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86" r:id="rId2"/>
    <p:sldId id="287" r:id="rId3"/>
    <p:sldId id="288" r:id="rId4"/>
    <p:sldId id="266" r:id="rId5"/>
    <p:sldId id="316" r:id="rId6"/>
    <p:sldId id="315" r:id="rId7"/>
    <p:sldId id="317" r:id="rId8"/>
    <p:sldId id="323" r:id="rId9"/>
    <p:sldId id="326" r:id="rId10"/>
    <p:sldId id="324" r:id="rId11"/>
    <p:sldId id="327" r:id="rId12"/>
    <p:sldId id="328" r:id="rId13"/>
    <p:sldId id="329" r:id="rId14"/>
    <p:sldId id="311" r:id="rId15"/>
    <p:sldId id="313" r:id="rId16"/>
    <p:sldId id="300" r:id="rId17"/>
    <p:sldId id="269" r:id="rId18"/>
    <p:sldId id="272" r:id="rId19"/>
    <p:sldId id="270" r:id="rId20"/>
    <p:sldId id="303" r:id="rId21"/>
    <p:sldId id="302" r:id="rId22"/>
    <p:sldId id="304" r:id="rId23"/>
    <p:sldId id="305" r:id="rId24"/>
    <p:sldId id="282" r:id="rId25"/>
    <p:sldId id="294" r:id="rId26"/>
    <p:sldId id="295" r:id="rId27"/>
    <p:sldId id="333" r:id="rId28"/>
    <p:sldId id="334" r:id="rId29"/>
    <p:sldId id="335" r:id="rId30"/>
    <p:sldId id="336" r:id="rId31"/>
    <p:sldId id="337" r:id="rId32"/>
    <p:sldId id="338" r:id="rId33"/>
    <p:sldId id="339" r:id="rId34"/>
    <p:sldId id="340" r:id="rId35"/>
    <p:sldId id="341" r:id="rId36"/>
    <p:sldId id="342" r:id="rId37"/>
    <p:sldId id="343" r:id="rId38"/>
    <p:sldId id="344" r:id="rId39"/>
    <p:sldId id="284" r:id="rId40"/>
    <p:sldId id="307" r:id="rId41"/>
    <p:sldId id="310" r:id="rId42"/>
    <p:sldId id="283" r:id="rId43"/>
    <p:sldId id="293" r:id="rId44"/>
    <p:sldId id="33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68076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38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237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4534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1288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00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88053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540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8715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3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58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935630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6740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1855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dsoo.r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edu.gov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01" y="461962"/>
            <a:ext cx="8643998" cy="582455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 подходы преподавания истории в условиях введения  обновленных ФГОС.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10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Изменения </a:t>
            </a:r>
            <a:r>
              <a:rPr lang="ru-RU" sz="10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ФГОС-2021</a:t>
            </a:r>
          </a:p>
          <a:p>
            <a:pPr algn="ctr">
              <a:buNone/>
            </a:pPr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r">
              <a:buNone/>
            </a:pPr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>
              <a:buNone/>
            </a:pP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5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рук.РМА</a:t>
            </a: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учителей                                                 </a:t>
            </a:r>
          </a:p>
          <a:p>
            <a:pPr algn="r">
              <a:buNone/>
            </a:pP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истории и обществознания </a:t>
            </a:r>
            <a:r>
              <a:rPr lang="ru-RU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5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5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Тахгириева</a:t>
            </a:r>
            <a:r>
              <a:rPr lang="ru-RU" sz="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З.К.</a:t>
            </a:r>
            <a:r>
              <a:rPr lang="ru-RU" sz="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ctr"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143380"/>
            <a:ext cx="3286148" cy="214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85784" y="214291"/>
            <a:ext cx="9429784" cy="641201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2085339" marR="5080" indent="-1530350">
              <a:lnSpc>
                <a:spcPts val="4700"/>
              </a:lnSpc>
              <a:spcBef>
                <a:spcPts val="300"/>
              </a:spcBef>
            </a:pPr>
            <a:r>
              <a:rPr sz="3200" b="1" dirty="0">
                <a:solidFill>
                  <a:srgbClr val="FF0000"/>
                </a:solidFill>
              </a:rPr>
              <a:t>Внедрение</a:t>
            </a:r>
            <a:r>
              <a:rPr sz="3200" b="1" spc="-135" dirty="0">
                <a:solidFill>
                  <a:srgbClr val="FF0000"/>
                </a:solidFill>
              </a:rPr>
              <a:t> </a:t>
            </a:r>
            <a:r>
              <a:rPr sz="3200" b="1">
                <a:solidFill>
                  <a:srgbClr val="FF0000"/>
                </a:solidFill>
              </a:rPr>
              <a:t>ФГОС</a:t>
            </a:r>
            <a:r>
              <a:rPr sz="3200" b="1" spc="-120">
                <a:solidFill>
                  <a:srgbClr val="FF0000"/>
                </a:solidFill>
              </a:rPr>
              <a:t> </a:t>
            </a:r>
            <a:r>
              <a:rPr sz="3200" b="1" smtClean="0">
                <a:solidFill>
                  <a:srgbClr val="FF0000"/>
                </a:solidFill>
              </a:rPr>
              <a:t>НОО</a:t>
            </a:r>
            <a:r>
              <a:rPr sz="3200" b="1" spc="-130" smtClean="0">
                <a:solidFill>
                  <a:srgbClr val="FF0000"/>
                </a:solidFill>
              </a:rPr>
              <a:t> </a:t>
            </a:r>
            <a:r>
              <a:rPr sz="3200" b="1" smtClean="0">
                <a:solidFill>
                  <a:srgbClr val="FF0000"/>
                </a:solidFill>
              </a:rPr>
              <a:t>и</a:t>
            </a:r>
            <a:r>
              <a:rPr sz="3200" b="1" spc="-125" smtClean="0">
                <a:solidFill>
                  <a:srgbClr val="FF0000"/>
                </a:solidFill>
              </a:rPr>
              <a:t> </a:t>
            </a:r>
            <a:r>
              <a:rPr sz="3200" b="1" spc="-20" smtClean="0">
                <a:solidFill>
                  <a:srgbClr val="FF0000"/>
                </a:solidFill>
              </a:rPr>
              <a:t>ФГОС </a:t>
            </a:r>
            <a:r>
              <a:rPr sz="3200" b="1" smtClean="0">
                <a:solidFill>
                  <a:srgbClr val="FF0000"/>
                </a:solidFill>
              </a:rPr>
              <a:t>ООО</a:t>
            </a:r>
            <a:r>
              <a:rPr sz="3200" b="1" spc="-80" smtClean="0">
                <a:solidFill>
                  <a:srgbClr val="FF0000"/>
                </a:solidFill>
              </a:rPr>
              <a:t> </a:t>
            </a:r>
            <a:r>
              <a:rPr sz="3200" b="1" smtClean="0">
                <a:solidFill>
                  <a:srgbClr val="FF0000"/>
                </a:solidFill>
              </a:rPr>
              <a:t>с01.09.2022</a:t>
            </a:r>
            <a:r>
              <a:rPr sz="3200" b="1" spc="-100" smtClean="0">
                <a:solidFill>
                  <a:srgbClr val="FF0000"/>
                </a:solidFill>
              </a:rPr>
              <a:t> </a:t>
            </a:r>
            <a:r>
              <a:rPr sz="3200" b="1" spc="-25" dirty="0">
                <a:solidFill>
                  <a:srgbClr val="FF0000"/>
                </a:solidFill>
              </a:rPr>
              <a:t>г.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5720" y="1142984"/>
            <a:ext cx="8286779" cy="3377848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55600" marR="177165" indent="-342900">
              <a:lnSpc>
                <a:spcPct val="80100"/>
              </a:lnSpc>
              <a:spcBef>
                <a:spcPts val="62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spc="-10" smtClean="0">
                <a:latin typeface="Times New Roman"/>
                <a:cs typeface="Times New Roman"/>
              </a:rPr>
              <a:t>Обновлённая</a:t>
            </a:r>
            <a:r>
              <a:rPr sz="2000" spc="-45" smtClean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редакция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ФГОС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ts val="2110"/>
              </a:lnSpc>
            </a:pPr>
            <a:r>
              <a:rPr sz="2000" spc="-10" dirty="0">
                <a:latin typeface="Times New Roman"/>
                <a:cs typeface="Times New Roman"/>
              </a:rPr>
              <a:t>сохраняет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принципы</a:t>
            </a:r>
            <a:r>
              <a:rPr sz="2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вариативности</a:t>
            </a:r>
            <a:r>
              <a:rPr sz="2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формировании</a:t>
            </a:r>
            <a:r>
              <a:rPr sz="2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школами</a:t>
            </a:r>
            <a:endParaRPr sz="2000">
              <a:latin typeface="Times New Roman"/>
              <a:cs typeface="Times New Roman"/>
            </a:endParaRPr>
          </a:p>
          <a:p>
            <a:pPr marL="355600" marR="619125">
              <a:lnSpc>
                <a:spcPct val="80000"/>
              </a:lnSpc>
              <a:spcBef>
                <a:spcPts val="265"/>
              </a:spcBef>
            </a:pPr>
            <a:r>
              <a:rPr sz="2000" dirty="0">
                <a:latin typeface="Times New Roman"/>
                <a:cs typeface="Times New Roman"/>
              </a:rPr>
              <a:t>основных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образовательных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программ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начального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общего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и </a:t>
            </a:r>
            <a:r>
              <a:rPr sz="2000" dirty="0">
                <a:latin typeface="Times New Roman"/>
                <a:cs typeface="Times New Roman"/>
              </a:rPr>
              <a:t>основного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общего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образования,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также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учёта</a:t>
            </a:r>
            <a:r>
              <a:rPr sz="20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интересов</a:t>
            </a:r>
            <a:r>
              <a:rPr sz="2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и </a:t>
            </a:r>
            <a:r>
              <a:rPr sz="2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возможностей</a:t>
            </a:r>
            <a:r>
              <a:rPr sz="2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как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образовательных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организаций,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так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их</a:t>
            </a:r>
            <a:endParaRPr sz="2000">
              <a:latin typeface="Times New Roman"/>
              <a:cs typeface="Times New Roman"/>
            </a:endParaRPr>
          </a:p>
          <a:p>
            <a:pPr marL="355600" marR="5080">
              <a:lnSpc>
                <a:spcPct val="80000"/>
              </a:lnSpc>
            </a:pPr>
            <a:r>
              <a:rPr sz="2000" spc="-10" smtClean="0">
                <a:latin typeface="Times New Roman"/>
                <a:cs typeface="Times New Roman"/>
              </a:rPr>
              <a:t>учеников.</a:t>
            </a:r>
            <a:r>
              <a:rPr sz="2000" spc="-70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Именно</a:t>
            </a:r>
            <a:r>
              <a:rPr sz="2000" spc="-75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с</a:t>
            </a:r>
            <a:r>
              <a:rPr sz="2000" spc="-75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1</a:t>
            </a:r>
            <a:r>
              <a:rPr sz="2000" spc="-75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сентября</a:t>
            </a:r>
            <a:r>
              <a:rPr sz="2000" spc="-60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2022</a:t>
            </a:r>
            <a:r>
              <a:rPr sz="2000" spc="-7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года</a:t>
            </a:r>
            <a:r>
              <a:rPr sz="2000" spc="-75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начнут</a:t>
            </a:r>
            <a:r>
              <a:rPr sz="2000" spc="-8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действовать </a:t>
            </a:r>
            <a:r>
              <a:rPr sz="2000" smtClean="0">
                <a:latin typeface="Times New Roman"/>
                <a:cs typeface="Times New Roman"/>
              </a:rPr>
              <a:t>ФГОС</a:t>
            </a:r>
            <a:r>
              <a:rPr sz="2000" spc="-55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в</a:t>
            </a:r>
            <a:r>
              <a:rPr sz="2000" spc="-70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каждой</a:t>
            </a:r>
            <a:r>
              <a:rPr sz="2000" spc="-35" smtClean="0">
                <a:latin typeface="Times New Roman"/>
                <a:cs typeface="Times New Roman"/>
              </a:rPr>
              <a:t> </a:t>
            </a:r>
            <a:r>
              <a:rPr sz="2000" spc="-20" smtClean="0">
                <a:latin typeface="Times New Roman"/>
                <a:cs typeface="Times New Roman"/>
              </a:rPr>
              <a:t>школе,</a:t>
            </a:r>
            <a:r>
              <a:rPr sz="2000" spc="-55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а</a:t>
            </a:r>
            <a:r>
              <a:rPr sz="2000" spc="-65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обучающиеся,</a:t>
            </a:r>
            <a:r>
              <a:rPr sz="2000" spc="-65" smtClean="0">
                <a:latin typeface="Times New Roman"/>
                <a:cs typeface="Times New Roman"/>
              </a:rPr>
              <a:t> </a:t>
            </a:r>
            <a:r>
              <a:rPr sz="2000" spc="-25" smtClean="0">
                <a:latin typeface="Times New Roman"/>
                <a:cs typeface="Times New Roman"/>
              </a:rPr>
              <a:t>которые</a:t>
            </a:r>
            <a:r>
              <a:rPr sz="2000" spc="-80" smtClean="0">
                <a:latin typeface="Times New Roman"/>
                <a:cs typeface="Times New Roman"/>
              </a:rPr>
              <a:t> </a:t>
            </a:r>
            <a:r>
              <a:rPr sz="2000" spc="-35" smtClean="0">
                <a:latin typeface="Times New Roman"/>
                <a:cs typeface="Times New Roman"/>
              </a:rPr>
              <a:t>будут</a:t>
            </a:r>
            <a:r>
              <a:rPr sz="2000" spc="-7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приняты </a:t>
            </a:r>
            <a:r>
              <a:rPr sz="2000" smtClean="0">
                <a:latin typeface="Times New Roman"/>
                <a:cs typeface="Times New Roman"/>
              </a:rPr>
              <a:t>на</a:t>
            </a:r>
            <a:r>
              <a:rPr sz="2000" spc="-55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обучение</a:t>
            </a:r>
            <a:r>
              <a:rPr sz="2000" spc="-60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в</a:t>
            </a:r>
            <a:r>
              <a:rPr sz="2000" spc="-50" smtClean="0">
                <a:latin typeface="Times New Roman"/>
                <a:cs typeface="Times New Roman"/>
              </a:rPr>
              <a:t> </a:t>
            </a:r>
            <a:r>
              <a:rPr sz="2000" smtClean="0">
                <a:solidFill>
                  <a:srgbClr val="FF0000"/>
                </a:solidFill>
                <a:latin typeface="Times New Roman"/>
                <a:cs typeface="Times New Roman"/>
              </a:rPr>
              <a:t>первые</a:t>
            </a:r>
            <a:r>
              <a:rPr sz="2000" spc="-4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000" spc="-5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mtClean="0">
                <a:solidFill>
                  <a:srgbClr val="FF0000"/>
                </a:solidFill>
                <a:latin typeface="Times New Roman"/>
                <a:cs typeface="Times New Roman"/>
              </a:rPr>
              <a:t>пятые</a:t>
            </a:r>
            <a:r>
              <a:rPr sz="2000" spc="-4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классы</a:t>
            </a:r>
            <a:r>
              <a:rPr sz="2000" spc="-30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в</a:t>
            </a:r>
            <a:r>
              <a:rPr sz="2000" spc="-50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2022</a:t>
            </a:r>
            <a:r>
              <a:rPr sz="2000" spc="-65" smtClean="0">
                <a:latin typeface="Times New Roman"/>
                <a:cs typeface="Times New Roman"/>
              </a:rPr>
              <a:t> году,</a:t>
            </a:r>
            <a:r>
              <a:rPr sz="2000" spc="-60" smtClean="0">
                <a:latin typeface="Times New Roman"/>
                <a:cs typeface="Times New Roman"/>
              </a:rPr>
              <a:t> </a:t>
            </a:r>
            <a:r>
              <a:rPr sz="2000" spc="-45" smtClean="0">
                <a:latin typeface="Times New Roman"/>
                <a:cs typeface="Times New Roman"/>
              </a:rPr>
              <a:t>будут</a:t>
            </a:r>
            <a:r>
              <a:rPr sz="2000" spc="-6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учиться </a:t>
            </a:r>
            <a:r>
              <a:rPr sz="2000" smtClean="0">
                <a:latin typeface="Times New Roman"/>
                <a:cs typeface="Times New Roman"/>
              </a:rPr>
              <a:t>уже</a:t>
            </a:r>
            <a:r>
              <a:rPr sz="2000" spc="-75" smtClean="0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по</a:t>
            </a:r>
            <a:r>
              <a:rPr sz="2000" spc="-70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обновленным</a:t>
            </a:r>
            <a:r>
              <a:rPr sz="2000" spc="-45" smtClean="0">
                <a:latin typeface="Times New Roman"/>
                <a:cs typeface="Times New Roman"/>
              </a:rPr>
              <a:t> </a:t>
            </a:r>
            <a:r>
              <a:rPr sz="2000" spc="-10" smtClean="0">
                <a:latin typeface="Times New Roman"/>
                <a:cs typeface="Times New Roman"/>
              </a:rPr>
              <a:t>ФГОС.</a:t>
            </a:r>
            <a:endParaRPr sz="2000" smtClean="0">
              <a:latin typeface="Times New Roman"/>
              <a:cs typeface="Times New Roman"/>
            </a:endParaRPr>
          </a:p>
          <a:p>
            <a:pPr marL="355600">
              <a:lnSpc>
                <a:spcPts val="1850"/>
              </a:lnSpc>
            </a:pPr>
            <a:r>
              <a:rPr sz="2000" smtClean="0">
                <a:latin typeface="Times New Roman"/>
                <a:cs typeface="Times New Roman"/>
              </a:rPr>
              <a:t>Для</a:t>
            </a:r>
            <a:r>
              <a:rPr sz="2000" spc="-50" smtClean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несовершеннолетних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обучающихся,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зачисленных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на</a:t>
            </a:r>
            <a:endParaRPr sz="2000">
              <a:latin typeface="Times New Roman"/>
              <a:cs typeface="Times New Roman"/>
            </a:endParaRPr>
          </a:p>
          <a:p>
            <a:pPr marL="355600" marR="173355">
              <a:lnSpc>
                <a:spcPct val="80000"/>
              </a:lnSpc>
              <a:spcBef>
                <a:spcPts val="265"/>
              </a:spcBef>
            </a:pPr>
            <a:r>
              <a:rPr sz="2000" spc="-10" dirty="0">
                <a:latin typeface="Times New Roman"/>
                <a:cs typeface="Times New Roman"/>
              </a:rPr>
              <a:t>обучение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до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вступления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силу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настоящих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приказов,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возможно обучение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новым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ФГОС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согласия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их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родителей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(законных представителей).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787" y="4572008"/>
            <a:ext cx="3571899" cy="195400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57750" y="4643446"/>
            <a:ext cx="3429000" cy="182131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423" y="721197"/>
            <a:ext cx="3657711" cy="94795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35965" y="1737182"/>
            <a:ext cx="8076565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новой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версии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все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очень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подробно: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какой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минимум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знаний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12700" marR="882015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умений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должен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освоить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ученик.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Упор </a:t>
            </a:r>
            <a:r>
              <a:rPr sz="2400" dirty="0">
                <a:latin typeface="Times New Roman"/>
                <a:cs typeface="Times New Roman"/>
              </a:rPr>
              <a:t>сделан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на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то,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как </a:t>
            </a:r>
            <a:r>
              <a:rPr sz="2400" dirty="0">
                <a:latin typeface="Times New Roman"/>
                <a:cs typeface="Times New Roman"/>
              </a:rPr>
              <a:t>ребенок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может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применять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знания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на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практике.</a:t>
            </a:r>
            <a:endParaRPr sz="2400">
              <a:latin typeface="Times New Roman"/>
              <a:cs typeface="Times New Roman"/>
            </a:endParaRPr>
          </a:p>
          <a:p>
            <a:pPr marL="12700" marR="19685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документах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отмечается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что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ФГОС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обеспечивают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единство образовательного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пространства России,</a:t>
            </a:r>
            <a:r>
              <a:rPr sz="2400" spc="-10" dirty="0">
                <a:latin typeface="Times New Roman"/>
                <a:cs typeface="Times New Roman"/>
              </a:rPr>
              <a:t> вариативность</a:t>
            </a:r>
            <a:endParaRPr sz="2400">
              <a:latin typeface="Times New Roman"/>
              <a:cs typeface="Times New Roman"/>
            </a:endParaRPr>
          </a:p>
          <a:p>
            <a:pPr marL="12700" marR="77343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Times New Roman"/>
                <a:cs typeface="Times New Roman"/>
              </a:rPr>
              <a:t>содержания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образовательных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программ,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благоприятные </a:t>
            </a:r>
            <a:r>
              <a:rPr sz="2400" dirty="0">
                <a:latin typeface="Times New Roman"/>
                <a:cs typeface="Times New Roman"/>
              </a:rPr>
              <a:t>условия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воспитания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обучения,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формирование </a:t>
            </a:r>
            <a:r>
              <a:rPr sz="2400" spc="-50" dirty="0"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latin typeface="Times New Roman"/>
                <a:cs typeface="Times New Roman"/>
              </a:rPr>
              <a:t>обучающихся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культуры</a:t>
            </a:r>
            <a:r>
              <a:rPr sz="2400" spc="-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пользования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информационно-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latin typeface="Times New Roman"/>
                <a:cs typeface="Times New Roman"/>
              </a:rPr>
              <a:t>коммуникационными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технологиями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00751" y="4714900"/>
            <a:ext cx="3143250" cy="20002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6423" y="792698"/>
            <a:ext cx="3657711" cy="94795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363214" y="2026158"/>
            <a:ext cx="24149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ГЛАВНЫЕ</a:t>
            </a:r>
            <a:r>
              <a:rPr sz="1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ОТЛИЧИЯ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idx="1"/>
          </p:nvPr>
        </p:nvSpPr>
        <p:spPr>
          <a:xfrm>
            <a:off x="285720" y="2571744"/>
            <a:ext cx="8401080" cy="39277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1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Сегодняшние</a:t>
            </a:r>
            <a:r>
              <a:rPr lang="ru-RU" sz="2400" spc="-85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ФГОС</a:t>
            </a:r>
            <a:r>
              <a:rPr lang="ru-RU" sz="2400" spc="-65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содержат</a:t>
            </a:r>
            <a:r>
              <a:rPr lang="ru-RU" sz="2400" spc="-8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общие,</a:t>
            </a:r>
            <a:r>
              <a:rPr lang="ru-RU" sz="2400" spc="-8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размытые</a:t>
            </a:r>
            <a:endParaRPr lang="ru-RU" sz="24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2400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формулировки.</a:t>
            </a:r>
            <a:r>
              <a:rPr lang="ru-RU" sz="2400" spc="-1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Главным</a:t>
            </a:r>
            <a:r>
              <a:rPr lang="ru-RU" sz="2400" spc="-9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отличием</a:t>
            </a:r>
            <a:r>
              <a:rPr lang="ru-RU" sz="2400" spc="-7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обновленных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smtClean="0">
                <a:latin typeface="Times New Roman" pitchFamily="18" charset="0"/>
                <a:cs typeface="Times New Roman" pitchFamily="18" charset="0"/>
              </a:rPr>
              <a:t>тандартов</a:t>
            </a:r>
            <a:r>
              <a:rPr sz="2400" spc="1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станет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следующее: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весь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учебный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будет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описан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подробно.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документе</a:t>
            </a:r>
            <a:r>
              <a:rPr sz="24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будут</a:t>
            </a:r>
          </a:p>
          <a:p>
            <a:pPr marL="12700" marR="639445">
              <a:lnSpc>
                <a:spcPct val="100000"/>
              </a:lnSpc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максимально</a:t>
            </a:r>
            <a:r>
              <a:rPr sz="2400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точно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сформулированы</a:t>
            </a:r>
            <a:r>
              <a:rPr sz="24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предметам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всей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школьной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программы,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каждому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учебному</a:t>
            </a:r>
            <a:r>
              <a:rPr sz="24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предмету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даны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четкие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marL="12700" marR="5080">
              <a:lnSpc>
                <a:spcPct val="100000"/>
              </a:lnSpc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образовательным</a:t>
            </a:r>
            <a:r>
              <a:rPr sz="24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результатам,</a:t>
            </a:r>
            <a:r>
              <a:rPr sz="24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конкретизировано,</a:t>
            </a:r>
            <a:r>
              <a:rPr sz="24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минимум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и умений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должен</a:t>
            </a:r>
            <a:r>
              <a:rPr sz="24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освоить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ученик.</a:t>
            </a:r>
          </a:p>
          <a:p>
            <a:pPr marL="889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упор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сделан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4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применении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практике.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6423" y="792698"/>
            <a:ext cx="3657711" cy="94795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058414" y="2097481"/>
            <a:ext cx="316801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ПОЗИТИВНЫЕ</a:t>
            </a:r>
            <a:r>
              <a:rPr sz="1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МОМЕНТЫ: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0240" y="2370581"/>
            <a:ext cx="7839709" cy="1366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-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повышается</a:t>
            </a:r>
            <a:r>
              <a:rPr sz="2200" b="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spc="-20" dirty="0"/>
              <a:t>прозрачность</a:t>
            </a:r>
            <a:r>
              <a:rPr sz="2200" spc="-75" dirty="0"/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системы</a:t>
            </a:r>
            <a:r>
              <a:rPr sz="2200" b="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образования;</a:t>
            </a:r>
            <a:endParaRPr sz="2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-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любой</a:t>
            </a:r>
            <a:r>
              <a:rPr sz="2200" b="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родитель</a:t>
            </a:r>
            <a:r>
              <a:rPr sz="2200" b="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сможет</a:t>
            </a:r>
            <a:r>
              <a:rPr sz="2200" b="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ознакомиться</a:t>
            </a:r>
            <a:r>
              <a:rPr sz="2200" b="0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с</a:t>
            </a:r>
            <a:r>
              <a:rPr sz="2200" b="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документом</a:t>
            </a:r>
            <a:r>
              <a:rPr sz="2200" b="0" spc="-8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и</a:t>
            </a:r>
            <a:r>
              <a:rPr sz="2200" b="0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понимать,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чему</a:t>
            </a:r>
            <a:r>
              <a:rPr sz="2200" b="0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именно</a:t>
            </a:r>
            <a:r>
              <a:rPr sz="2200" b="0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учат</a:t>
            </a:r>
            <a:r>
              <a:rPr sz="2200" b="0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  <a:r>
              <a:rPr sz="2200" b="0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школе</a:t>
            </a:r>
            <a:r>
              <a:rPr sz="2200" b="0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их</a:t>
            </a:r>
            <a:r>
              <a:rPr sz="2200" b="0" spc="-6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ребенка,</a:t>
            </a:r>
            <a:r>
              <a:rPr sz="2200" b="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dirty="0">
                <a:solidFill>
                  <a:srgbClr val="000000"/>
                </a:solidFill>
                <a:latin typeface="Times New Roman"/>
                <a:cs typeface="Times New Roman"/>
              </a:rPr>
              <a:t>а</a:t>
            </a:r>
            <a:r>
              <a:rPr sz="2200" b="0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35" dirty="0">
                <a:solidFill>
                  <a:srgbClr val="000000"/>
                </a:solidFill>
                <a:latin typeface="Times New Roman"/>
                <a:cs typeface="Times New Roman"/>
              </a:rPr>
              <a:t>значит,</a:t>
            </a:r>
            <a:r>
              <a:rPr sz="2200" b="0" spc="-6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повышается </a:t>
            </a:r>
            <a:r>
              <a:rPr sz="2200" spc="-10" dirty="0"/>
              <a:t>вероятность</a:t>
            </a:r>
            <a:r>
              <a:rPr sz="2200" spc="-80" dirty="0"/>
              <a:t> </a:t>
            </a:r>
            <a:r>
              <a:rPr sz="2200" spc="-20" dirty="0"/>
              <a:t>включения</a:t>
            </a:r>
            <a:r>
              <a:rPr sz="2200" spc="-65" dirty="0"/>
              <a:t> </a:t>
            </a:r>
            <a:r>
              <a:rPr sz="2200" dirty="0"/>
              <a:t>в</a:t>
            </a:r>
            <a:r>
              <a:rPr sz="2200" spc="-85" dirty="0"/>
              <a:t> </a:t>
            </a:r>
            <a:r>
              <a:rPr sz="2200" dirty="0"/>
              <a:t>процесс</a:t>
            </a:r>
            <a:r>
              <a:rPr sz="2200" spc="-75" dirty="0"/>
              <a:t> </a:t>
            </a:r>
            <a:r>
              <a:rPr sz="2200" spc="-10" dirty="0"/>
              <a:t>образования</a:t>
            </a:r>
            <a:r>
              <a:rPr sz="2200" spc="-90" dirty="0"/>
              <a:t> </a:t>
            </a:r>
            <a:r>
              <a:rPr sz="2200" spc="-10" dirty="0"/>
              <a:t>родителей</a:t>
            </a:r>
            <a:r>
              <a:rPr sz="2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;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240" y="4149080"/>
            <a:ext cx="7920990" cy="22281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5260" indent="-163195">
              <a:lnSpc>
                <a:spcPct val="100000"/>
              </a:lnSpc>
              <a:spcBef>
                <a:spcPts val="95"/>
              </a:spcBef>
              <a:buClr>
                <a:srgbClr val="000000"/>
              </a:buClr>
              <a:buFont typeface="Times New Roman"/>
              <a:buChar char="-"/>
              <a:tabLst>
                <a:tab pos="175895" algn="l"/>
              </a:tabLst>
            </a:pPr>
            <a:r>
              <a:rPr b="1" spc="-20" dirty="0">
                <a:solidFill>
                  <a:srgbClr val="001F5F"/>
                </a:solidFill>
                <a:latin typeface="Times New Roman"/>
                <a:cs typeface="Times New Roman"/>
              </a:rPr>
              <a:t>качество</a:t>
            </a:r>
            <a:r>
              <a:rPr b="1" spc="-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образования</a:t>
            </a:r>
            <a:r>
              <a:rPr b="1" spc="-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повысится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за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счет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единства</a:t>
            </a:r>
            <a:r>
              <a:rPr b="1" spc="-7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содержания;</a:t>
            </a:r>
            <a:endParaRPr dirty="0">
              <a:latin typeface="Times New Roman"/>
              <a:cs typeface="Times New Roman"/>
            </a:endParaRPr>
          </a:p>
          <a:p>
            <a:pPr marL="175260" indent="-163195">
              <a:lnSpc>
                <a:spcPct val="100000"/>
              </a:lnSpc>
              <a:buChar char="-"/>
              <a:tabLst>
                <a:tab pos="175895" algn="l"/>
              </a:tabLst>
            </a:pPr>
            <a:r>
              <a:rPr dirty="0">
                <a:latin typeface="Times New Roman"/>
                <a:cs typeface="Times New Roman"/>
              </a:rPr>
              <a:t>достижение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личностных</a:t>
            </a:r>
            <a:r>
              <a:rPr b="1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b="1" spc="-35" dirty="0">
                <a:solidFill>
                  <a:srgbClr val="001F5F"/>
                </a:solidFill>
                <a:latin typeface="Times New Roman"/>
                <a:cs typeface="Times New Roman"/>
              </a:rPr>
              <a:t>результатов</a:t>
            </a:r>
            <a:r>
              <a:rPr b="1" spc="-4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,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которые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также</a:t>
            </a:r>
            <a:endParaRPr dirty="0">
              <a:latin typeface="Times New Roman"/>
              <a:cs typeface="Times New Roman"/>
            </a:endParaRPr>
          </a:p>
          <a:p>
            <a:pPr marL="12700" marR="166370">
              <a:lnSpc>
                <a:spcPct val="100000"/>
              </a:lnSpc>
            </a:pPr>
            <a:r>
              <a:rPr spc="-10" dirty="0">
                <a:latin typeface="Times New Roman"/>
                <a:cs typeface="Times New Roman"/>
              </a:rPr>
              <a:t>детализированы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и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конкретизированы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в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обновленном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документе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spc="-50" dirty="0">
                <a:latin typeface="Times New Roman"/>
                <a:cs typeface="Times New Roman"/>
              </a:rPr>
              <a:t>, </a:t>
            </a:r>
            <a:r>
              <a:rPr spc="-35" dirty="0">
                <a:latin typeface="Times New Roman"/>
                <a:cs typeface="Times New Roman"/>
              </a:rPr>
              <a:t>будет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направлено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на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реализацию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программы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воспитания;</a:t>
            </a:r>
            <a:endParaRPr dirty="0">
              <a:latin typeface="Times New Roman"/>
              <a:cs typeface="Times New Roman"/>
            </a:endParaRPr>
          </a:p>
          <a:p>
            <a:pPr marL="12700" marR="845819">
              <a:lnSpc>
                <a:spcPct val="100000"/>
              </a:lnSpc>
              <a:buChar char="-"/>
              <a:tabLst>
                <a:tab pos="175895" algn="l"/>
              </a:tabLst>
            </a:pPr>
            <a:r>
              <a:rPr dirty="0">
                <a:latin typeface="Times New Roman"/>
                <a:cs typeface="Times New Roman"/>
              </a:rPr>
              <a:t>определена</a:t>
            </a:r>
            <a:r>
              <a:rPr spc="-95" dirty="0">
                <a:latin typeface="Times New Roman"/>
                <a:cs typeface="Times New Roman"/>
              </a:rPr>
              <a:t> </a:t>
            </a:r>
            <a:r>
              <a:rPr b="1" dirty="0">
                <a:solidFill>
                  <a:srgbClr val="001F5F"/>
                </a:solidFill>
                <a:latin typeface="Times New Roman"/>
                <a:cs typeface="Times New Roman"/>
              </a:rPr>
              <a:t>система</a:t>
            </a:r>
            <a:r>
              <a:rPr b="1" spc="-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b="1" spc="-10" dirty="0">
                <a:solidFill>
                  <a:srgbClr val="001F5F"/>
                </a:solidFill>
                <a:latin typeface="Times New Roman"/>
                <a:cs typeface="Times New Roman"/>
              </a:rPr>
              <a:t>требований</a:t>
            </a:r>
            <a:r>
              <a:rPr b="1" spc="-6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к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spc="-55" dirty="0">
                <a:latin typeface="Times New Roman"/>
                <a:cs typeface="Times New Roman"/>
              </a:rPr>
              <a:t>тому,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как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должна реализовываться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образовательная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программа,</a:t>
            </a:r>
            <a:r>
              <a:rPr spc="-10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что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позволит</a:t>
            </a:r>
            <a:endParaRPr dirty="0">
              <a:latin typeface="Times New Roman"/>
              <a:cs typeface="Times New Roman"/>
            </a:endParaRPr>
          </a:p>
          <a:p>
            <a:pPr marL="12700" marR="471170">
              <a:lnSpc>
                <a:spcPct val="100000"/>
              </a:lnSpc>
            </a:pPr>
            <a:r>
              <a:rPr spc="-10" dirty="0">
                <a:latin typeface="Times New Roman"/>
                <a:cs typeface="Times New Roman"/>
              </a:rPr>
              <a:t>создать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равные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возможности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для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того,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чтобы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ребята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получили качественное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образование.</a:t>
            </a:r>
            <a:endParaRPr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92596" y="169163"/>
            <a:ext cx="780415" cy="346075"/>
          </a:xfrm>
          <a:custGeom>
            <a:avLst/>
            <a:gdLst/>
            <a:ahLst/>
            <a:cxnLst/>
            <a:rect l="l" t="t" r="r" b="b"/>
            <a:pathLst>
              <a:path w="780415" h="346075">
                <a:moveTo>
                  <a:pt x="252983" y="0"/>
                </a:moveTo>
                <a:lnTo>
                  <a:pt x="0" y="345947"/>
                </a:lnTo>
                <a:lnTo>
                  <a:pt x="780287" y="345947"/>
                </a:lnTo>
                <a:lnTo>
                  <a:pt x="252983" y="0"/>
                </a:lnTo>
                <a:close/>
              </a:path>
            </a:pathLst>
          </a:custGeom>
          <a:solidFill>
            <a:srgbClr val="1C204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7073265" cy="1769745"/>
            <a:chOff x="0" y="0"/>
            <a:chExt cx="7073265" cy="1769745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6756400" cy="1769745"/>
            </a:xfrm>
            <a:custGeom>
              <a:avLst/>
              <a:gdLst/>
              <a:ahLst/>
              <a:cxnLst/>
              <a:rect l="l" t="t" r="r" b="b"/>
              <a:pathLst>
                <a:path w="6756400" h="1769745">
                  <a:moveTo>
                    <a:pt x="6755892" y="0"/>
                  </a:moveTo>
                  <a:lnTo>
                    <a:pt x="5434584" y="0"/>
                  </a:lnTo>
                  <a:lnTo>
                    <a:pt x="5428488" y="0"/>
                  </a:lnTo>
                  <a:lnTo>
                    <a:pt x="0" y="0"/>
                  </a:lnTo>
                  <a:lnTo>
                    <a:pt x="0" y="1769364"/>
                  </a:lnTo>
                  <a:lnTo>
                    <a:pt x="5428488" y="1769364"/>
                  </a:lnTo>
                  <a:lnTo>
                    <a:pt x="5434584" y="1769364"/>
                  </a:lnTo>
                  <a:lnTo>
                    <a:pt x="5434584" y="1761248"/>
                  </a:lnTo>
                  <a:lnTo>
                    <a:pt x="6755892" y="0"/>
                  </a:lnTo>
                  <a:close/>
                </a:path>
              </a:pathLst>
            </a:custGeom>
            <a:solidFill>
              <a:srgbClr val="5DC9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07491"/>
              <a:ext cx="7073265" cy="1030605"/>
            </a:xfrm>
            <a:custGeom>
              <a:avLst/>
              <a:gdLst/>
              <a:ahLst/>
              <a:cxnLst/>
              <a:rect l="l" t="t" r="r" b="b"/>
              <a:pathLst>
                <a:path w="7073265" h="1030605">
                  <a:moveTo>
                    <a:pt x="7072884" y="0"/>
                  </a:moveTo>
                  <a:lnTo>
                    <a:pt x="6303264" y="0"/>
                  </a:lnTo>
                  <a:lnTo>
                    <a:pt x="6300216" y="0"/>
                  </a:lnTo>
                  <a:lnTo>
                    <a:pt x="0" y="0"/>
                  </a:lnTo>
                  <a:lnTo>
                    <a:pt x="0" y="1030224"/>
                  </a:lnTo>
                  <a:lnTo>
                    <a:pt x="6300216" y="1030224"/>
                  </a:lnTo>
                  <a:lnTo>
                    <a:pt x="6303264" y="1030224"/>
                  </a:lnTo>
                  <a:lnTo>
                    <a:pt x="6303264" y="1026160"/>
                  </a:lnTo>
                  <a:lnTo>
                    <a:pt x="7072884" y="0"/>
                  </a:lnTo>
                  <a:close/>
                </a:path>
              </a:pathLst>
            </a:custGeom>
            <a:solidFill>
              <a:srgbClr val="043C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6946392" y="6597395"/>
            <a:ext cx="394970" cy="175260"/>
          </a:xfrm>
          <a:custGeom>
            <a:avLst/>
            <a:gdLst/>
            <a:ahLst/>
            <a:cxnLst/>
            <a:rect l="l" t="t" r="r" b="b"/>
            <a:pathLst>
              <a:path w="394970" h="175259">
                <a:moveTo>
                  <a:pt x="394715" y="0"/>
                </a:moveTo>
                <a:lnTo>
                  <a:pt x="0" y="0"/>
                </a:lnTo>
                <a:lnTo>
                  <a:pt x="266700" y="175259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6949440" y="5963411"/>
            <a:ext cx="2194560" cy="894715"/>
            <a:chOff x="6949440" y="5963411"/>
            <a:chExt cx="2194560" cy="894715"/>
          </a:xfrm>
        </p:grpSpPr>
        <p:sp>
          <p:nvSpPr>
            <p:cNvPr id="9" name="object 9"/>
            <p:cNvSpPr/>
            <p:nvPr/>
          </p:nvSpPr>
          <p:spPr>
            <a:xfrm>
              <a:off x="7106412" y="5963411"/>
              <a:ext cx="2037714" cy="894715"/>
            </a:xfrm>
            <a:custGeom>
              <a:avLst/>
              <a:gdLst/>
              <a:ahLst/>
              <a:cxnLst/>
              <a:rect l="l" t="t" r="r" b="b"/>
              <a:pathLst>
                <a:path w="2037715" h="894715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2044"/>
                  </a:lnTo>
                  <a:lnTo>
                    <a:pt x="0" y="894588"/>
                  </a:lnTo>
                  <a:lnTo>
                    <a:pt x="669036" y="894588"/>
                  </a:lnTo>
                  <a:lnTo>
                    <a:pt x="670560" y="894588"/>
                  </a:lnTo>
                  <a:lnTo>
                    <a:pt x="2037575" y="894588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5DC9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949440" y="6195059"/>
              <a:ext cx="2194560" cy="407034"/>
            </a:xfrm>
            <a:custGeom>
              <a:avLst/>
              <a:gdLst/>
              <a:ahLst/>
              <a:cxnLst/>
              <a:rect l="l" t="t" r="r" b="b"/>
              <a:pathLst>
                <a:path w="2194559" h="407034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8140"/>
                  </a:lnTo>
                  <a:lnTo>
                    <a:pt x="0" y="406908"/>
                  </a:lnTo>
                  <a:lnTo>
                    <a:pt x="298704" y="406908"/>
                  </a:lnTo>
                  <a:lnTo>
                    <a:pt x="304800" y="406908"/>
                  </a:lnTo>
                  <a:lnTo>
                    <a:pt x="2194560" y="406908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CA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93165" y="710945"/>
            <a:ext cx="3640454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3F3F3"/>
                </a:solidFill>
              </a:rPr>
              <a:t>Ключевые</a:t>
            </a:r>
            <a:r>
              <a:rPr sz="2000" spc="-50" dirty="0">
                <a:solidFill>
                  <a:srgbClr val="F3F3F3"/>
                </a:solidFill>
              </a:rPr>
              <a:t> </a:t>
            </a:r>
            <a:r>
              <a:rPr sz="2000" spc="-10" dirty="0">
                <a:solidFill>
                  <a:srgbClr val="F3F3F3"/>
                </a:solidFill>
              </a:rPr>
              <a:t>изменения</a:t>
            </a:r>
            <a:endParaRPr sz="2000"/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3F3F3"/>
                </a:solidFill>
              </a:rPr>
              <a:t>в</a:t>
            </a:r>
            <a:r>
              <a:rPr sz="2000" spc="-1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обновленных</a:t>
            </a:r>
            <a:r>
              <a:rPr sz="2000" spc="-5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ФГОС</a:t>
            </a:r>
            <a:r>
              <a:rPr sz="2000" spc="43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НОО</a:t>
            </a:r>
            <a:r>
              <a:rPr sz="2000" spc="-4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и</a:t>
            </a:r>
            <a:r>
              <a:rPr sz="2000" spc="-5" dirty="0">
                <a:solidFill>
                  <a:srgbClr val="F3F3F3"/>
                </a:solidFill>
              </a:rPr>
              <a:t> </a:t>
            </a:r>
            <a:r>
              <a:rPr sz="2000" spc="-25" dirty="0">
                <a:solidFill>
                  <a:srgbClr val="F3F3F3"/>
                </a:solidFill>
              </a:rPr>
              <a:t>ООО</a:t>
            </a:r>
            <a:endParaRPr sz="2000"/>
          </a:p>
        </p:txBody>
      </p:sp>
      <p:sp>
        <p:nvSpPr>
          <p:cNvPr id="17" name="object 17"/>
          <p:cNvSpPr txBox="1"/>
          <p:nvPr/>
        </p:nvSpPr>
        <p:spPr>
          <a:xfrm>
            <a:off x="8898001" y="6293043"/>
            <a:ext cx="166370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z="1200" b="1" spc="5" dirty="0">
                <a:solidFill>
                  <a:srgbClr val="F3F3F3"/>
                </a:solidFill>
                <a:latin typeface="Times New Roman"/>
                <a:cs typeface="Times New Roman"/>
              </a:rPr>
              <a:pPr marL="38100">
                <a:lnSpc>
                  <a:spcPct val="100000"/>
                </a:lnSpc>
                <a:spcBef>
                  <a:spcPts val="10"/>
                </a:spcBef>
              </a:pPr>
              <a:t>14</a:t>
            </a:fld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0633" y="2225801"/>
            <a:ext cx="2567940" cy="1539240"/>
          </a:xfrm>
          <a:prstGeom prst="rect">
            <a:avLst/>
          </a:prstGeom>
          <a:solidFill>
            <a:srgbClr val="F3F3F3"/>
          </a:solidFill>
          <a:ln w="28575">
            <a:solidFill>
              <a:srgbClr val="04364E"/>
            </a:solidFill>
          </a:ln>
        </p:spPr>
        <p:txBody>
          <a:bodyPr vert="horz" wrap="square" lIns="0" tIns="175895" rIns="0" bIns="0" rtlCol="0">
            <a:spAutoFit/>
          </a:bodyPr>
          <a:lstStyle/>
          <a:p>
            <a:pPr marL="111760" marR="105410" indent="-1270" algn="ctr">
              <a:lnSpc>
                <a:spcPct val="86100"/>
              </a:lnSpc>
              <a:spcBef>
                <a:spcPts val="1385"/>
              </a:spcBef>
            </a:pP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Приводят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Стандарты</a:t>
            </a:r>
            <a:r>
              <a:rPr sz="1800" spc="-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50" dirty="0">
                <a:solidFill>
                  <a:srgbClr val="1C2043"/>
                </a:solidFill>
                <a:latin typeface="Arial Narrow"/>
                <a:cs typeface="Arial Narrow"/>
              </a:rPr>
              <a:t>в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соответствие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Федеральному</a:t>
            </a:r>
            <a:r>
              <a:rPr sz="1800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закону</a:t>
            </a:r>
            <a:r>
              <a:rPr sz="1800" spc="-25" dirty="0">
                <a:solidFill>
                  <a:srgbClr val="1C2043"/>
                </a:solidFill>
                <a:latin typeface="Arial Narrow"/>
                <a:cs typeface="Arial Narrow"/>
              </a:rPr>
              <a:t> «Об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образовании</a:t>
            </a:r>
            <a:r>
              <a:rPr sz="1800" spc="-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в</a:t>
            </a:r>
            <a:r>
              <a:rPr sz="1800" spc="-3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Российской Федерации»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24605" y="2225801"/>
            <a:ext cx="2567940" cy="1539240"/>
          </a:xfrm>
          <a:prstGeom prst="rect">
            <a:avLst/>
          </a:prstGeom>
          <a:solidFill>
            <a:srgbClr val="F3F3F3"/>
          </a:solidFill>
          <a:ln w="28575">
            <a:solidFill>
              <a:srgbClr val="04364E"/>
            </a:solidFill>
          </a:ln>
        </p:spPr>
        <p:txBody>
          <a:bodyPr vert="horz" wrap="square" lIns="0" tIns="20320" rIns="0" bIns="0" rtlCol="0">
            <a:spAutoFit/>
          </a:bodyPr>
          <a:lstStyle/>
          <a:p>
            <a:pPr marL="1905" algn="ctr">
              <a:lnSpc>
                <a:spcPts val="2010"/>
              </a:lnSpc>
              <a:spcBef>
                <a:spcPts val="160"/>
              </a:spcBef>
            </a:pP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Устанавливают</a:t>
            </a:r>
            <a:endParaRPr sz="1800">
              <a:latin typeface="Arial Narrow"/>
              <a:cs typeface="Arial Narrow"/>
            </a:endParaRPr>
          </a:p>
          <a:p>
            <a:pPr marL="156845" marR="150495" indent="635" algn="ctr">
              <a:lnSpc>
                <a:spcPts val="1860"/>
              </a:lnSpc>
              <a:spcBef>
                <a:spcPts val="160"/>
              </a:spcBef>
            </a:pP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вариативность</a:t>
            </a:r>
            <a:r>
              <a:rPr sz="1800" spc="-6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сроков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реализации</a:t>
            </a:r>
            <a:r>
              <a:rPr sz="1800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программ</a:t>
            </a:r>
            <a:r>
              <a:rPr sz="1800" spc="-5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25" dirty="0">
                <a:solidFill>
                  <a:srgbClr val="1C2043"/>
                </a:solidFill>
                <a:latin typeface="Arial Narrow"/>
                <a:cs typeface="Arial Narrow"/>
              </a:rPr>
              <a:t>(не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только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в</a:t>
            </a:r>
            <a:r>
              <a:rPr sz="1800" spc="-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сторону</a:t>
            </a:r>
            <a:endParaRPr sz="1800">
              <a:latin typeface="Arial Narrow"/>
              <a:cs typeface="Arial Narrow"/>
            </a:endParaRPr>
          </a:p>
          <a:p>
            <a:pPr algn="ctr">
              <a:lnSpc>
                <a:spcPts val="1700"/>
              </a:lnSpc>
            </a:pP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увеличения,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но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и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в</a:t>
            </a:r>
            <a:r>
              <a:rPr sz="1800" spc="-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сторону</a:t>
            </a:r>
            <a:endParaRPr sz="1800">
              <a:latin typeface="Arial Narrow"/>
              <a:cs typeface="Arial Narrow"/>
            </a:endParaRPr>
          </a:p>
          <a:p>
            <a:pPr algn="ctr">
              <a:lnSpc>
                <a:spcPts val="2010"/>
              </a:lnSpc>
            </a:pP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сокращения)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8578" y="2225801"/>
            <a:ext cx="2567940" cy="1539240"/>
          </a:xfrm>
          <a:prstGeom prst="rect">
            <a:avLst/>
          </a:prstGeom>
          <a:solidFill>
            <a:srgbClr val="F3F3F3"/>
          </a:solidFill>
          <a:ln w="28575">
            <a:solidFill>
              <a:srgbClr val="04364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750">
              <a:latin typeface="Times New Roman"/>
              <a:cs typeface="Times New Roman"/>
            </a:endParaRPr>
          </a:p>
          <a:p>
            <a:pPr algn="ctr">
              <a:lnSpc>
                <a:spcPts val="2010"/>
              </a:lnSpc>
              <a:spcBef>
                <a:spcPts val="5"/>
              </a:spcBef>
            </a:pP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Детализируют</a:t>
            </a:r>
            <a:r>
              <a:rPr sz="1800" spc="-2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условия</a:t>
            </a:r>
            <a:endParaRPr sz="1800">
              <a:latin typeface="Arial Narrow"/>
              <a:cs typeface="Arial Narrow"/>
            </a:endParaRPr>
          </a:p>
          <a:p>
            <a:pPr marL="512445" marR="505459" indent="1270" algn="ctr">
              <a:lnSpc>
                <a:spcPts val="1860"/>
              </a:lnSpc>
              <a:spcBef>
                <a:spcPts val="160"/>
              </a:spcBef>
            </a:pP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реализации образовательных программ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13382" y="4022597"/>
            <a:ext cx="2566670" cy="1541145"/>
          </a:xfrm>
          <a:prstGeom prst="rect">
            <a:avLst/>
          </a:prstGeom>
          <a:solidFill>
            <a:srgbClr val="F3F3F3"/>
          </a:solidFill>
          <a:ln w="28575">
            <a:solidFill>
              <a:srgbClr val="04364E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800">
              <a:latin typeface="Times New Roman"/>
              <a:cs typeface="Times New Roman"/>
            </a:endParaRPr>
          </a:p>
          <a:p>
            <a:pPr marL="358140" marR="351155" algn="ctr">
              <a:lnSpc>
                <a:spcPts val="1860"/>
              </a:lnSpc>
            </a:pP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Конкретизированные результаты систематизированы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37353" y="4022597"/>
            <a:ext cx="2566670" cy="1541145"/>
          </a:xfrm>
          <a:prstGeom prst="rect">
            <a:avLst/>
          </a:prstGeom>
          <a:solidFill>
            <a:srgbClr val="F3F3F3"/>
          </a:solidFill>
          <a:ln w="28575">
            <a:solidFill>
              <a:srgbClr val="04364E"/>
            </a:solidFill>
          </a:ln>
        </p:spPr>
        <p:txBody>
          <a:bodyPr vert="horz" wrap="square" lIns="0" tIns="176530" rIns="0" bIns="0" rtlCol="0">
            <a:spAutoFit/>
          </a:bodyPr>
          <a:lstStyle/>
          <a:p>
            <a:pPr marL="271780" marR="264795" indent="1270" algn="ctr">
              <a:lnSpc>
                <a:spcPct val="86100"/>
              </a:lnSpc>
              <a:spcBef>
                <a:spcPts val="1390"/>
              </a:spcBef>
            </a:pP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Оптимизированы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требования</a:t>
            </a:r>
            <a:r>
              <a:rPr sz="1800" spc="-1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к</a:t>
            </a:r>
            <a:r>
              <a:rPr sz="1800" spc="-3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основной образовательной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программе</a:t>
            </a:r>
            <a:r>
              <a:rPr sz="1800" spc="-2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и</a:t>
            </a:r>
            <a:r>
              <a:rPr sz="1800" spc="-2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рабочей программе</a:t>
            </a:r>
            <a:endParaRPr sz="18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92596" y="169163"/>
            <a:ext cx="780415" cy="346075"/>
          </a:xfrm>
          <a:custGeom>
            <a:avLst/>
            <a:gdLst/>
            <a:ahLst/>
            <a:cxnLst/>
            <a:rect l="l" t="t" r="r" b="b"/>
            <a:pathLst>
              <a:path w="780415" h="346075">
                <a:moveTo>
                  <a:pt x="252983" y="0"/>
                </a:moveTo>
                <a:lnTo>
                  <a:pt x="0" y="345947"/>
                </a:lnTo>
                <a:lnTo>
                  <a:pt x="780287" y="345947"/>
                </a:lnTo>
                <a:lnTo>
                  <a:pt x="252983" y="0"/>
                </a:lnTo>
                <a:close/>
              </a:path>
            </a:pathLst>
          </a:custGeom>
          <a:solidFill>
            <a:srgbClr val="1C204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7073265" cy="1769745"/>
            <a:chOff x="0" y="0"/>
            <a:chExt cx="7073265" cy="1769745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6756400" cy="1769745"/>
            </a:xfrm>
            <a:custGeom>
              <a:avLst/>
              <a:gdLst/>
              <a:ahLst/>
              <a:cxnLst/>
              <a:rect l="l" t="t" r="r" b="b"/>
              <a:pathLst>
                <a:path w="6756400" h="1769745">
                  <a:moveTo>
                    <a:pt x="6755892" y="0"/>
                  </a:moveTo>
                  <a:lnTo>
                    <a:pt x="5434584" y="0"/>
                  </a:lnTo>
                  <a:lnTo>
                    <a:pt x="5428488" y="0"/>
                  </a:lnTo>
                  <a:lnTo>
                    <a:pt x="0" y="0"/>
                  </a:lnTo>
                  <a:lnTo>
                    <a:pt x="0" y="1769364"/>
                  </a:lnTo>
                  <a:lnTo>
                    <a:pt x="5428488" y="1769364"/>
                  </a:lnTo>
                  <a:lnTo>
                    <a:pt x="5434584" y="1769364"/>
                  </a:lnTo>
                  <a:lnTo>
                    <a:pt x="5434584" y="1761248"/>
                  </a:lnTo>
                  <a:lnTo>
                    <a:pt x="6755892" y="0"/>
                  </a:lnTo>
                  <a:close/>
                </a:path>
              </a:pathLst>
            </a:custGeom>
            <a:solidFill>
              <a:srgbClr val="5DC9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507491"/>
              <a:ext cx="7073265" cy="1030605"/>
            </a:xfrm>
            <a:custGeom>
              <a:avLst/>
              <a:gdLst/>
              <a:ahLst/>
              <a:cxnLst/>
              <a:rect l="l" t="t" r="r" b="b"/>
              <a:pathLst>
                <a:path w="7073265" h="1030605">
                  <a:moveTo>
                    <a:pt x="7072884" y="0"/>
                  </a:moveTo>
                  <a:lnTo>
                    <a:pt x="6303264" y="0"/>
                  </a:lnTo>
                  <a:lnTo>
                    <a:pt x="6300216" y="0"/>
                  </a:lnTo>
                  <a:lnTo>
                    <a:pt x="0" y="0"/>
                  </a:lnTo>
                  <a:lnTo>
                    <a:pt x="0" y="1030224"/>
                  </a:lnTo>
                  <a:lnTo>
                    <a:pt x="6300216" y="1030224"/>
                  </a:lnTo>
                  <a:lnTo>
                    <a:pt x="6303264" y="1030224"/>
                  </a:lnTo>
                  <a:lnTo>
                    <a:pt x="6303264" y="1026160"/>
                  </a:lnTo>
                  <a:lnTo>
                    <a:pt x="7072884" y="0"/>
                  </a:lnTo>
                  <a:close/>
                </a:path>
              </a:pathLst>
            </a:custGeom>
            <a:solidFill>
              <a:srgbClr val="043C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6946392" y="6597395"/>
            <a:ext cx="394970" cy="175260"/>
          </a:xfrm>
          <a:custGeom>
            <a:avLst/>
            <a:gdLst/>
            <a:ahLst/>
            <a:cxnLst/>
            <a:rect l="l" t="t" r="r" b="b"/>
            <a:pathLst>
              <a:path w="394970" h="175259">
                <a:moveTo>
                  <a:pt x="394715" y="0"/>
                </a:moveTo>
                <a:lnTo>
                  <a:pt x="0" y="0"/>
                </a:lnTo>
                <a:lnTo>
                  <a:pt x="266700" y="175259"/>
                </a:lnTo>
                <a:lnTo>
                  <a:pt x="394715" y="0"/>
                </a:lnTo>
                <a:close/>
              </a:path>
            </a:pathLst>
          </a:custGeom>
          <a:solidFill>
            <a:srgbClr val="D26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6949440" y="5963411"/>
            <a:ext cx="2194560" cy="894715"/>
            <a:chOff x="6949440" y="5963411"/>
            <a:chExt cx="2194560" cy="894715"/>
          </a:xfrm>
        </p:grpSpPr>
        <p:sp>
          <p:nvSpPr>
            <p:cNvPr id="9" name="object 9"/>
            <p:cNvSpPr/>
            <p:nvPr/>
          </p:nvSpPr>
          <p:spPr>
            <a:xfrm>
              <a:off x="7106412" y="5963411"/>
              <a:ext cx="2037714" cy="894715"/>
            </a:xfrm>
            <a:custGeom>
              <a:avLst/>
              <a:gdLst/>
              <a:ahLst/>
              <a:cxnLst/>
              <a:rect l="l" t="t" r="r" b="b"/>
              <a:pathLst>
                <a:path w="2037715" h="894715">
                  <a:moveTo>
                    <a:pt x="2037575" y="0"/>
                  </a:moveTo>
                  <a:lnTo>
                    <a:pt x="670560" y="0"/>
                  </a:lnTo>
                  <a:lnTo>
                    <a:pt x="669036" y="0"/>
                  </a:lnTo>
                  <a:lnTo>
                    <a:pt x="669036" y="2044"/>
                  </a:lnTo>
                  <a:lnTo>
                    <a:pt x="0" y="894588"/>
                  </a:lnTo>
                  <a:lnTo>
                    <a:pt x="669036" y="894588"/>
                  </a:lnTo>
                  <a:lnTo>
                    <a:pt x="670560" y="894588"/>
                  </a:lnTo>
                  <a:lnTo>
                    <a:pt x="2037575" y="894588"/>
                  </a:lnTo>
                  <a:lnTo>
                    <a:pt x="2037575" y="0"/>
                  </a:lnTo>
                  <a:close/>
                </a:path>
              </a:pathLst>
            </a:custGeom>
            <a:solidFill>
              <a:srgbClr val="5DC9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949440" y="6195059"/>
              <a:ext cx="2194560" cy="407034"/>
            </a:xfrm>
            <a:custGeom>
              <a:avLst/>
              <a:gdLst/>
              <a:ahLst/>
              <a:cxnLst/>
              <a:rect l="l" t="t" r="r" b="b"/>
              <a:pathLst>
                <a:path w="2194559" h="407034">
                  <a:moveTo>
                    <a:pt x="2194560" y="0"/>
                  </a:moveTo>
                  <a:lnTo>
                    <a:pt x="304800" y="0"/>
                  </a:lnTo>
                  <a:lnTo>
                    <a:pt x="298704" y="0"/>
                  </a:lnTo>
                  <a:lnTo>
                    <a:pt x="298704" y="8140"/>
                  </a:lnTo>
                  <a:lnTo>
                    <a:pt x="0" y="406908"/>
                  </a:lnTo>
                  <a:lnTo>
                    <a:pt x="298704" y="406908"/>
                  </a:lnTo>
                  <a:lnTo>
                    <a:pt x="304800" y="406908"/>
                  </a:lnTo>
                  <a:lnTo>
                    <a:pt x="2194560" y="406908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FFCA7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893165" y="710945"/>
            <a:ext cx="50692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3F3F3"/>
                </a:solidFill>
              </a:rPr>
              <a:t>Как</a:t>
            </a:r>
            <a:r>
              <a:rPr sz="2000" spc="-1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перейти</a:t>
            </a:r>
            <a:r>
              <a:rPr sz="2000" spc="-45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на</a:t>
            </a:r>
            <a:r>
              <a:rPr sz="2000" spc="-2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обновленные</a:t>
            </a:r>
            <a:r>
              <a:rPr sz="2000" spc="-6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ФГОС</a:t>
            </a:r>
            <a:r>
              <a:rPr sz="2000" spc="-20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НОО</a:t>
            </a:r>
            <a:r>
              <a:rPr sz="2000" spc="-25" dirty="0">
                <a:solidFill>
                  <a:srgbClr val="F3F3F3"/>
                </a:solidFill>
              </a:rPr>
              <a:t> </a:t>
            </a:r>
            <a:r>
              <a:rPr sz="2000" dirty="0">
                <a:solidFill>
                  <a:srgbClr val="F3F3F3"/>
                </a:solidFill>
              </a:rPr>
              <a:t>и</a:t>
            </a:r>
            <a:r>
              <a:rPr sz="2000" spc="-5" dirty="0">
                <a:solidFill>
                  <a:srgbClr val="F3F3F3"/>
                </a:solidFill>
              </a:rPr>
              <a:t> </a:t>
            </a:r>
            <a:r>
              <a:rPr sz="2000" spc="-20" dirty="0">
                <a:solidFill>
                  <a:srgbClr val="F3F3F3"/>
                </a:solidFill>
              </a:rPr>
              <a:t>ООО:</a:t>
            </a:r>
            <a:endParaRPr sz="2000"/>
          </a:p>
        </p:txBody>
      </p:sp>
      <p:sp>
        <p:nvSpPr>
          <p:cNvPr id="12" name="object 12"/>
          <p:cNvSpPr txBox="1"/>
          <p:nvPr/>
        </p:nvSpPr>
        <p:spPr>
          <a:xfrm>
            <a:off x="893165" y="1015745"/>
            <a:ext cx="166941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3F3F3"/>
                </a:solidFill>
                <a:latin typeface="Arial Narrow"/>
                <a:cs typeface="Arial Narrow"/>
              </a:rPr>
              <a:t>дорожная</a:t>
            </a:r>
            <a:r>
              <a:rPr sz="2000" b="1" spc="-55" dirty="0">
                <a:solidFill>
                  <a:srgbClr val="F3F3F3"/>
                </a:solidFill>
                <a:latin typeface="Arial Narrow"/>
                <a:cs typeface="Arial Narrow"/>
              </a:rPr>
              <a:t> </a:t>
            </a:r>
            <a:r>
              <a:rPr sz="2000" b="1" spc="-10" dirty="0">
                <a:solidFill>
                  <a:srgbClr val="F3F3F3"/>
                </a:solidFill>
                <a:latin typeface="Arial Narrow"/>
                <a:cs typeface="Arial Narrow"/>
              </a:rPr>
              <a:t>карта</a:t>
            </a:r>
            <a:endParaRPr sz="2000">
              <a:latin typeface="Arial Narrow"/>
              <a:cs typeface="Arial Narro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36495" y="2029205"/>
            <a:ext cx="622998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Дорожная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карта</a:t>
            </a:r>
            <a:r>
              <a:rPr sz="1800" spc="-2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понадобится,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чтобы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поэтапно</a:t>
            </a:r>
            <a:r>
              <a:rPr sz="1800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подготовить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документы</a:t>
            </a:r>
            <a:endParaRPr sz="180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к</a:t>
            </a:r>
            <a:r>
              <a:rPr sz="1800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переходу</a:t>
            </a:r>
            <a:r>
              <a:rPr sz="1800" spc="-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на</a:t>
            </a:r>
            <a:r>
              <a:rPr sz="1800" spc="-1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обновленные</a:t>
            </a:r>
            <a:r>
              <a:rPr sz="1800" spc="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ФГОС</a:t>
            </a:r>
            <a:r>
              <a:rPr sz="1800" spc="-1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НОО</a:t>
            </a:r>
            <a:r>
              <a:rPr sz="1800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dirty="0">
                <a:solidFill>
                  <a:srgbClr val="1C2043"/>
                </a:solidFill>
                <a:latin typeface="Arial Narrow"/>
                <a:cs typeface="Arial Narrow"/>
              </a:rPr>
              <a:t>и</a:t>
            </a:r>
            <a:r>
              <a:rPr sz="1800" spc="-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spc="-20" dirty="0">
                <a:solidFill>
                  <a:srgbClr val="1C2043"/>
                </a:solidFill>
                <a:latin typeface="Arial Narrow"/>
                <a:cs typeface="Arial Narrow"/>
              </a:rPr>
              <a:t>ООО.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7377" y="2143505"/>
            <a:ext cx="972819" cy="370840"/>
          </a:xfrm>
          <a:prstGeom prst="rect">
            <a:avLst/>
          </a:prstGeom>
          <a:solidFill>
            <a:srgbClr val="F3F3F3"/>
          </a:solidFill>
          <a:ln w="28575">
            <a:solidFill>
              <a:srgbClr val="FFCA73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5"/>
              </a:spcBef>
            </a:pPr>
            <a:r>
              <a:rPr sz="1800" b="1" spc="-10" dirty="0">
                <a:solidFill>
                  <a:srgbClr val="C00000"/>
                </a:solidFill>
                <a:latin typeface="Arial Narrow"/>
                <a:cs typeface="Arial Narrow"/>
              </a:rPr>
              <a:t>ЗАЧЕМ?</a:t>
            </a:r>
            <a:endParaRPr sz="1800">
              <a:latin typeface="Arial Narrow"/>
              <a:cs typeface="Arial Narrow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14718" y="2915602"/>
            <a:ext cx="528955" cy="528955"/>
            <a:chOff x="414718" y="2915602"/>
            <a:chExt cx="528955" cy="528955"/>
          </a:xfrm>
        </p:grpSpPr>
        <p:sp>
          <p:nvSpPr>
            <p:cNvPr id="16" name="object 16"/>
            <p:cNvSpPr/>
            <p:nvPr/>
          </p:nvSpPr>
          <p:spPr>
            <a:xfrm>
              <a:off x="429005" y="2929889"/>
              <a:ext cx="500380" cy="500380"/>
            </a:xfrm>
            <a:custGeom>
              <a:avLst/>
              <a:gdLst/>
              <a:ahLst/>
              <a:cxnLst/>
              <a:rect l="l" t="t" r="r" b="b"/>
              <a:pathLst>
                <a:path w="500380" h="500379">
                  <a:moveTo>
                    <a:pt x="249936" y="0"/>
                  </a:moveTo>
                  <a:lnTo>
                    <a:pt x="205009" y="4026"/>
                  </a:lnTo>
                  <a:lnTo>
                    <a:pt x="162725" y="15635"/>
                  </a:lnTo>
                  <a:lnTo>
                    <a:pt x="123788" y="34120"/>
                  </a:lnTo>
                  <a:lnTo>
                    <a:pt x="88905" y="58777"/>
                  </a:lnTo>
                  <a:lnTo>
                    <a:pt x="58781" y="88900"/>
                  </a:lnTo>
                  <a:lnTo>
                    <a:pt x="34123" y="123782"/>
                  </a:lnTo>
                  <a:lnTo>
                    <a:pt x="15636" y="162719"/>
                  </a:lnTo>
                  <a:lnTo>
                    <a:pt x="4026" y="205006"/>
                  </a:lnTo>
                  <a:lnTo>
                    <a:pt x="0" y="249936"/>
                  </a:lnTo>
                  <a:lnTo>
                    <a:pt x="4026" y="294865"/>
                  </a:lnTo>
                  <a:lnTo>
                    <a:pt x="15636" y="337152"/>
                  </a:lnTo>
                  <a:lnTo>
                    <a:pt x="34123" y="376089"/>
                  </a:lnTo>
                  <a:lnTo>
                    <a:pt x="58781" y="410972"/>
                  </a:lnTo>
                  <a:lnTo>
                    <a:pt x="88905" y="441094"/>
                  </a:lnTo>
                  <a:lnTo>
                    <a:pt x="123788" y="465751"/>
                  </a:lnTo>
                  <a:lnTo>
                    <a:pt x="162725" y="484236"/>
                  </a:lnTo>
                  <a:lnTo>
                    <a:pt x="205009" y="495845"/>
                  </a:lnTo>
                  <a:lnTo>
                    <a:pt x="249936" y="499872"/>
                  </a:lnTo>
                  <a:lnTo>
                    <a:pt x="294862" y="495845"/>
                  </a:lnTo>
                  <a:lnTo>
                    <a:pt x="337146" y="484236"/>
                  </a:lnTo>
                  <a:lnTo>
                    <a:pt x="376083" y="465751"/>
                  </a:lnTo>
                  <a:lnTo>
                    <a:pt x="410966" y="441094"/>
                  </a:lnTo>
                  <a:lnTo>
                    <a:pt x="441090" y="410971"/>
                  </a:lnTo>
                  <a:lnTo>
                    <a:pt x="465748" y="376089"/>
                  </a:lnTo>
                  <a:lnTo>
                    <a:pt x="484235" y="337152"/>
                  </a:lnTo>
                  <a:lnTo>
                    <a:pt x="495845" y="294865"/>
                  </a:lnTo>
                  <a:lnTo>
                    <a:pt x="499872" y="249936"/>
                  </a:lnTo>
                  <a:lnTo>
                    <a:pt x="495845" y="205006"/>
                  </a:lnTo>
                  <a:lnTo>
                    <a:pt x="484235" y="162719"/>
                  </a:lnTo>
                  <a:lnTo>
                    <a:pt x="465748" y="123782"/>
                  </a:lnTo>
                  <a:lnTo>
                    <a:pt x="441090" y="88900"/>
                  </a:lnTo>
                  <a:lnTo>
                    <a:pt x="410966" y="58777"/>
                  </a:lnTo>
                  <a:lnTo>
                    <a:pt x="376083" y="34120"/>
                  </a:lnTo>
                  <a:lnTo>
                    <a:pt x="337146" y="15635"/>
                  </a:lnTo>
                  <a:lnTo>
                    <a:pt x="294862" y="4026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rgbClr val="043C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29005" y="2929889"/>
              <a:ext cx="500380" cy="500380"/>
            </a:xfrm>
            <a:custGeom>
              <a:avLst/>
              <a:gdLst/>
              <a:ahLst/>
              <a:cxnLst/>
              <a:rect l="l" t="t" r="r" b="b"/>
              <a:pathLst>
                <a:path w="500380" h="500379">
                  <a:moveTo>
                    <a:pt x="0" y="249936"/>
                  </a:moveTo>
                  <a:lnTo>
                    <a:pt x="4026" y="205006"/>
                  </a:lnTo>
                  <a:lnTo>
                    <a:pt x="15636" y="162719"/>
                  </a:lnTo>
                  <a:lnTo>
                    <a:pt x="34123" y="123782"/>
                  </a:lnTo>
                  <a:lnTo>
                    <a:pt x="58781" y="88900"/>
                  </a:lnTo>
                  <a:lnTo>
                    <a:pt x="88905" y="58777"/>
                  </a:lnTo>
                  <a:lnTo>
                    <a:pt x="123788" y="34120"/>
                  </a:lnTo>
                  <a:lnTo>
                    <a:pt x="162725" y="15635"/>
                  </a:lnTo>
                  <a:lnTo>
                    <a:pt x="205009" y="4026"/>
                  </a:lnTo>
                  <a:lnTo>
                    <a:pt x="249936" y="0"/>
                  </a:lnTo>
                  <a:lnTo>
                    <a:pt x="294862" y="4026"/>
                  </a:lnTo>
                  <a:lnTo>
                    <a:pt x="337146" y="15635"/>
                  </a:lnTo>
                  <a:lnTo>
                    <a:pt x="376083" y="34120"/>
                  </a:lnTo>
                  <a:lnTo>
                    <a:pt x="410966" y="58777"/>
                  </a:lnTo>
                  <a:lnTo>
                    <a:pt x="441090" y="88900"/>
                  </a:lnTo>
                  <a:lnTo>
                    <a:pt x="465748" y="123782"/>
                  </a:lnTo>
                  <a:lnTo>
                    <a:pt x="484235" y="162719"/>
                  </a:lnTo>
                  <a:lnTo>
                    <a:pt x="495845" y="205006"/>
                  </a:lnTo>
                  <a:lnTo>
                    <a:pt x="499872" y="249936"/>
                  </a:lnTo>
                  <a:lnTo>
                    <a:pt x="495845" y="294865"/>
                  </a:lnTo>
                  <a:lnTo>
                    <a:pt x="484235" y="337152"/>
                  </a:lnTo>
                  <a:lnTo>
                    <a:pt x="465748" y="376089"/>
                  </a:lnTo>
                  <a:lnTo>
                    <a:pt x="441090" y="410971"/>
                  </a:lnTo>
                  <a:lnTo>
                    <a:pt x="410966" y="441094"/>
                  </a:lnTo>
                  <a:lnTo>
                    <a:pt x="376083" y="465751"/>
                  </a:lnTo>
                  <a:lnTo>
                    <a:pt x="337146" y="484236"/>
                  </a:lnTo>
                  <a:lnTo>
                    <a:pt x="294862" y="495845"/>
                  </a:lnTo>
                  <a:lnTo>
                    <a:pt x="249936" y="499872"/>
                  </a:lnTo>
                  <a:lnTo>
                    <a:pt x="205009" y="495845"/>
                  </a:lnTo>
                  <a:lnTo>
                    <a:pt x="162725" y="484236"/>
                  </a:lnTo>
                  <a:lnTo>
                    <a:pt x="123788" y="465751"/>
                  </a:lnTo>
                  <a:lnTo>
                    <a:pt x="88905" y="441094"/>
                  </a:lnTo>
                  <a:lnTo>
                    <a:pt x="58781" y="410972"/>
                  </a:lnTo>
                  <a:lnTo>
                    <a:pt x="34123" y="376089"/>
                  </a:lnTo>
                  <a:lnTo>
                    <a:pt x="15636" y="337152"/>
                  </a:lnTo>
                  <a:lnTo>
                    <a:pt x="4026" y="294865"/>
                  </a:lnTo>
                  <a:lnTo>
                    <a:pt x="0" y="249936"/>
                  </a:lnTo>
                  <a:close/>
                </a:path>
              </a:pathLst>
            </a:custGeom>
            <a:ln w="28574">
              <a:solidFill>
                <a:srgbClr val="032A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22249" y="3708400"/>
          <a:ext cx="5216521" cy="27412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3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0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0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03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03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03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03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1815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Учебный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spc="-25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год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381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400" b="1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Классы, </a:t>
                      </a: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переходящие</a:t>
                      </a:r>
                      <a:r>
                        <a:rPr sz="1400" b="1" spc="-3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 </a:t>
                      </a:r>
                      <a:r>
                        <a:rPr sz="1400" b="1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на</a:t>
                      </a:r>
                      <a:r>
                        <a:rPr sz="1400" b="1" spc="15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ФГОС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381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R="32384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2021/2022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>
                  <a:txBody>
                    <a:bodyPr/>
                    <a:lstStyle/>
                    <a:p>
                      <a:pPr marR="17272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FFE2C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FFE2C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381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R="32384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2022/2023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>
                  <a:txBody>
                    <a:bodyPr/>
                    <a:lstStyle/>
                    <a:p>
                      <a:pPr marR="17272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32384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2023/2024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>
                  <a:txBody>
                    <a:bodyPr/>
                    <a:lstStyle/>
                    <a:p>
                      <a:pPr marR="17272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R="32384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2024/2025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>
                  <a:txBody>
                    <a:bodyPr/>
                    <a:lstStyle/>
                    <a:p>
                      <a:pPr marR="17272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R="20066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E7E8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32384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2025/2026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>
                  <a:txBody>
                    <a:bodyPr/>
                    <a:lstStyle/>
                    <a:p>
                      <a:pPr marR="17272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R="20066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BDE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32384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spc="-10" dirty="0">
                          <a:solidFill>
                            <a:srgbClr val="F3F3F3"/>
                          </a:solidFill>
                          <a:latin typeface="Arial Narrow"/>
                          <a:cs typeface="Arial Narrow"/>
                        </a:rPr>
                        <a:t>2026/2027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043C56"/>
                    </a:solidFill>
                  </a:tcPr>
                </a:tc>
                <a:tc>
                  <a:txBody>
                    <a:bodyPr/>
                    <a:lstStyle/>
                    <a:p>
                      <a:pPr marR="17272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R="20066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1C2043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400">
                        <a:latin typeface="Arial Narrow"/>
                        <a:cs typeface="Arial Narrow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3F3F3"/>
                      </a:solidFill>
                      <a:prstDash val="solid"/>
                    </a:lnL>
                    <a:lnR w="12700">
                      <a:solidFill>
                        <a:srgbClr val="F3F3F3"/>
                      </a:solidFill>
                      <a:prstDash val="solid"/>
                    </a:lnR>
                    <a:lnT w="12700">
                      <a:solidFill>
                        <a:srgbClr val="F3F3F3"/>
                      </a:solidFill>
                      <a:prstDash val="solid"/>
                    </a:lnT>
                    <a:lnB w="12700">
                      <a:solidFill>
                        <a:srgbClr val="F3F3F3"/>
                      </a:solidFill>
                      <a:prstDash val="solid"/>
                    </a:lnB>
                    <a:solidFill>
                      <a:srgbClr val="39B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9" name="object 19"/>
          <p:cNvGrpSpPr/>
          <p:nvPr/>
        </p:nvGrpSpPr>
        <p:grpSpPr>
          <a:xfrm>
            <a:off x="5844730" y="3843718"/>
            <a:ext cx="313690" cy="315595"/>
            <a:chOff x="5844730" y="3843718"/>
            <a:chExt cx="313690" cy="315595"/>
          </a:xfrm>
        </p:grpSpPr>
        <p:sp>
          <p:nvSpPr>
            <p:cNvPr id="20" name="object 20"/>
            <p:cNvSpPr/>
            <p:nvPr/>
          </p:nvSpPr>
          <p:spPr>
            <a:xfrm>
              <a:off x="5859017" y="3858005"/>
              <a:ext cx="285115" cy="287020"/>
            </a:xfrm>
            <a:custGeom>
              <a:avLst/>
              <a:gdLst/>
              <a:ahLst/>
              <a:cxnLst/>
              <a:rect l="l" t="t" r="r" b="b"/>
              <a:pathLst>
                <a:path w="285114" h="287020">
                  <a:moveTo>
                    <a:pt x="284988" y="0"/>
                  </a:moveTo>
                  <a:lnTo>
                    <a:pt x="0" y="0"/>
                  </a:lnTo>
                  <a:lnTo>
                    <a:pt x="0" y="286512"/>
                  </a:lnTo>
                  <a:lnTo>
                    <a:pt x="284988" y="286512"/>
                  </a:lnTo>
                  <a:lnTo>
                    <a:pt x="284988" y="0"/>
                  </a:lnTo>
                  <a:close/>
                </a:path>
              </a:pathLst>
            </a:custGeom>
            <a:solidFill>
              <a:srgbClr val="FFF5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859017" y="3858005"/>
              <a:ext cx="285115" cy="287020"/>
            </a:xfrm>
            <a:custGeom>
              <a:avLst/>
              <a:gdLst/>
              <a:ahLst/>
              <a:cxnLst/>
              <a:rect l="l" t="t" r="r" b="b"/>
              <a:pathLst>
                <a:path w="285114" h="287020">
                  <a:moveTo>
                    <a:pt x="0" y="286512"/>
                  </a:moveTo>
                  <a:lnTo>
                    <a:pt x="284988" y="286512"/>
                  </a:lnTo>
                  <a:lnTo>
                    <a:pt x="284988" y="0"/>
                  </a:lnTo>
                  <a:lnTo>
                    <a:pt x="0" y="0"/>
                  </a:lnTo>
                  <a:lnTo>
                    <a:pt x="0" y="286512"/>
                  </a:lnTo>
                  <a:close/>
                </a:path>
              </a:pathLst>
            </a:custGeom>
            <a:ln w="28575">
              <a:solidFill>
                <a:srgbClr val="032A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5844730" y="4558474"/>
            <a:ext cx="313690" cy="315595"/>
            <a:chOff x="5844730" y="4558474"/>
            <a:chExt cx="313690" cy="315595"/>
          </a:xfrm>
        </p:grpSpPr>
        <p:sp>
          <p:nvSpPr>
            <p:cNvPr id="23" name="object 23"/>
            <p:cNvSpPr/>
            <p:nvPr/>
          </p:nvSpPr>
          <p:spPr>
            <a:xfrm>
              <a:off x="5859017" y="4572761"/>
              <a:ext cx="285115" cy="287020"/>
            </a:xfrm>
            <a:custGeom>
              <a:avLst/>
              <a:gdLst/>
              <a:ahLst/>
              <a:cxnLst/>
              <a:rect l="l" t="t" r="r" b="b"/>
              <a:pathLst>
                <a:path w="285114" h="287020">
                  <a:moveTo>
                    <a:pt x="284988" y="0"/>
                  </a:moveTo>
                  <a:lnTo>
                    <a:pt x="0" y="0"/>
                  </a:lnTo>
                  <a:lnTo>
                    <a:pt x="0" y="286512"/>
                  </a:lnTo>
                  <a:lnTo>
                    <a:pt x="284988" y="286512"/>
                  </a:lnTo>
                  <a:lnTo>
                    <a:pt x="284988" y="0"/>
                  </a:lnTo>
                  <a:close/>
                </a:path>
              </a:pathLst>
            </a:custGeom>
            <a:solidFill>
              <a:srgbClr val="DFF4F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859017" y="4572761"/>
              <a:ext cx="285115" cy="287020"/>
            </a:xfrm>
            <a:custGeom>
              <a:avLst/>
              <a:gdLst/>
              <a:ahLst/>
              <a:cxnLst/>
              <a:rect l="l" t="t" r="r" b="b"/>
              <a:pathLst>
                <a:path w="285114" h="287020">
                  <a:moveTo>
                    <a:pt x="0" y="286512"/>
                  </a:moveTo>
                  <a:lnTo>
                    <a:pt x="284988" y="286512"/>
                  </a:lnTo>
                  <a:lnTo>
                    <a:pt x="284988" y="0"/>
                  </a:lnTo>
                  <a:lnTo>
                    <a:pt x="0" y="0"/>
                  </a:lnTo>
                  <a:lnTo>
                    <a:pt x="0" y="286512"/>
                  </a:lnTo>
                  <a:close/>
                </a:path>
              </a:pathLst>
            </a:custGeom>
            <a:ln w="28575">
              <a:solidFill>
                <a:srgbClr val="032A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5844730" y="5344858"/>
            <a:ext cx="313690" cy="313690"/>
            <a:chOff x="5844730" y="5344858"/>
            <a:chExt cx="313690" cy="313690"/>
          </a:xfrm>
        </p:grpSpPr>
        <p:sp>
          <p:nvSpPr>
            <p:cNvPr id="26" name="object 26"/>
            <p:cNvSpPr/>
            <p:nvPr/>
          </p:nvSpPr>
          <p:spPr>
            <a:xfrm>
              <a:off x="5859017" y="5359146"/>
              <a:ext cx="285115" cy="285115"/>
            </a:xfrm>
            <a:custGeom>
              <a:avLst/>
              <a:gdLst/>
              <a:ahLst/>
              <a:cxnLst/>
              <a:rect l="l" t="t" r="r" b="b"/>
              <a:pathLst>
                <a:path w="285114" h="285114">
                  <a:moveTo>
                    <a:pt x="284988" y="0"/>
                  </a:moveTo>
                  <a:lnTo>
                    <a:pt x="0" y="0"/>
                  </a:lnTo>
                  <a:lnTo>
                    <a:pt x="0" y="284987"/>
                  </a:lnTo>
                  <a:lnTo>
                    <a:pt x="284988" y="284987"/>
                  </a:lnTo>
                  <a:lnTo>
                    <a:pt x="284988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859017" y="5359146"/>
              <a:ext cx="285115" cy="285115"/>
            </a:xfrm>
            <a:custGeom>
              <a:avLst/>
              <a:gdLst/>
              <a:ahLst/>
              <a:cxnLst/>
              <a:rect l="l" t="t" r="r" b="b"/>
              <a:pathLst>
                <a:path w="285114" h="285114">
                  <a:moveTo>
                    <a:pt x="0" y="284987"/>
                  </a:moveTo>
                  <a:lnTo>
                    <a:pt x="284988" y="284987"/>
                  </a:lnTo>
                  <a:lnTo>
                    <a:pt x="284988" y="0"/>
                  </a:lnTo>
                  <a:lnTo>
                    <a:pt x="0" y="0"/>
                  </a:lnTo>
                  <a:lnTo>
                    <a:pt x="0" y="284987"/>
                  </a:lnTo>
                  <a:close/>
                </a:path>
              </a:pathLst>
            </a:custGeom>
            <a:ln w="28575">
              <a:solidFill>
                <a:srgbClr val="032A3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613054" y="3029458"/>
            <a:ext cx="8001000" cy="28009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9910" algn="l"/>
              </a:tabLst>
            </a:pPr>
            <a:r>
              <a:rPr sz="2700" b="1" spc="-75" baseline="1543" dirty="0">
                <a:solidFill>
                  <a:srgbClr val="F3F3F3"/>
                </a:solidFill>
                <a:latin typeface="Arial Narrow"/>
                <a:cs typeface="Arial Narrow"/>
              </a:rPr>
              <a:t>1</a:t>
            </a:r>
            <a:r>
              <a:rPr sz="2700" b="1" baseline="1543" dirty="0">
                <a:solidFill>
                  <a:srgbClr val="F3F3F3"/>
                </a:solidFill>
                <a:latin typeface="Arial Narrow"/>
                <a:cs typeface="Arial Narrow"/>
              </a:rPr>
              <a:t>	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Определите</a:t>
            </a:r>
            <a:r>
              <a:rPr sz="1800" b="1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период,</a:t>
            </a:r>
            <a:r>
              <a:rPr sz="1800" b="1" spc="-1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на</a:t>
            </a:r>
            <a:r>
              <a:rPr sz="1800" b="1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который</a:t>
            </a:r>
            <a:r>
              <a:rPr sz="1800" b="1" spc="-4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будете</a:t>
            </a:r>
            <a:r>
              <a:rPr sz="1800" b="1" spc="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составлять</a:t>
            </a:r>
            <a:r>
              <a:rPr sz="1800" b="1" spc="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800" b="1" dirty="0">
                <a:solidFill>
                  <a:srgbClr val="1C2043"/>
                </a:solidFill>
                <a:latin typeface="Arial Narrow"/>
                <a:cs typeface="Arial Narrow"/>
              </a:rPr>
              <a:t>дорожную</a:t>
            </a:r>
            <a:r>
              <a:rPr sz="1800" b="1" spc="-10" dirty="0">
                <a:solidFill>
                  <a:srgbClr val="1C2043"/>
                </a:solidFill>
                <a:latin typeface="Arial Narrow"/>
                <a:cs typeface="Arial Narrow"/>
              </a:rPr>
              <a:t> карту</a:t>
            </a:r>
            <a:endParaRPr sz="180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</a:pPr>
            <a:endParaRPr sz="2100">
              <a:latin typeface="Arial Narrow"/>
              <a:cs typeface="Arial Narrow"/>
            </a:endParaRPr>
          </a:p>
          <a:p>
            <a:pPr marL="5765165" marR="382905">
              <a:lnSpc>
                <a:spcPct val="100000"/>
              </a:lnSpc>
              <a:spcBef>
                <a:spcPts val="1625"/>
              </a:spcBef>
            </a:pPr>
            <a:r>
              <a:rPr sz="1600" b="1" spc="-10" dirty="0">
                <a:solidFill>
                  <a:srgbClr val="1C2043"/>
                </a:solidFill>
                <a:latin typeface="Arial Narrow"/>
                <a:cs typeface="Arial Narrow"/>
              </a:rPr>
              <a:t>Обучение</a:t>
            </a:r>
            <a:r>
              <a:rPr sz="1600" b="1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600" b="1" dirty="0">
                <a:solidFill>
                  <a:srgbClr val="1C2043"/>
                </a:solidFill>
                <a:latin typeface="Arial Narrow"/>
                <a:cs typeface="Arial Narrow"/>
              </a:rPr>
              <a:t>по</a:t>
            </a:r>
            <a:r>
              <a:rPr sz="1600" b="1" spc="-3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600" b="1" dirty="0">
                <a:solidFill>
                  <a:srgbClr val="1C2043"/>
                </a:solidFill>
                <a:latin typeface="Arial Narrow"/>
                <a:cs typeface="Arial Narrow"/>
              </a:rPr>
              <a:t>ФГОС</a:t>
            </a:r>
            <a:r>
              <a:rPr sz="1600" b="1" spc="-25" dirty="0">
                <a:solidFill>
                  <a:srgbClr val="1C2043"/>
                </a:solidFill>
                <a:latin typeface="Arial Narrow"/>
                <a:cs typeface="Arial Narrow"/>
              </a:rPr>
              <a:t> по </a:t>
            </a:r>
            <a:r>
              <a:rPr sz="1600" b="1" dirty="0">
                <a:solidFill>
                  <a:srgbClr val="1C2043"/>
                </a:solidFill>
                <a:latin typeface="Arial Narrow"/>
                <a:cs typeface="Arial Narrow"/>
              </a:rPr>
              <a:t>решению</a:t>
            </a:r>
            <a:r>
              <a:rPr sz="1600" b="1" spc="-9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600" b="1" spc="-20" dirty="0">
                <a:solidFill>
                  <a:srgbClr val="1C2043"/>
                </a:solidFill>
                <a:latin typeface="Arial Narrow"/>
                <a:cs typeface="Arial Narrow"/>
              </a:rPr>
              <a:t>школы</a:t>
            </a:r>
            <a:endParaRPr sz="160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550">
              <a:latin typeface="Arial Narrow"/>
              <a:cs typeface="Arial Narrow"/>
            </a:endParaRPr>
          </a:p>
          <a:p>
            <a:pPr marL="5765165">
              <a:lnSpc>
                <a:spcPct val="100000"/>
              </a:lnSpc>
            </a:pPr>
            <a:r>
              <a:rPr sz="1600" b="1" spc="-10" dirty="0">
                <a:solidFill>
                  <a:srgbClr val="1C2043"/>
                </a:solidFill>
                <a:latin typeface="Arial Narrow"/>
                <a:cs typeface="Arial Narrow"/>
              </a:rPr>
              <a:t>Продолжение</a:t>
            </a:r>
            <a:r>
              <a:rPr sz="1600" b="1" spc="-3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600" b="1" dirty="0">
                <a:solidFill>
                  <a:srgbClr val="1C2043"/>
                </a:solidFill>
                <a:latin typeface="Arial Narrow"/>
                <a:cs typeface="Arial Narrow"/>
              </a:rPr>
              <a:t>обучения</a:t>
            </a:r>
            <a:r>
              <a:rPr sz="1600" b="1" spc="-30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600" b="1" spc="-25" dirty="0">
                <a:solidFill>
                  <a:srgbClr val="1C2043"/>
                </a:solidFill>
                <a:latin typeface="Arial Narrow"/>
                <a:cs typeface="Arial Narrow"/>
              </a:rPr>
              <a:t>по</a:t>
            </a:r>
            <a:endParaRPr sz="1600">
              <a:latin typeface="Arial Narrow"/>
              <a:cs typeface="Arial Narrow"/>
            </a:endParaRPr>
          </a:p>
          <a:p>
            <a:pPr marL="5765165">
              <a:lnSpc>
                <a:spcPct val="100000"/>
              </a:lnSpc>
            </a:pPr>
            <a:r>
              <a:rPr sz="1600" b="1" spc="-20" dirty="0">
                <a:solidFill>
                  <a:srgbClr val="1C2043"/>
                </a:solidFill>
                <a:latin typeface="Arial Narrow"/>
                <a:cs typeface="Arial Narrow"/>
              </a:rPr>
              <a:t>ФГОС</a:t>
            </a:r>
            <a:endParaRPr sz="160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00">
              <a:latin typeface="Arial Narrow"/>
              <a:cs typeface="Arial Narrow"/>
            </a:endParaRPr>
          </a:p>
          <a:p>
            <a:pPr marL="5694045" marR="281305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1C2043"/>
                </a:solidFill>
                <a:latin typeface="Arial Narrow"/>
                <a:cs typeface="Arial Narrow"/>
              </a:rPr>
              <a:t>Обязательное</a:t>
            </a:r>
            <a:r>
              <a:rPr sz="1600" b="1" spc="-25" dirty="0">
                <a:solidFill>
                  <a:srgbClr val="1C2043"/>
                </a:solidFill>
                <a:latin typeface="Arial Narrow"/>
                <a:cs typeface="Arial Narrow"/>
              </a:rPr>
              <a:t> </a:t>
            </a:r>
            <a:r>
              <a:rPr sz="1600" b="1" spc="-10" dirty="0">
                <a:solidFill>
                  <a:srgbClr val="1C2043"/>
                </a:solidFill>
                <a:latin typeface="Arial Narrow"/>
                <a:cs typeface="Arial Narrow"/>
              </a:rPr>
              <a:t>введение </a:t>
            </a:r>
            <a:r>
              <a:rPr sz="1600" b="1" spc="-20" dirty="0">
                <a:solidFill>
                  <a:srgbClr val="1C2043"/>
                </a:solidFill>
                <a:latin typeface="Arial Narrow"/>
                <a:cs typeface="Arial Narrow"/>
              </a:rPr>
              <a:t>ФГОС</a:t>
            </a:r>
            <a:endParaRPr sz="1600">
              <a:latin typeface="Arial Narrow"/>
              <a:cs typeface="Arial Narro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898001" y="6293043"/>
            <a:ext cx="166370" cy="20447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sz="1200" b="1" spc="5" dirty="0">
                <a:solidFill>
                  <a:srgbClr val="F3F3F3"/>
                </a:solidFill>
                <a:latin typeface="Times New Roman"/>
                <a:cs typeface="Times New Roman"/>
              </a:rPr>
              <a:pPr marL="38100">
                <a:lnSpc>
                  <a:spcPct val="100000"/>
                </a:lnSpc>
                <a:spcBef>
                  <a:spcPts val="10"/>
                </a:spcBef>
              </a:pPr>
              <a:t>15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ФГОС ООО-2021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858280" cy="5643602"/>
          </a:xfrm>
        </p:spPr>
        <p:txBody>
          <a:bodyPr>
            <a:normAutofit/>
          </a:bodyPr>
          <a:lstStyle/>
          <a:p>
            <a:r>
              <a:rPr lang="ru-RU" dirty="0" smtClean="0"/>
              <a:t>В новом ФГОС ООО:</a:t>
            </a:r>
          </a:p>
          <a:p>
            <a:r>
              <a:rPr lang="ru-RU" dirty="0" smtClean="0"/>
              <a:t>подробнее описаны результаты освоения программы (личностные,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, предметные)</a:t>
            </a:r>
          </a:p>
          <a:p>
            <a:r>
              <a:rPr lang="ru-RU" dirty="0" smtClean="0"/>
              <a:t>сформулированы конкретные требования к предметам всей школьной программы на уровне ООО, что позволяет дать ответы на следующие вопросы:</a:t>
            </a:r>
          </a:p>
          <a:p>
            <a:r>
              <a:rPr lang="ru-RU" dirty="0" smtClean="0"/>
              <a:t>Что конкретно школьник будет знать?</a:t>
            </a:r>
          </a:p>
          <a:p>
            <a:r>
              <a:rPr lang="ru-RU" dirty="0" smtClean="0"/>
              <a:t>Чем овладеет?  Что освоит?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Требования к предметным результатам:</a:t>
            </a:r>
          </a:p>
          <a:p>
            <a:r>
              <a:rPr lang="ru-RU" dirty="0" smtClean="0"/>
              <a:t>-формулируются в </a:t>
            </a:r>
            <a:r>
              <a:rPr lang="ru-RU" dirty="0" err="1" smtClean="0"/>
              <a:t>деятельностной</a:t>
            </a:r>
            <a:r>
              <a:rPr lang="ru-RU" dirty="0" smtClean="0"/>
              <a:t> форме с усилением акцента на применение знаний и конкретных умений;</a:t>
            </a:r>
          </a:p>
          <a:p>
            <a:r>
              <a:rPr lang="ru-RU" dirty="0" smtClean="0"/>
              <a:t>Усиливаются акценты на изучение явлений и процессов современной России и мира в целом, современного состояния науки.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16632"/>
            <a:ext cx="78867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Методологическая основа –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системно-</a:t>
            </a:r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</a:rPr>
              <a:t>деятельностный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подход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400600"/>
          </a:xfrm>
        </p:spPr>
        <p:txBody>
          <a:bodyPr>
            <a:normAutofit fontScale="85000" lnSpcReduction="10000"/>
          </a:bodyPr>
          <a:lstStyle/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Приводят стандарты в соответствие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c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Федеральным законом «Об образовании в Российской Федерации;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Обеспечивают вариативность содержания образовательных программ основного общего образования, возможность формирования программ разного уровня сложности и направленности с учетом потребностей и способностей  обучающихся;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Устанавливают вариативность сроков реализации программ (не только в сторону увеличения, но и в сторону сокращения);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Детализируют условия реализации образовательных программ;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Детализируют требования к результатам освоения учащимися программ ООО;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Оптимизируют требования к основной образовательной программе и рабочей программе;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arenR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Прописывают требования к организации электронного обучения и применению дистанционных образовательных технологий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Методическое  обеспечение реализации обновленных ФГОС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«Институт стратегии развития образования Российской академии образования» (ИСРО РАО) разработаны примерные рабочие программы по учебным предметам начального общего и основного общего образования. Примерные рабочие программы прошли экспертизу ведущих научных и образовательных организаций и по итогам рассмотрения на заседании федерального учебно-методического объединения по общему образованию будут включены в федеральный реестр примерных основных общеобразовательных программ. Вместе с тем </a:t>
            </a:r>
            <a:r>
              <a:rPr lang="ru-RU" dirty="0" err="1" smtClean="0"/>
              <a:t>апробационное</a:t>
            </a:r>
            <a:r>
              <a:rPr lang="ru-RU" dirty="0" smtClean="0"/>
              <a:t> использование в образовательной деятельности указанных примерных рабочих программ началось с 1сентября в 2021/2022 учебном году.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22367">
            <a:off x="50373" y="3680024"/>
            <a:ext cx="3991707" cy="3581173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51304" cy="12687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Научно-методическое сопровождение ФГОС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3577916"/>
          </a:xfrm>
        </p:spPr>
        <p:txBody>
          <a:bodyPr>
            <a:normAutofit/>
          </a:bodyPr>
          <a:lstStyle/>
          <a:p>
            <a:pPr lvl="0"/>
            <a:r>
              <a:rPr lang="en-US" sz="4000" b="1" u="sng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ru-RU" sz="4000" b="1" u="sng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4000" b="1" u="sng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edsoo</a:t>
            </a:r>
            <a:r>
              <a:rPr lang="ru-RU" sz="4000" b="1" u="sng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.</a:t>
            </a:r>
            <a:r>
              <a:rPr lang="en-US" sz="4000" b="1" u="sng" dirty="0" err="1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ru</a:t>
            </a:r>
            <a:r>
              <a:rPr lang="en-US" sz="4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сайт, сопровождающий </a:t>
            </a:r>
            <a:r>
              <a: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введение </a:t>
            </a:r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апробацию Рабочих программ ФГОС</a:t>
            </a:r>
          </a:p>
          <a:p>
            <a:pPr marL="0" indent="0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https://edu.gov.ru/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сайт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России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37873" y="3861048"/>
            <a:ext cx="5206127" cy="4839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0" y="1000125"/>
            <a:ext cx="4076700" cy="5248275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Л.Н. Толстой</a:t>
            </a: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«Если ученик в школе не научился сам творить, то в жизни он будет только подражать, копировать, так как мало таких, которые бы, научившись копировать, умели сделать самостоятельное приложение этих сведений»</a:t>
            </a:r>
            <a:r>
              <a:rPr lang="ru-RU" dirty="0" smtClean="0">
                <a:latin typeface="+mj-lt"/>
              </a:rPr>
              <a:t/>
            </a:r>
            <a:br>
              <a:rPr lang="ru-RU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pic>
        <p:nvPicPr>
          <p:cNvPr id="12291" name="Рисунок 3" descr="1826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857250"/>
            <a:ext cx="43815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65936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ФГОС ООО-2021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рабочих программах должны быть указаны учебные издания и электронные образовательные ресурсы.</a:t>
            </a:r>
          </a:p>
          <a:p>
            <a:r>
              <a:rPr lang="ru-RU" dirty="0" smtClean="0"/>
              <a:t>Рабочие программы должны содержать указание на форму проведения занятий –внеурочная деятельность.</a:t>
            </a:r>
          </a:p>
          <a:p>
            <a:r>
              <a:rPr lang="ru-RU" dirty="0" smtClean="0"/>
              <a:t>Учитывать рабочую программу воспитания.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ФГОС ООО-2021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1101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К 1 сентября 2022 г. необходимо скорректировать рабочие программы по предмету в соответствии с пунктами 32.1., 35.3.</a:t>
            </a:r>
          </a:p>
          <a:p>
            <a:pPr>
              <a:buNone/>
            </a:pPr>
            <a:r>
              <a:rPr lang="ru-RU" dirty="0" smtClean="0"/>
              <a:t>Структура рабочей программы по предмету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Раздел 1</a:t>
            </a:r>
          </a:p>
          <a:p>
            <a:pPr>
              <a:buNone/>
            </a:pPr>
            <a:r>
              <a:rPr lang="ru-RU" dirty="0" smtClean="0"/>
              <a:t>Содержание учебного предмета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Раздел 2</a:t>
            </a:r>
          </a:p>
          <a:p>
            <a:pPr>
              <a:buNone/>
            </a:pPr>
            <a:r>
              <a:rPr lang="ru-RU" dirty="0" smtClean="0"/>
              <a:t>Планируемые результаты освоения учебного предмета</a:t>
            </a:r>
          </a:p>
          <a:p>
            <a:pPr>
              <a:buNone/>
            </a:pPr>
            <a:r>
              <a:rPr lang="ru-RU" dirty="0" smtClean="0"/>
              <a:t>Раздел 3</a:t>
            </a:r>
          </a:p>
          <a:p>
            <a:pPr>
              <a:buNone/>
            </a:pPr>
            <a:r>
              <a:rPr lang="ru-RU" dirty="0" smtClean="0"/>
              <a:t>Тематическое планирование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ФГОС ООО-2021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Предметные результаты основного общего образования с учетом специфики содержания предметных областей, включающих конкретные учебные предметы, ориентированы на применение знаний, умений и навыков обучающимися в учебных ситуациях и реальных условиях, а также на успешное обучение на следующем уровне образования.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714488"/>
          <a:ext cx="9144000" cy="7081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2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2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4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</a:rPr>
                        <a:t>ФГОС-2010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</a:rPr>
                        <a:t>ФГОС 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8420">
                <a:tc>
                  <a:txBody>
                    <a:bodyPr/>
                    <a:lstStyle/>
                    <a:p>
                      <a:r>
                        <a:rPr lang="ru-RU" sz="2000" b="1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Конкретность</a:t>
                      </a:r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формулировок</a:t>
                      </a:r>
                      <a:endParaRPr lang="ru-RU" sz="20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47625" marB="476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П.11.4 Овладение базовыми историческими</a:t>
                      </a:r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знаниями, а также представлении о закономерностях развития человеческого общества; </a:t>
                      </a:r>
                    </a:p>
                    <a:p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умений применения исторических знаний для осмысления сущности современных общественных явлений.</a:t>
                      </a:r>
                      <a:endParaRPr lang="ru-RU" sz="20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П.45.6.1. Умение определять</a:t>
                      </a:r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последовательность событий… умение определять современников исторических событий;</a:t>
                      </a:r>
                    </a:p>
                    <a:p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рассказывать на основе самостоятельно составленного плана об исторических событиях, явлениях, процессах;</a:t>
                      </a:r>
                    </a:p>
                    <a:p>
                      <a:r>
                        <a:rPr lang="ru-RU" sz="2000" b="1" i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определять и аргументировать собственную и предложенную точку зрения с опорой на фактический материал.</a:t>
                      </a:r>
                      <a:endParaRPr lang="ru-RU" sz="20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47625" marB="476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3507">
                <a:tc>
                  <a:txBody>
                    <a:bodyPr/>
                    <a:lstStyle/>
                    <a:p>
                      <a:endParaRPr lang="ru-RU" sz="1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47625" marB="476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0" marR="95250" marT="47625" marB="476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116632"/>
            <a:ext cx="829573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Предметные результаты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история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Обновление содержания методики преподавания предмета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«История»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01122" cy="8572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Преподавание истории в соответствии с ФГОС ООО.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Еще несколько лет назад Российское историческое общество, Российская академия наук и представители вузов разработали историко-культурный стандарт по отечественной истории, который устанавливает подходы к преподаванию в школах истории России. В новой редакции ФГОС содержание курса распределено по годам обучения, с 5 по 9 класс, в соответствии с линейной системой изучения истории в школах. Это означает, что к концу 9 класса школьники изучат историю России и зарубежных стран с древнейших времен до 1914 года.</a:t>
            </a:r>
          </a:p>
          <a:p>
            <a:r>
              <a:rPr lang="ru-RU" sz="1800" dirty="0" smtClean="0"/>
              <a:t>Кроме того, в новой редакции ФГОС представлены предметные результаты обучения, те умения, которые должны освоить школьники, также распределенные по классам. В каждом следующем классе эти умения несколько усложняются.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Преподавание истории в школе происходит в условиях: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завершения перехода на новые ФГОС ООО 5-9классы;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завершения поэтапного перехода на линейную систему преподавания истории (6, 7, 8, 9);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завершение концентрической системы курса школьной истории (11 класс);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изменения содержания школьного исторического образования в соответствии с ИКС по истории России и необходимостью синхронизации курсов отечественной и всеобщей истории.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ФГОС ООО-2021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Стандарт по истории, в отличие от других предметов, подкреплен осуществляемым в настоящее время переходом всех школ страны на единую схему изучения истории. 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0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Новые ФГОС для основного общего образования содержат значительно больше патриотических установок, особенно в контексте формировании у детей представлений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значимом международном положении России.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 ставит задачу на формирование у школьников системных знаний о: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месте России в мире и её исторической роли;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территориальной целостности;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вкладе в мировое научное наследие и представлений «о стране, устремлённой в будущее».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512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28800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Предметные результаты по предметной области «Общественно-научные предметы» должны обеспечивать: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1) умение определять последовательность событий, явлений, процессов; соотносить события истории разных стран и народов с историческими периодами, событиями региональной и мировой истории, события истории родного края и истории России; определять современников исторических событий, явлений, процессов;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461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7"/>
            <a:ext cx="62646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eaLnBrk="0" fontAlgn="base" hangingPunct="0">
              <a:spcAft>
                <a:spcPts val="0"/>
              </a:spcAft>
            </a:pPr>
            <a:r>
              <a:rPr lang="ru-RU" sz="2800" dirty="0">
                <a:solidFill>
                  <a:srgbClr val="FFFF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2) умение выявлять особенности развития культуры, быта и нравов народов в различные исторические эпохи;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800" dirty="0">
                <a:solidFill>
                  <a:srgbClr val="FFFF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3) овладение историческими понятиями и их использование для решения учебных и практических задач;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70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642938" y="571500"/>
            <a:ext cx="8215312" cy="56769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u-RU" altLang="ru-RU" sz="2300" dirty="0" smtClean="0"/>
              <a:t>Модернизация современного общества требует наличия высокопрофессиональных, грамотных людей.</a:t>
            </a:r>
          </a:p>
          <a:p>
            <a:pPr eaLnBrk="1" hangingPunct="1"/>
            <a:r>
              <a:rPr lang="ru-RU" altLang="ru-RU" sz="2300" dirty="0" smtClean="0"/>
              <a:t> </a:t>
            </a:r>
            <a:r>
              <a:rPr lang="ru-RU" altLang="ru-RU" sz="2300" b="1" i="1" dirty="0" smtClean="0">
                <a:solidFill>
                  <a:srgbClr val="FF0000"/>
                </a:solidFill>
              </a:rPr>
              <a:t>Сегодня важнейшими качествами личности должны быть инициативность, способность к творчеству, умение нестандартно мыслить и находить нетрадиционные пути решения проблем. </a:t>
            </a:r>
          </a:p>
          <a:p>
            <a:pPr eaLnBrk="1" hangingPunct="1"/>
            <a:r>
              <a:rPr lang="ru-RU" altLang="ru-RU" sz="2300" dirty="0" smtClean="0"/>
              <a:t>Изменения охватили и систему образования. </a:t>
            </a:r>
          </a:p>
          <a:p>
            <a:pPr eaLnBrk="1" hangingPunct="1"/>
            <a:r>
              <a:rPr lang="ru-RU" altLang="ru-RU" sz="2300" dirty="0" smtClean="0"/>
              <a:t>Речь идет о формировании принципиально новой системы образования, предполагающей постоянное обновление в соответствии с требованиями общества. </a:t>
            </a:r>
          </a:p>
          <a:p>
            <a:pPr eaLnBrk="1" hangingPunct="1"/>
            <a:r>
              <a:rPr lang="ru-RU" altLang="ru-RU" sz="2300" b="1" i="1" dirty="0" smtClean="0">
                <a:solidFill>
                  <a:srgbClr val="FF0000"/>
                </a:solidFill>
              </a:rPr>
              <a:t>Ключевой характеристикой </a:t>
            </a:r>
            <a:r>
              <a:rPr lang="ru-RU" altLang="ru-RU" sz="2300" dirty="0" smtClean="0"/>
              <a:t>такого </a:t>
            </a:r>
            <a:r>
              <a:rPr lang="ru-RU" altLang="ru-RU" sz="2300" b="1" i="1" dirty="0" smtClean="0">
                <a:solidFill>
                  <a:srgbClr val="FF0000"/>
                </a:solidFill>
              </a:rPr>
              <a:t>образования становится не только передача знаний и технологий, но и формирование творческих компетентностей, готовности к переобучению</a:t>
            </a:r>
            <a:r>
              <a:rPr lang="ru-RU" altLang="ru-RU" sz="2300" dirty="0" smtClean="0"/>
              <a:t>. </a:t>
            </a:r>
            <a:br>
              <a:rPr lang="ru-RU" altLang="ru-RU" sz="2300" dirty="0" smtClean="0"/>
            </a:br>
            <a:endParaRPr lang="ru-RU" altLang="ru-RU" sz="2300" dirty="0" smtClean="0"/>
          </a:p>
        </p:txBody>
      </p:sp>
      <p:pic>
        <p:nvPicPr>
          <p:cNvPr id="13315" name="Рисунок 5" descr="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929330"/>
            <a:ext cx="1785938" cy="92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973293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4) умение рассказывать на основе самостоятельно составленного плана об исторических событиях, явлениях, процессах истории родного края, истории России и мировой истории и их участниках, демонстрируя понимание исторических явлений, процессов и знание необходимых фактов, дат, исторических понятий;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eaLnBrk="0" fontAlgn="base" hangingPunct="0">
              <a:spcAft>
                <a:spcPts val="0"/>
              </a:spcAft>
            </a:pPr>
            <a:r>
              <a:rPr lang="ru-RU" sz="2400" dirty="0">
                <a:solidFill>
                  <a:srgbClr val="FFFF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fontAlgn="base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5) умение выявлять существенные черты и характерные признаки исторических событий, явлений, процессов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192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60632"/>
            <a:ext cx="8136904" cy="4541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умение устанавливать причинно-следственные, пространственные, временные связи исторических событий, явлений, процессов изучаемого периода, их взаимосвязь (при наличии) с важнейшими событиями XX - начала XXI вв. (Февральская и Октябрьская революции 1917 г., Великая Отечественная война, распад СССР, сложные 1990-е годы, возрождение страны с 2000-х годов, воссоединение Крыма с Россией 2014 года); характеризовать итоги и историческое значение событий;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умение сравнивать исторические события, явления, процессы в различные исторические эпохи;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7412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200800" cy="2961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8) умение определять и аргументировать собственную или предложенную точку зрения с опорой на фактический материал, в том числе используя источники разных типов;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9) умение различать основные типы исторических источников: письменные, вещественные, аудиовизуальные;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1903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192688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8) умение определять и аргументировать собственную или предложенную точку зрения с опорой на фактический материал, в том числе используя источники разных типов;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9) умение различать основные типы исторических источников: письменные, вещественные, аудиовизуальные;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3853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416824" cy="414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11) умение читать и анализировать историческую карту/схему; характеризовать на основе анализа исторической карты/схемы исторические события, явления, процессы; сопоставлять информацию, представленную на исторической карте/схеме, с информацией из других источников;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12) умение анализировать текстовые, визуальные источники исторической информации; представлять историческую информацию в форме таблиц, схем, диаграмм;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35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24936" cy="493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13) умение осуществлять с соблюдением правил информационной безопасности поиск исторической информации в справочной литературе, сети Интернет для решения познавательных задач, оценивать полноту и достоверность информации;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прио14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бретение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опыта взаимодействия с людьми другой культуры, национальной и религиозной принадлежности на основе национальных ценностей современного российского общества: гуманистических и демократических ценностей, идей мира и взаимопонимания между народами, людьми разных культур; уважения к историческому наследию народов России.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564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992888" cy="3883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учебному курсу «История России»: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знание ключевых событий, основных дат и этапов истории России и мира с древности до 1914 года; выдающихся деятелей отечественной и всеобщей истории; важнейших достижений культуры и систем ценностей, сформировавшихся в ходе исторического развития, в том числе по истории России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1226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8208912" cy="3854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Роль и место России в мировой истории. Периодизация и источники российской истории.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Народы и государства на территории нашей страны в древности.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Например: Образование Руси: Исторические условия образования государства Русь. Формирование территории. Внутренняя и внешняя политика первых князей. Принятие христианства и его значение. Византийское наследие на Руси.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9583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200800" cy="3751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Патриотическое воспитание на уроках истории – это сложный, а главное важнейший компонент общего учебно-воспитательного процесса формирования личности.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Патриотизм гармонично сочетает национальные идеалы, преданность служению Родины. Любое воспитание, в том числе и патриотическое, должно опираться на национальные традиции, наилучшие духовные и культурные достижения народа.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169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ФГОС ООО-2021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следует считать, что новая редакция ФГОС – это какой-то новый стандарт. Нет, это тот же ФГОС, который уже был разработан и принят. У учителя появится документ, где определено, чему надо учить, и обозначена логика преподавания истории.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ФГОС –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3438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федеральные государственные     образовательные стандарты. Они представляют собой совокупность требований к программам образования.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s02.infourok.ru/uploads/ex/134e/0007664d-c67db415/img1.jpg"/>
          <p:cNvPicPr>
            <a:picLocks noChangeAspect="1" noChangeArrowheads="1"/>
          </p:cNvPicPr>
          <p:nvPr/>
        </p:nvPicPr>
        <p:blipFill>
          <a:blip r:embed="rId2" cstate="print"/>
          <a:srcRect l="8299" t="29060" b="7009"/>
          <a:stretch>
            <a:fillRect/>
          </a:stretch>
        </p:blipFill>
        <p:spPr bwMode="auto">
          <a:xfrm>
            <a:off x="4355976" y="3573016"/>
            <a:ext cx="4548005" cy="2780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Подведем итоги: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186766" cy="48958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-</a:t>
            </a:r>
            <a:r>
              <a:rPr lang="ru-RU" sz="2000" dirty="0" smtClean="0"/>
              <a:t>Изменяется требование к структуре рабочих программ(последовательность разделов, наполнение раздела «Тематическое планирование»);</a:t>
            </a:r>
          </a:p>
          <a:p>
            <a:pPr>
              <a:buNone/>
            </a:pPr>
            <a:r>
              <a:rPr lang="ru-RU" sz="2000" dirty="0" smtClean="0"/>
              <a:t>-Предусмотрены способы вариативности реализации  программ;</a:t>
            </a:r>
          </a:p>
          <a:p>
            <a:pPr>
              <a:buNone/>
            </a:pPr>
            <a:r>
              <a:rPr lang="ru-RU" sz="2000" dirty="0" smtClean="0"/>
              <a:t>-Более четкая формулировка результатов (личностных </a:t>
            </a:r>
            <a:r>
              <a:rPr lang="ru-RU" sz="2000" dirty="0" err="1" smtClean="0"/>
              <a:t>метапредметных</a:t>
            </a:r>
            <a:r>
              <a:rPr lang="ru-RU" sz="2000" dirty="0" smtClean="0"/>
              <a:t>, предметных)</a:t>
            </a:r>
          </a:p>
          <a:p>
            <a:pPr>
              <a:buNone/>
            </a:pPr>
            <a:r>
              <a:rPr lang="ru-RU" sz="2000" dirty="0" smtClean="0"/>
              <a:t>-ориентир для выбора приёмов и технологий преподавания предмета;</a:t>
            </a:r>
          </a:p>
          <a:p>
            <a:pPr>
              <a:buNone/>
            </a:pPr>
            <a:r>
              <a:rPr lang="ru-RU" sz="2000" dirty="0" smtClean="0"/>
              <a:t>-Стандарт влечёт внесение изменений в фонд оценочных средств (подборка заданий, показывающие уровень  освоения требований ФГОС). Особый акцент на подборку </a:t>
            </a:r>
            <a:r>
              <a:rPr lang="ru-RU" sz="2000" dirty="0" err="1" smtClean="0"/>
              <a:t>практико-ариентированных</a:t>
            </a:r>
            <a:r>
              <a:rPr lang="ru-RU" sz="2000" dirty="0" smtClean="0"/>
              <a:t>  заданий;</a:t>
            </a:r>
          </a:p>
          <a:p>
            <a:pPr>
              <a:buNone/>
            </a:pPr>
            <a:r>
              <a:rPr lang="ru-RU" sz="2000" dirty="0" smtClean="0"/>
              <a:t>- Разрабатываются, </a:t>
            </a:r>
            <a:r>
              <a:rPr lang="ru-RU" sz="2000" dirty="0" err="1" smtClean="0"/>
              <a:t>соотвествующие</a:t>
            </a:r>
            <a:r>
              <a:rPr lang="ru-RU" sz="2000" dirty="0" smtClean="0"/>
              <a:t> новому ФГОС, примерные программы по предметам.</a:t>
            </a:r>
          </a:p>
          <a:p>
            <a:pPr>
              <a:buFontTx/>
              <a:buChar char="-"/>
            </a:pP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Ressovet-9\Downloads\37e4f0b39d6eb7630e3959f3095cc24b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290" name="AutoShape 2" descr="https://fsd.multiurok.ru/html/2019/04/16/s_5cb5d99a79abb/img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1" name="Picture 3" descr="C:\Users\Ressovet-9\Desktop\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726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Picture 7" descr="D:\Альбертовна\лариса\УРОК (2)\P1390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71810"/>
            <a:ext cx="2143122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794"/>
            <a:ext cx="8183562" cy="200026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ПОМНИТЕ: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ВЫ - ПРЕКРАСНЫЙ УЧИТЕЛЬ!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 ВАС  ТАЛАНТЛИВЫЕ  УЧЕНИКИ!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9156" name="Picture 4" descr="D:\Альбертовна\лариса\УРОК (2)\P1390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571876"/>
            <a:ext cx="2928926" cy="2196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155" name="Picture 3" descr="D:\Альбертовна\лариса\УРОК (2)\P13905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429132"/>
            <a:ext cx="2428860" cy="1821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9158" name="Picture 6" descr="D:\Альбертовна\лариса\УРОК (2)\P13906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071810"/>
            <a:ext cx="2095483" cy="1571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970814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7162" y="508736"/>
            <a:ext cx="8429625" cy="5840730"/>
          </a:xfrm>
          <a:custGeom>
            <a:avLst/>
            <a:gdLst/>
            <a:ahLst/>
            <a:cxnLst/>
            <a:rect l="l" t="t" r="r" b="b"/>
            <a:pathLst>
              <a:path w="8429625" h="5840730">
                <a:moveTo>
                  <a:pt x="8429625" y="0"/>
                </a:moveTo>
                <a:lnTo>
                  <a:pt x="0" y="0"/>
                </a:lnTo>
                <a:lnTo>
                  <a:pt x="0" y="5840476"/>
                </a:lnTo>
                <a:lnTo>
                  <a:pt x="8429625" y="5840476"/>
                </a:lnTo>
                <a:lnTo>
                  <a:pt x="8429625" y="0"/>
                </a:lnTo>
                <a:close/>
              </a:path>
            </a:pathLst>
          </a:custGeom>
          <a:solidFill>
            <a:srgbClr val="F1DC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02739" y="500837"/>
            <a:ext cx="5937885" cy="2952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2759" marR="5080" indent="-480059">
              <a:lnSpc>
                <a:spcPct val="100000"/>
              </a:lnSpc>
              <a:spcBef>
                <a:spcPts val="100"/>
              </a:spcBef>
            </a:pPr>
            <a:r>
              <a:rPr sz="9600" i="1" dirty="0">
                <a:solidFill>
                  <a:srgbClr val="6F2F9F"/>
                </a:solidFill>
                <a:latin typeface="Times New Roman"/>
                <a:cs typeface="Times New Roman"/>
              </a:rPr>
              <a:t>Спасибо</a:t>
            </a:r>
            <a:r>
              <a:rPr sz="9600" i="1" spc="-13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9600" i="1" spc="-25" dirty="0">
                <a:solidFill>
                  <a:srgbClr val="6F2F9F"/>
                </a:solidFill>
                <a:latin typeface="Times New Roman"/>
                <a:cs typeface="Times New Roman"/>
              </a:rPr>
              <a:t>за </a:t>
            </a:r>
            <a:r>
              <a:rPr sz="96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внимание</a:t>
            </a:r>
            <a:endParaRPr sz="96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14623" y="3643261"/>
            <a:ext cx="2286000" cy="22146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5830" y="399110"/>
            <a:ext cx="7693659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sz="5400" b="1" dirty="0">
                <a:solidFill>
                  <a:srgbClr val="FF0000"/>
                </a:solidFill>
              </a:rPr>
              <a:t>Основная</a:t>
            </a:r>
            <a:r>
              <a:rPr sz="5400" b="1" spc="-175" dirty="0">
                <a:solidFill>
                  <a:srgbClr val="FF0000"/>
                </a:solidFill>
              </a:rPr>
              <a:t> </a:t>
            </a:r>
            <a:r>
              <a:rPr sz="5400" b="1" dirty="0">
                <a:solidFill>
                  <a:srgbClr val="FF0000"/>
                </a:solidFill>
              </a:rPr>
              <a:t>задача</a:t>
            </a:r>
            <a:r>
              <a:rPr sz="5400" b="1" spc="-175" dirty="0">
                <a:solidFill>
                  <a:srgbClr val="FF0000"/>
                </a:solidFill>
              </a:rPr>
              <a:t> </a:t>
            </a:r>
            <a:r>
              <a:rPr sz="5400" b="1" spc="-10" dirty="0">
                <a:solidFill>
                  <a:srgbClr val="FF0000"/>
                </a:solidFill>
              </a:rPr>
              <a:t>ФГОС-</a:t>
            </a:r>
            <a:endParaRPr sz="5400" b="1"/>
          </a:p>
        </p:txBody>
      </p:sp>
      <p:sp>
        <p:nvSpPr>
          <p:cNvPr id="3" name="object 3"/>
          <p:cNvSpPr txBox="1"/>
          <p:nvPr/>
        </p:nvSpPr>
        <p:spPr>
          <a:xfrm>
            <a:off x="878839" y="1609166"/>
            <a:ext cx="7526655" cy="296354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1311910" indent="25400" algn="just">
              <a:lnSpc>
                <a:spcPct val="102200"/>
              </a:lnSpc>
              <a:spcBef>
                <a:spcPts val="20"/>
              </a:spcBef>
            </a:pPr>
            <a:r>
              <a:rPr sz="3200" dirty="0">
                <a:latin typeface="Times New Roman"/>
                <a:cs typeface="Times New Roman"/>
              </a:rPr>
              <a:t>создание</a:t>
            </a:r>
            <a:r>
              <a:rPr sz="3200" spc="-1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единого</a:t>
            </a:r>
            <a:r>
              <a:rPr sz="3200" spc="-12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образовательного </a:t>
            </a:r>
            <a:r>
              <a:rPr sz="3200" dirty="0">
                <a:latin typeface="Times New Roman"/>
                <a:cs typeface="Times New Roman"/>
              </a:rPr>
              <a:t>пространства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по</a:t>
            </a:r>
            <a:r>
              <a:rPr sz="3200" spc="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всей</a:t>
            </a:r>
            <a:r>
              <a:rPr sz="3200" spc="3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России.</a:t>
            </a:r>
            <a:endParaRPr sz="32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Считается,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что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оно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обеспечит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комфортные </a:t>
            </a:r>
            <a:r>
              <a:rPr sz="3200" dirty="0">
                <a:latin typeface="Times New Roman"/>
                <a:cs typeface="Times New Roman"/>
              </a:rPr>
              <a:t>условия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обучения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детей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переезде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в </a:t>
            </a:r>
            <a:r>
              <a:rPr sz="3200" dirty="0">
                <a:latin typeface="Times New Roman"/>
                <a:cs typeface="Times New Roman"/>
              </a:rPr>
              <a:t>другой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город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или,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Times New Roman"/>
                <a:cs typeface="Times New Roman"/>
              </a:rPr>
              <a:t>примеру,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при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переходе </a:t>
            </a:r>
            <a:r>
              <a:rPr sz="3200" dirty="0">
                <a:latin typeface="Times New Roman"/>
                <a:cs typeface="Times New Roman"/>
              </a:rPr>
              <a:t>на</a:t>
            </a:r>
            <a:r>
              <a:rPr sz="3200" spc="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семейное</a:t>
            </a:r>
            <a:r>
              <a:rPr sz="3200" spc="2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обучение.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40914" y="192989"/>
            <a:ext cx="366141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600" spc="-25" dirty="0">
                <a:solidFill>
                  <a:srgbClr val="FF0000"/>
                </a:solidFill>
              </a:rPr>
              <a:t>ФГОС</a:t>
            </a:r>
            <a:endParaRPr sz="9600"/>
          </a:p>
        </p:txBody>
      </p:sp>
      <p:sp>
        <p:nvSpPr>
          <p:cNvPr id="3" name="object 3"/>
          <p:cNvSpPr txBox="1"/>
          <p:nvPr/>
        </p:nvSpPr>
        <p:spPr>
          <a:xfrm>
            <a:off x="878839" y="1563446"/>
            <a:ext cx="7124065" cy="4141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4105"/>
              </a:lnSpc>
              <a:spcBef>
                <a:spcPts val="100"/>
              </a:spcBef>
            </a:pPr>
            <a:r>
              <a:rPr sz="3600" dirty="0">
                <a:latin typeface="Times New Roman"/>
                <a:cs typeface="Times New Roman"/>
              </a:rPr>
              <a:t>По</a:t>
            </a:r>
            <a:r>
              <a:rPr sz="3600" spc="-30" dirty="0"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001F5F"/>
                </a:solidFill>
                <a:latin typeface="Times New Roman"/>
                <a:cs typeface="Times New Roman"/>
              </a:rPr>
              <a:t>ФГОС</a:t>
            </a:r>
            <a:r>
              <a:rPr sz="3600" b="1" spc="-3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пишут</a:t>
            </a:r>
            <a:r>
              <a:rPr sz="3600" spc="-2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учебники</a:t>
            </a:r>
            <a:r>
              <a:rPr sz="3600" spc="-40" dirty="0">
                <a:latin typeface="Times New Roman"/>
                <a:cs typeface="Times New Roman"/>
              </a:rPr>
              <a:t> </a:t>
            </a:r>
            <a:r>
              <a:rPr sz="3600" spc="-50" dirty="0">
                <a:latin typeface="Times New Roman"/>
                <a:cs typeface="Times New Roman"/>
              </a:rPr>
              <a:t>и</a:t>
            </a:r>
            <a:endParaRPr sz="3600">
              <a:latin typeface="Times New Roman"/>
              <a:cs typeface="Times New Roman"/>
            </a:endParaRPr>
          </a:p>
          <a:p>
            <a:pPr marL="12700" marR="5080">
              <a:lnSpc>
                <a:spcPct val="90000"/>
              </a:lnSpc>
              <a:spcBef>
                <a:spcPts val="215"/>
              </a:spcBef>
            </a:pPr>
            <a:r>
              <a:rPr sz="3600" dirty="0">
                <a:latin typeface="Times New Roman"/>
                <a:cs typeface="Times New Roman"/>
              </a:rPr>
              <a:t>методички,</a:t>
            </a:r>
            <a:r>
              <a:rPr sz="3600" spc="-175" dirty="0">
                <a:latin typeface="Times New Roman"/>
                <a:cs typeface="Times New Roman"/>
              </a:rPr>
              <a:t> </a:t>
            </a:r>
            <a:r>
              <a:rPr sz="3600" spc="-20" dirty="0">
                <a:latin typeface="Times New Roman"/>
                <a:cs typeface="Times New Roman"/>
              </a:rPr>
              <a:t>определяют,</a:t>
            </a:r>
            <a:r>
              <a:rPr sz="3600" spc="-15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сколько </a:t>
            </a:r>
            <a:r>
              <a:rPr sz="3600" dirty="0">
                <a:latin typeface="Times New Roman"/>
                <a:cs typeface="Times New Roman"/>
              </a:rPr>
              <a:t>времени</a:t>
            </a:r>
            <a:r>
              <a:rPr sz="3600" spc="-9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уделить</a:t>
            </a:r>
            <a:r>
              <a:rPr sz="3600" spc="-9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тому</a:t>
            </a:r>
            <a:r>
              <a:rPr sz="3600" spc="-7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или</a:t>
            </a:r>
            <a:r>
              <a:rPr sz="3600" spc="-9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иному </a:t>
            </a:r>
            <a:r>
              <a:rPr sz="3600" spc="-35" dirty="0">
                <a:latin typeface="Times New Roman"/>
                <a:cs typeface="Times New Roman"/>
              </a:rPr>
              <a:t>предмету,</a:t>
            </a:r>
            <a:r>
              <a:rPr sz="3600" spc="-145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решают,</a:t>
            </a:r>
            <a:r>
              <a:rPr sz="3600" spc="-114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как</a:t>
            </a:r>
            <a:r>
              <a:rPr sz="3600" spc="-13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проводить </a:t>
            </a:r>
            <a:r>
              <a:rPr sz="3600" dirty="0">
                <a:latin typeface="Times New Roman"/>
                <a:cs typeface="Times New Roman"/>
              </a:rPr>
              <a:t>аттестации</a:t>
            </a:r>
            <a:r>
              <a:rPr sz="3600" spc="-3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</a:t>
            </a:r>
            <a:r>
              <a:rPr sz="3600" spc="-5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какие</a:t>
            </a:r>
            <a:r>
              <a:rPr sz="3600" spc="-4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задания</a:t>
            </a:r>
            <a:r>
              <a:rPr sz="3600" spc="-50" dirty="0">
                <a:latin typeface="Times New Roman"/>
                <a:cs typeface="Times New Roman"/>
              </a:rPr>
              <a:t> </a:t>
            </a:r>
            <a:r>
              <a:rPr sz="3600" spc="-35" dirty="0">
                <a:latin typeface="Times New Roman"/>
                <a:cs typeface="Times New Roman"/>
              </a:rPr>
              <a:t>будут</a:t>
            </a:r>
            <a:r>
              <a:rPr sz="3600" spc="-45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на </a:t>
            </a:r>
            <a:r>
              <a:rPr sz="3600" spc="-20" dirty="0">
                <a:latin typeface="Times New Roman"/>
                <a:cs typeface="Times New Roman"/>
              </a:rPr>
              <a:t>ЕГЭ.</a:t>
            </a:r>
            <a:endParaRPr sz="3600">
              <a:latin typeface="Times New Roman"/>
              <a:cs typeface="Times New Roman"/>
            </a:endParaRPr>
          </a:p>
          <a:p>
            <a:pPr marL="12700" marR="362585" indent="114300">
              <a:lnSpc>
                <a:spcPts val="3890"/>
              </a:lnSpc>
              <a:spcBef>
                <a:spcPts val="925"/>
              </a:spcBef>
            </a:pPr>
            <a:r>
              <a:rPr sz="3600" dirty="0">
                <a:latin typeface="Times New Roman"/>
                <a:cs typeface="Times New Roman"/>
              </a:rPr>
              <a:t>Словом,</a:t>
            </a:r>
            <a:r>
              <a:rPr sz="3600" spc="-60" dirty="0"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001F5F"/>
                </a:solidFill>
                <a:latin typeface="Times New Roman"/>
                <a:cs typeface="Times New Roman"/>
              </a:rPr>
              <a:t>ФГОС</a:t>
            </a:r>
            <a:r>
              <a:rPr sz="3600" b="1" spc="-6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—</a:t>
            </a:r>
            <a:r>
              <a:rPr sz="3600" spc="-5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это</a:t>
            </a:r>
            <a:r>
              <a:rPr sz="3600" spc="-45" dirty="0">
                <a:latin typeface="Times New Roman"/>
                <a:cs typeface="Times New Roman"/>
              </a:rPr>
              <a:t> </a:t>
            </a:r>
            <a:r>
              <a:rPr sz="3600" spc="-20" dirty="0">
                <a:solidFill>
                  <a:srgbClr val="FF0000"/>
                </a:solidFill>
                <a:latin typeface="Times New Roman"/>
                <a:cs typeface="Times New Roman"/>
              </a:rPr>
              <a:t>фундамент </a:t>
            </a:r>
            <a:r>
              <a:rPr sz="36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образовательного</a:t>
            </a:r>
            <a:r>
              <a:rPr sz="36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процесса.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3316" y="399110"/>
            <a:ext cx="635889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FF0000"/>
                </a:solidFill>
              </a:rPr>
              <a:t>ФГОС</a:t>
            </a:r>
            <a:r>
              <a:rPr sz="5400" spc="-85" dirty="0">
                <a:solidFill>
                  <a:srgbClr val="FF0000"/>
                </a:solidFill>
              </a:rPr>
              <a:t> </a:t>
            </a:r>
            <a:r>
              <a:rPr sz="5400" spc="-10" dirty="0">
                <a:solidFill>
                  <a:srgbClr val="FF0000"/>
                </a:solidFill>
              </a:rPr>
              <a:t>обеспечивает</a:t>
            </a:r>
            <a:endParaRPr sz="5400"/>
          </a:p>
        </p:txBody>
      </p:sp>
      <p:sp>
        <p:nvSpPr>
          <p:cNvPr id="3" name="object 3"/>
          <p:cNvSpPr txBox="1"/>
          <p:nvPr/>
        </p:nvSpPr>
        <p:spPr>
          <a:xfrm>
            <a:off x="878839" y="1619833"/>
            <a:ext cx="7462520" cy="3917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358265" indent="635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Times New Roman"/>
                <a:cs typeface="Times New Roman"/>
              </a:rPr>
              <a:t>преемственность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образовательных программ.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Предполагается,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что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каждый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ученик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на </a:t>
            </a:r>
            <a:r>
              <a:rPr sz="3200" dirty="0">
                <a:latin typeface="Times New Roman"/>
                <a:cs typeface="Times New Roman"/>
              </a:rPr>
              <a:t>предыдущей</a:t>
            </a:r>
            <a:r>
              <a:rPr sz="3200" spc="-1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ступени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обучения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получает </a:t>
            </a:r>
            <a:r>
              <a:rPr sz="3200" dirty="0">
                <a:latin typeface="Times New Roman"/>
                <a:cs typeface="Times New Roman"/>
              </a:rPr>
              <a:t>все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знания,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необходимые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перехода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на </a:t>
            </a:r>
            <a:r>
              <a:rPr sz="3200" dirty="0">
                <a:latin typeface="Times New Roman"/>
                <a:cs typeface="Times New Roman"/>
              </a:rPr>
              <a:t>следующую.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Иначе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говоря,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нельзя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перейти </a:t>
            </a:r>
            <a:r>
              <a:rPr sz="3200" dirty="0">
                <a:latin typeface="Times New Roman"/>
                <a:cs typeface="Times New Roman"/>
              </a:rPr>
              <a:t>в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пятый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класс,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не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владея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знаниями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Times New Roman"/>
                <a:cs typeface="Times New Roman"/>
              </a:rPr>
              <a:t>и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ts val="3760"/>
              </a:lnSpc>
            </a:pPr>
            <a:r>
              <a:rPr sz="3200" dirty="0">
                <a:latin typeface="Times New Roman"/>
                <a:cs typeface="Times New Roman"/>
              </a:rPr>
              <a:t>умениями</a:t>
            </a:r>
            <a:r>
              <a:rPr sz="3200" spc="-1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начальной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школы.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02461" y="466166"/>
            <a:ext cx="634428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solidFill>
                  <a:srgbClr val="FF0000"/>
                </a:solidFill>
              </a:rPr>
              <a:t>Третье</a:t>
            </a:r>
            <a:r>
              <a:rPr sz="4400" b="1" spc="-175" dirty="0">
                <a:solidFill>
                  <a:srgbClr val="FF0000"/>
                </a:solidFill>
              </a:rPr>
              <a:t> </a:t>
            </a:r>
            <a:r>
              <a:rPr sz="4400" b="1" dirty="0">
                <a:solidFill>
                  <a:srgbClr val="FF0000"/>
                </a:solidFill>
              </a:rPr>
              <a:t>поколение</a:t>
            </a:r>
            <a:r>
              <a:rPr sz="4400" b="1" spc="-190" dirty="0">
                <a:solidFill>
                  <a:srgbClr val="FF0000"/>
                </a:solidFill>
              </a:rPr>
              <a:t> </a:t>
            </a:r>
            <a:r>
              <a:rPr sz="4400" b="1" spc="-20" dirty="0">
                <a:solidFill>
                  <a:srgbClr val="FF0000"/>
                </a:solidFill>
              </a:rPr>
              <a:t>ФГОС</a:t>
            </a:r>
            <a:endParaRPr sz="4400" b="1"/>
          </a:p>
        </p:txBody>
      </p:sp>
      <p:sp>
        <p:nvSpPr>
          <p:cNvPr id="3" name="object 3"/>
          <p:cNvSpPr txBox="1"/>
          <p:nvPr/>
        </p:nvSpPr>
        <p:spPr>
          <a:xfrm>
            <a:off x="535940" y="1618310"/>
            <a:ext cx="7463155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spc="-20" dirty="0">
                <a:latin typeface="Times New Roman"/>
                <a:cs typeface="Times New Roman"/>
              </a:rPr>
              <a:t>Переход</a:t>
            </a:r>
            <a:r>
              <a:rPr sz="3600" spc="-6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на</a:t>
            </a:r>
            <a:r>
              <a:rPr sz="3600" spc="-6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новые</a:t>
            </a:r>
            <a:r>
              <a:rPr sz="3600" spc="-6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образовательные </a:t>
            </a:r>
            <a:r>
              <a:rPr sz="3600" dirty="0">
                <a:latin typeface="Times New Roman"/>
                <a:cs typeface="Times New Roman"/>
              </a:rPr>
              <a:t>стандарты</a:t>
            </a:r>
            <a:r>
              <a:rPr sz="3600" spc="-6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третьего</a:t>
            </a:r>
            <a:r>
              <a:rPr sz="3600" spc="-7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поколения</a:t>
            </a:r>
            <a:r>
              <a:rPr sz="3600" spc="-105" dirty="0">
                <a:latin typeface="Times New Roman"/>
                <a:cs typeface="Times New Roman"/>
              </a:rPr>
              <a:t> </a:t>
            </a:r>
            <a:r>
              <a:rPr sz="3600" spc="-75" dirty="0">
                <a:latin typeface="Times New Roman"/>
                <a:cs typeface="Times New Roman"/>
              </a:rPr>
              <a:t>будет </a:t>
            </a:r>
            <a:r>
              <a:rPr sz="3600" dirty="0">
                <a:latin typeface="Times New Roman"/>
                <a:cs typeface="Times New Roman"/>
              </a:rPr>
              <a:t>осуществлён</a:t>
            </a:r>
            <a:r>
              <a:rPr sz="3600" spc="3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в</a:t>
            </a:r>
            <a:r>
              <a:rPr sz="3600" spc="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сентябре</a:t>
            </a:r>
            <a:r>
              <a:rPr sz="3600" spc="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2022</a:t>
            </a:r>
            <a:r>
              <a:rPr sz="3600" spc="1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года. </a:t>
            </a:r>
            <a:r>
              <a:rPr sz="3600" dirty="0">
                <a:latin typeface="Times New Roman"/>
                <a:cs typeface="Times New Roman"/>
              </a:rPr>
              <a:t>Обсуждение</a:t>
            </a:r>
            <a:r>
              <a:rPr sz="3600" spc="-6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новых</a:t>
            </a:r>
            <a:r>
              <a:rPr sz="3600" spc="-50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ФГОС</a:t>
            </a:r>
            <a:r>
              <a:rPr sz="3600" spc="-45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началось </a:t>
            </a:r>
            <a:r>
              <a:rPr sz="3600" dirty="0">
                <a:latin typeface="Times New Roman"/>
                <a:cs typeface="Times New Roman"/>
              </a:rPr>
              <a:t>ещё весной</a:t>
            </a:r>
            <a:r>
              <a:rPr sz="3600" spc="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2018, и с тех</a:t>
            </a:r>
            <a:r>
              <a:rPr sz="3600" spc="5" dirty="0">
                <a:latin typeface="Times New Roman"/>
                <a:cs typeface="Times New Roman"/>
              </a:rPr>
              <a:t> </a:t>
            </a:r>
            <a:r>
              <a:rPr sz="3600" spc="-25" dirty="0">
                <a:latin typeface="Times New Roman"/>
                <a:cs typeface="Times New Roman"/>
              </a:rPr>
              <a:t>пор </a:t>
            </a:r>
            <a:r>
              <a:rPr sz="3600" dirty="0">
                <a:latin typeface="Times New Roman"/>
                <a:cs typeface="Times New Roman"/>
              </a:rPr>
              <a:t>прорабатывается</a:t>
            </a:r>
            <a:r>
              <a:rPr sz="3600" spc="-75" dirty="0">
                <a:latin typeface="Times New Roman"/>
                <a:cs typeface="Times New Roman"/>
              </a:rPr>
              <a:t> </a:t>
            </a:r>
            <a:r>
              <a:rPr sz="3600" dirty="0">
                <a:latin typeface="Times New Roman"/>
                <a:cs typeface="Times New Roman"/>
              </a:rPr>
              <a:t>их</a:t>
            </a:r>
            <a:r>
              <a:rPr sz="3600" spc="-80" dirty="0">
                <a:latin typeface="Times New Roman"/>
                <a:cs typeface="Times New Roman"/>
              </a:rPr>
              <a:t> </a:t>
            </a:r>
            <a:r>
              <a:rPr sz="3600" spc="-10" dirty="0">
                <a:latin typeface="Times New Roman"/>
                <a:cs typeface="Times New Roman"/>
              </a:rPr>
              <a:t>внедрение.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0100" y="499694"/>
            <a:ext cx="721523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FF0000"/>
                </a:solidFill>
              </a:rPr>
              <a:t>ФГОС</a:t>
            </a:r>
            <a:r>
              <a:rPr sz="2800" b="1" spc="-190" dirty="0">
                <a:solidFill>
                  <a:srgbClr val="FF0000"/>
                </a:solidFill>
              </a:rPr>
              <a:t> </a:t>
            </a:r>
            <a:r>
              <a:rPr lang="ru-RU" sz="2800" b="1" spc="-10" dirty="0" smtClean="0">
                <a:solidFill>
                  <a:srgbClr val="FF0000"/>
                </a:solidFill>
              </a:rPr>
              <a:t>третьего поколения </a:t>
            </a:r>
            <a:endParaRPr sz="2800" b="1" spc="-10"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38681"/>
            <a:ext cx="7912100" cy="4059554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355600" marR="877569" indent="-342900">
              <a:lnSpc>
                <a:spcPct val="80000"/>
              </a:lnSpc>
              <a:spcBef>
                <a:spcPts val="7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7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Главной</a:t>
            </a:r>
            <a:r>
              <a:rPr sz="27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700" dirty="0">
                <a:solidFill>
                  <a:srgbClr val="FF0000"/>
                </a:solidFill>
                <a:latin typeface="Times New Roman"/>
                <a:cs typeface="Times New Roman"/>
              </a:rPr>
              <a:t>задачей</a:t>
            </a:r>
            <a:r>
              <a:rPr sz="27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700" dirty="0">
                <a:solidFill>
                  <a:srgbClr val="FF0000"/>
                </a:solidFill>
                <a:latin typeface="Times New Roman"/>
                <a:cs typeface="Times New Roman"/>
              </a:rPr>
              <a:t>ФГОС</a:t>
            </a:r>
            <a:r>
              <a:rPr sz="27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700" dirty="0">
                <a:solidFill>
                  <a:srgbClr val="FF0000"/>
                </a:solidFill>
                <a:latin typeface="Times New Roman"/>
                <a:cs typeface="Times New Roman"/>
              </a:rPr>
              <a:t>третьего</a:t>
            </a:r>
            <a:r>
              <a:rPr sz="27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7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поколения </a:t>
            </a:r>
            <a:r>
              <a:rPr sz="2700" dirty="0">
                <a:latin typeface="Times New Roman"/>
                <a:cs typeface="Times New Roman"/>
              </a:rPr>
              <a:t>заявлена</a:t>
            </a:r>
            <a:r>
              <a:rPr sz="2700" spc="-8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конкретизация</a:t>
            </a:r>
            <a:r>
              <a:rPr sz="2700" spc="-7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требований</a:t>
            </a:r>
            <a:r>
              <a:rPr sz="2700" spc="-70" dirty="0">
                <a:latin typeface="Times New Roman"/>
                <a:cs typeface="Times New Roman"/>
              </a:rPr>
              <a:t> </a:t>
            </a:r>
            <a:r>
              <a:rPr sz="2700" spc="-50" dirty="0">
                <a:latin typeface="Times New Roman"/>
                <a:cs typeface="Times New Roman"/>
              </a:rPr>
              <a:t>к </a:t>
            </a:r>
            <a:r>
              <a:rPr sz="2700" dirty="0">
                <a:latin typeface="Times New Roman"/>
                <a:cs typeface="Times New Roman"/>
              </a:rPr>
              <a:t>обучающимся.</a:t>
            </a:r>
            <a:r>
              <a:rPr sz="2700" spc="-3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Дело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в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том,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что</a:t>
            </a:r>
            <a:r>
              <a:rPr sz="2700" spc="-3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в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предыдущей </a:t>
            </a:r>
            <a:r>
              <a:rPr sz="2700" dirty="0">
                <a:latin typeface="Times New Roman"/>
                <a:cs typeface="Times New Roman"/>
              </a:rPr>
              <a:t>редакции</a:t>
            </a:r>
            <a:r>
              <a:rPr sz="2700" spc="-7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Стандарт</a:t>
            </a:r>
            <a:r>
              <a:rPr sz="2700" spc="-8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включал</a:t>
            </a:r>
            <a:r>
              <a:rPr sz="2700" spc="-55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Times New Roman"/>
                <a:cs typeface="Times New Roman"/>
              </a:rPr>
              <a:t>только</a:t>
            </a:r>
            <a:r>
              <a:rPr sz="2700" spc="-90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общие </a:t>
            </a:r>
            <a:r>
              <a:rPr sz="2700" dirty="0">
                <a:latin typeface="Times New Roman"/>
                <a:cs typeface="Times New Roman"/>
              </a:rPr>
              <a:t>установки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на</a:t>
            </a:r>
            <a:r>
              <a:rPr sz="2700" spc="-3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формирование</a:t>
            </a:r>
            <a:r>
              <a:rPr sz="2700" spc="-25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определённых</a:t>
            </a:r>
            <a:endParaRPr sz="2700" dirty="0">
              <a:latin typeface="Times New Roman"/>
              <a:cs typeface="Times New Roman"/>
            </a:endParaRPr>
          </a:p>
          <a:p>
            <a:pPr marL="355600" marR="253365">
              <a:lnSpc>
                <a:spcPct val="80000"/>
              </a:lnSpc>
            </a:pPr>
            <a:r>
              <a:rPr sz="2700" spc="-10" dirty="0">
                <a:latin typeface="Times New Roman"/>
                <a:cs typeface="Times New Roman"/>
              </a:rPr>
              <a:t>компетенций.</a:t>
            </a:r>
            <a:r>
              <a:rPr sz="2700" spc="1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Учебные</a:t>
            </a:r>
            <a:r>
              <a:rPr sz="2700" spc="-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учреждения</a:t>
            </a:r>
            <a:r>
              <a:rPr sz="2700" spc="-2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сами</a:t>
            </a:r>
            <a:r>
              <a:rPr sz="2700" spc="-15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решали, </a:t>
            </a:r>
            <a:r>
              <a:rPr sz="2700" dirty="0">
                <a:latin typeface="Times New Roman"/>
                <a:cs typeface="Times New Roman"/>
              </a:rPr>
              <a:t>что</a:t>
            </a:r>
            <a:r>
              <a:rPr sz="2700" spc="-5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именно</a:t>
            </a:r>
            <a:r>
              <a:rPr sz="2700" spc="-1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и</a:t>
            </a:r>
            <a:r>
              <a:rPr sz="2700" spc="-5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в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Times New Roman"/>
                <a:cs typeface="Times New Roman"/>
              </a:rPr>
              <a:t>каком</a:t>
            </a:r>
            <a:r>
              <a:rPr sz="2700" spc="-5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классе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изучать,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поэтому </a:t>
            </a:r>
            <a:r>
              <a:rPr sz="2700" dirty="0">
                <a:latin typeface="Times New Roman"/>
                <a:cs typeface="Times New Roman"/>
              </a:rPr>
              <a:t>образовательные</a:t>
            </a:r>
            <a:r>
              <a:rPr sz="2700" spc="-6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программы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разных</a:t>
            </a:r>
            <a:r>
              <a:rPr sz="2700" spc="-50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Times New Roman"/>
                <a:cs typeface="Times New Roman"/>
              </a:rPr>
              <a:t>школ</a:t>
            </a:r>
            <a:endParaRPr sz="2700" dirty="0">
              <a:latin typeface="Times New Roman"/>
              <a:cs typeface="Times New Roman"/>
            </a:endParaRPr>
          </a:p>
          <a:p>
            <a:pPr marL="355600">
              <a:lnSpc>
                <a:spcPts val="2270"/>
              </a:lnSpc>
            </a:pPr>
            <a:r>
              <a:rPr sz="2700" dirty="0">
                <a:latin typeface="Times New Roman"/>
                <a:cs typeface="Times New Roman"/>
              </a:rPr>
              <a:t>отличались,</a:t>
            </a:r>
            <a:r>
              <a:rPr sz="2700" spc="-3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а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-25" dirty="0">
                <a:latin typeface="Times New Roman"/>
                <a:cs typeface="Times New Roman"/>
              </a:rPr>
              <a:t>результаты</a:t>
            </a:r>
            <a:r>
              <a:rPr sz="2700" spc="-7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обучения</a:t>
            </a:r>
            <a:r>
              <a:rPr sz="2700" spc="-5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не</a:t>
            </a:r>
            <a:r>
              <a:rPr sz="2700" spc="-70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Times New Roman"/>
                <a:cs typeface="Times New Roman"/>
              </a:rPr>
              <a:t>были</a:t>
            </a:r>
            <a:endParaRPr sz="2700" dirty="0">
              <a:latin typeface="Times New Roman"/>
              <a:cs typeface="Times New Roman"/>
            </a:endParaRPr>
          </a:p>
          <a:p>
            <a:pPr marL="355600" marR="5080">
              <a:lnSpc>
                <a:spcPts val="2590"/>
              </a:lnSpc>
              <a:spcBef>
                <a:spcPts val="305"/>
              </a:spcBef>
            </a:pPr>
            <a:r>
              <a:rPr sz="2700" dirty="0">
                <a:latin typeface="Times New Roman"/>
                <a:cs typeface="Times New Roman"/>
              </a:rPr>
              <a:t>детализированы.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Предполагается,</a:t>
            </a:r>
            <a:r>
              <a:rPr sz="2700" spc="-3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что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новые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Times New Roman"/>
                <a:cs typeface="Times New Roman"/>
              </a:rPr>
              <a:t>ФГОС </a:t>
            </a:r>
            <a:r>
              <a:rPr sz="2700" dirty="0">
                <a:latin typeface="Times New Roman"/>
                <a:cs typeface="Times New Roman"/>
              </a:rPr>
              <a:t>определяют</a:t>
            </a:r>
            <a:r>
              <a:rPr sz="2700" spc="-4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чёткие</a:t>
            </a:r>
            <a:r>
              <a:rPr sz="2700" spc="-1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требования</a:t>
            </a:r>
            <a:r>
              <a:rPr sz="2700" spc="-2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к</a:t>
            </a:r>
            <a:r>
              <a:rPr sz="2700" spc="-25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предметным </a:t>
            </a:r>
            <a:r>
              <a:rPr sz="2700" spc="-20" dirty="0">
                <a:latin typeface="Times New Roman"/>
                <a:cs typeface="Times New Roman"/>
              </a:rPr>
              <a:t>результатам</a:t>
            </a:r>
            <a:r>
              <a:rPr sz="2700" spc="-4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по</a:t>
            </a:r>
            <a:r>
              <a:rPr sz="2700" spc="-2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каждой</a:t>
            </a:r>
            <a:r>
              <a:rPr sz="2700" spc="-2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Times New Roman"/>
                <a:cs typeface="Times New Roman"/>
              </a:rPr>
              <a:t>учебной</a:t>
            </a:r>
            <a:r>
              <a:rPr sz="2700" spc="-20" dirty="0">
                <a:latin typeface="Times New Roman"/>
                <a:cs typeface="Times New Roman"/>
              </a:rPr>
              <a:t> </a:t>
            </a:r>
            <a:r>
              <a:rPr sz="2700" spc="-10" dirty="0">
                <a:latin typeface="Times New Roman"/>
                <a:cs typeface="Times New Roman"/>
              </a:rPr>
              <a:t>дисциплине.</a:t>
            </a:r>
            <a:endParaRPr sz="2700" dirty="0">
              <a:latin typeface="Times New Roman"/>
              <a:cs typeface="Times New Roman"/>
            </a:endParaRPr>
          </a:p>
        </p:txBody>
      </p:sp>
      <p:pic>
        <p:nvPicPr>
          <p:cNvPr id="4" name="Picture 11" descr="7f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286388"/>
            <a:ext cx="1643042" cy="157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460</TotalTime>
  <Words>2076</Words>
  <Application>Microsoft Office PowerPoint</Application>
  <PresentationFormat>Экран (4:3)</PresentationFormat>
  <Paragraphs>251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4" baseType="lpstr">
      <vt:lpstr>Arial</vt:lpstr>
      <vt:lpstr>Arial Black</vt:lpstr>
      <vt:lpstr>Arial Narrow</vt:lpstr>
      <vt:lpstr>Calibri</vt:lpstr>
      <vt:lpstr>Corbel</vt:lpstr>
      <vt:lpstr>Gill Sans MT</vt:lpstr>
      <vt:lpstr>Impact</vt:lpstr>
      <vt:lpstr>Times New Roman</vt:lpstr>
      <vt:lpstr>Wingdings 2</vt:lpstr>
      <vt:lpstr>Badge</vt:lpstr>
      <vt:lpstr>           </vt:lpstr>
      <vt:lpstr>Презентация PowerPoint</vt:lpstr>
      <vt:lpstr>Презентация PowerPoint</vt:lpstr>
      <vt:lpstr>ФГОС – </vt:lpstr>
      <vt:lpstr>Основная задача ФГОС-</vt:lpstr>
      <vt:lpstr>ФГОС</vt:lpstr>
      <vt:lpstr>ФГОС обеспечивает</vt:lpstr>
      <vt:lpstr>Третье поколение ФГОС</vt:lpstr>
      <vt:lpstr>ФГОС третьего поколения </vt:lpstr>
      <vt:lpstr>Внедрение ФГОС НОО и ФГОС ООО с01.09.2022 г.</vt:lpstr>
      <vt:lpstr>Презентация PowerPoint</vt:lpstr>
      <vt:lpstr>Презентация PowerPoint</vt:lpstr>
      <vt:lpstr>-повышается прозрачность системы образования; -любой родитель сможет ознакомиться с документом и понимать, чему именно учат в школе их ребенка, а значит, повышается вероятность включения в процесс образования родителей;</vt:lpstr>
      <vt:lpstr>Ключевые изменения в обновленных ФГОС НОО и ООО</vt:lpstr>
      <vt:lpstr>Как перейти на обновленные ФГОС НОО и ООО:</vt:lpstr>
      <vt:lpstr>ФГОС ООО-2021</vt:lpstr>
      <vt:lpstr>Методологическая основа –  системно-деятельностный подход</vt:lpstr>
      <vt:lpstr>Методическое  обеспечение реализации обновленных ФГОС</vt:lpstr>
      <vt:lpstr>Научно-методическое сопровождение ФГОС</vt:lpstr>
      <vt:lpstr>ФГОС ООО-2021</vt:lpstr>
      <vt:lpstr>ФГОС ООО-2021</vt:lpstr>
      <vt:lpstr>ФГОС ООО-2021</vt:lpstr>
      <vt:lpstr>Презентация PowerPoint</vt:lpstr>
      <vt:lpstr>Презентация PowerPoint</vt:lpstr>
      <vt:lpstr>Преподавание истории в соответствии с ФГОС ООО.</vt:lpstr>
      <vt:lpstr>ФГОС ООО-2021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ФГОС ООО-2021</vt:lpstr>
      <vt:lpstr>Подведем итоги:</vt:lpstr>
      <vt:lpstr>Презентация PowerPoint</vt:lpstr>
      <vt:lpstr>Презентация PowerPoint</vt:lpstr>
      <vt:lpstr>ПОМНИТЕ:  ВЫ - ПРЕКРАСНЫЙ УЧИТЕЛЬ!  У ВАС  ТАЛАНТЛИВЫЕ  УЧЕНИКИ!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Школа</cp:lastModifiedBy>
  <cp:revision>77</cp:revision>
  <dcterms:created xsi:type="dcterms:W3CDTF">2022-01-28T14:57:12Z</dcterms:created>
  <dcterms:modified xsi:type="dcterms:W3CDTF">2022-04-07T10:55:03Z</dcterms:modified>
</cp:coreProperties>
</file>