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109" d="100"/>
          <a:sy n="109" d="100"/>
        </p:scale>
        <p:origin x="12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768624" y="2092206"/>
            <a:ext cx="5934189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ведение обновленных</a:t>
            </a:r>
            <a:br>
              <a:rPr lang="ru-RU" sz="3600" b="1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ФГОС НОО и ФГОС ООО </a:t>
            </a:r>
            <a:r>
              <a:rPr lang="ru-RU" sz="36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(для родителей)</a:t>
            </a:r>
            <a:r>
              <a:rPr lang="ru-RU" sz="36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(28.04.2022г.) </a:t>
            </a:r>
            <a:r>
              <a:rPr lang="ru-RU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332656"/>
            <a:ext cx="1697486" cy="17008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395536" y="5949280"/>
            <a:ext cx="8061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atin typeface="Arial Black" pitchFamily="34" charset="0"/>
              </a:rPr>
              <a:t>Азиева</a:t>
            </a:r>
            <a:r>
              <a:rPr lang="ru-RU" dirty="0" smtClean="0">
                <a:latin typeface="Arial Black" pitchFamily="34" charset="0"/>
              </a:rPr>
              <a:t> Т.К., начальник отдела методического обеспечения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129321"/>
            <a:ext cx="3552486" cy="5152615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Arial Black" panose="020B0A04020102020204" pitchFamily="34" charset="0"/>
              </a:rPr>
              <a:t>Обновленные ФГОС НОО и ФГОС ООО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06" y="1124744"/>
            <a:ext cx="3867894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</p:spPr>
        <p:txBody>
          <a:bodyPr/>
          <a:lstStyle/>
          <a:p>
            <a:pPr algn="ctr">
              <a:buNone/>
            </a:pPr>
            <a:r>
              <a:rPr lang="ru-RU" sz="2800" b="1" i="1" spc="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С</a:t>
            </a:r>
            <a:r>
              <a:rPr lang="ru-RU" sz="2800" b="1" i="1" spc="-28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8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с</a:t>
            </a:r>
            <a:r>
              <a:rPr lang="ru-RU" sz="2800" b="1" i="1" spc="-1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е</a:t>
            </a:r>
            <a:r>
              <a:rPr lang="ru-RU" sz="2800" b="1" i="1" spc="-4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</a:t>
            </a:r>
            <a:r>
              <a:rPr lang="ru-RU" sz="2800" b="1" i="1" spc="-2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т</a:t>
            </a:r>
            <a:r>
              <a:rPr lang="ru-RU" sz="2800" b="1" i="1" spc="-1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я</a:t>
            </a:r>
            <a:r>
              <a:rPr lang="ru-RU" sz="2800" b="1" i="1" spc="-1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б</a:t>
            </a:r>
            <a:r>
              <a:rPr lang="ru-RU" sz="2800" b="1" i="1" spc="-2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р</a:t>
            </a:r>
            <a:r>
              <a:rPr lang="ru-RU" sz="2800" b="1" i="1" spc="-16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я</a:t>
            </a:r>
            <a:r>
              <a:rPr lang="ru-RU" sz="2800" b="1" i="1" spc="-30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202</a:t>
            </a:r>
            <a:r>
              <a:rPr lang="ru-RU" sz="2800" b="1" i="1" spc="-13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2</a:t>
            </a:r>
            <a:r>
              <a:rPr lang="ru-RU" sz="2800" b="1" i="1" spc="-31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3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г</a:t>
            </a:r>
            <a:r>
              <a:rPr lang="ru-RU" sz="2800" b="1" i="1" spc="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4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д</a:t>
            </a:r>
            <a:r>
              <a:rPr lang="ru-RU" sz="2800" b="1" i="1" spc="-19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а</a:t>
            </a:r>
            <a:r>
              <a:rPr lang="ru-RU" sz="2800" b="1" i="1" spc="-26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у</a:t>
            </a:r>
            <a:r>
              <a:rPr lang="ru-RU" sz="2800" b="1" i="1" spc="-21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ч</a:t>
            </a:r>
            <a:r>
              <a:rPr lang="ru-RU" sz="2800" b="1" i="1" spc="-1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е</a:t>
            </a:r>
            <a:r>
              <a:rPr lang="ru-RU" sz="2800" b="1" i="1" spc="-4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ни</a:t>
            </a:r>
            <a:r>
              <a:rPr lang="ru-RU" sz="2800" b="1" i="1" spc="-10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</a:t>
            </a:r>
            <a:r>
              <a:rPr lang="ru-RU" sz="2800" b="1" i="1" spc="-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и</a:t>
            </a:r>
            <a:r>
              <a:rPr lang="ru-RU" sz="2800" b="1" i="1" spc="-26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30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1</a:t>
            </a:r>
            <a:r>
              <a:rPr lang="ru-RU" sz="2800" b="1" i="1" spc="-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-х</a:t>
            </a:r>
            <a:r>
              <a:rPr lang="ru-RU" sz="2800" b="1" i="1" spc="-254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5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и  </a:t>
            </a:r>
            <a:r>
              <a:rPr lang="ru-RU" sz="2800" b="1" i="1" spc="-8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новых</a:t>
            </a:r>
            <a:r>
              <a:rPr lang="ru-RU" sz="2800" b="1" i="1" spc="-254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3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5-х</a:t>
            </a:r>
            <a:r>
              <a:rPr lang="ru-RU" sz="2800" b="1" i="1" spc="-254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1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классов</a:t>
            </a:r>
            <a:r>
              <a:rPr lang="ru-RU" sz="2800" b="1" i="1" spc="-26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1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будут</a:t>
            </a:r>
            <a:r>
              <a:rPr lang="ru-RU" sz="2800" b="1" i="1" spc="-31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9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обучаться </a:t>
            </a:r>
            <a:r>
              <a:rPr lang="ru-RU" sz="2800" b="1" i="1" spc="-80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2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т</a:t>
            </a:r>
            <a:r>
              <a:rPr lang="ru-RU" sz="2800" b="1" i="1" spc="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1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л</a:t>
            </a:r>
            <a:r>
              <a:rPr lang="ru-RU" sz="2800" b="1" i="1" spc="-18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ь</a:t>
            </a:r>
            <a:r>
              <a:rPr lang="ru-RU" sz="2800" b="1" i="1" spc="-10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</a:t>
            </a:r>
            <a:r>
              <a:rPr lang="ru-RU" sz="2800" b="1" i="1" spc="-2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254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2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п</a:t>
            </a:r>
            <a:r>
              <a:rPr lang="ru-RU" sz="2800" b="1" i="1" spc="-2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254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4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обновленным</a:t>
            </a:r>
            <a:r>
              <a:rPr lang="ru-RU" sz="2800" b="1" i="1" spc="-28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3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Ф</a:t>
            </a:r>
            <a:r>
              <a:rPr lang="ru-RU" sz="2800" b="1" i="1" spc="1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Г</a:t>
            </a:r>
            <a:r>
              <a:rPr lang="ru-RU" sz="2800" b="1" i="1" spc="48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С</a:t>
            </a:r>
            <a:endParaRPr lang="ru-RU" sz="2800" b="1" i="1" dirty="0" smtClean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8" name="Рисунок 7" descr="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1628800"/>
            <a:ext cx="6300192" cy="41975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88640"/>
            <a:ext cx="1193430" cy="119576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</p:spPr>
        <p:txBody>
          <a:bodyPr/>
          <a:lstStyle/>
          <a:p>
            <a:pPr algn="ctr">
              <a:buNone/>
            </a:pPr>
            <a:r>
              <a:rPr lang="ru-RU" sz="2800" b="1" i="1" spc="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С</a:t>
            </a:r>
            <a:r>
              <a:rPr lang="ru-RU" sz="2800" b="1" i="1" spc="-28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8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с</a:t>
            </a:r>
            <a:r>
              <a:rPr lang="ru-RU" sz="2800" b="1" i="1" spc="-1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е</a:t>
            </a:r>
            <a:r>
              <a:rPr lang="ru-RU" sz="2800" b="1" i="1" spc="-4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</a:t>
            </a:r>
            <a:r>
              <a:rPr lang="ru-RU" sz="2800" b="1" i="1" spc="-2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т</a:t>
            </a:r>
            <a:r>
              <a:rPr lang="ru-RU" sz="2800" b="1" i="1" spc="-1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я</a:t>
            </a:r>
            <a:r>
              <a:rPr lang="ru-RU" sz="2800" b="1" i="1" spc="-1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б</a:t>
            </a:r>
            <a:r>
              <a:rPr lang="ru-RU" sz="2800" b="1" i="1" spc="-2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р</a:t>
            </a:r>
            <a:r>
              <a:rPr lang="ru-RU" sz="2800" b="1" i="1" spc="-16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я</a:t>
            </a:r>
            <a:r>
              <a:rPr lang="ru-RU" sz="2800" b="1" i="1" spc="-30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202</a:t>
            </a:r>
            <a:r>
              <a:rPr lang="ru-RU" sz="2800" b="1" i="1" spc="-13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2</a:t>
            </a:r>
            <a:r>
              <a:rPr lang="ru-RU" sz="2800" b="1" i="1" spc="-31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3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г</a:t>
            </a:r>
            <a:r>
              <a:rPr lang="ru-RU" sz="2800" b="1" i="1" spc="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4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д</a:t>
            </a:r>
            <a:r>
              <a:rPr lang="ru-RU" sz="2800" b="1" i="1" spc="-19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а</a:t>
            </a:r>
            <a:r>
              <a:rPr lang="ru-RU" sz="2800" b="1" i="1" spc="-26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у</a:t>
            </a:r>
            <a:r>
              <a:rPr lang="ru-RU" sz="2800" b="1" i="1" spc="-21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ч</a:t>
            </a:r>
            <a:r>
              <a:rPr lang="ru-RU" sz="2800" b="1" i="1" spc="-1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е</a:t>
            </a:r>
            <a:r>
              <a:rPr lang="ru-RU" sz="2800" b="1" i="1" spc="-4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ни</a:t>
            </a:r>
            <a:r>
              <a:rPr lang="ru-RU" sz="2800" b="1" i="1" spc="-10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</a:t>
            </a:r>
            <a:r>
              <a:rPr lang="ru-RU" sz="2800" b="1" i="1" spc="-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и</a:t>
            </a:r>
            <a:r>
              <a:rPr lang="ru-RU" sz="2800" b="1" i="1" spc="-26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30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1</a:t>
            </a:r>
            <a:r>
              <a:rPr lang="ru-RU" sz="2800" b="1" i="1" spc="-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-х</a:t>
            </a:r>
            <a:r>
              <a:rPr lang="ru-RU" sz="2800" b="1" i="1" spc="-254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5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и  </a:t>
            </a:r>
            <a:r>
              <a:rPr lang="ru-RU" sz="2800" b="1" i="1" spc="-8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новых</a:t>
            </a:r>
            <a:r>
              <a:rPr lang="ru-RU" sz="2800" b="1" i="1" spc="-254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3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5-х</a:t>
            </a:r>
            <a:r>
              <a:rPr lang="ru-RU" sz="2800" b="1" i="1" spc="-254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1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классов</a:t>
            </a:r>
            <a:r>
              <a:rPr lang="ru-RU" sz="2800" b="1" i="1" spc="-26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1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будут</a:t>
            </a:r>
            <a:r>
              <a:rPr lang="ru-RU" sz="2800" b="1" i="1" spc="-31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9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обучаться </a:t>
            </a:r>
            <a:r>
              <a:rPr lang="ru-RU" sz="2800" b="1" i="1" spc="-80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2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т</a:t>
            </a:r>
            <a:r>
              <a:rPr lang="ru-RU" sz="2800" b="1" i="1" spc="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1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л</a:t>
            </a:r>
            <a:r>
              <a:rPr lang="ru-RU" sz="2800" b="1" i="1" spc="-18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ь</a:t>
            </a:r>
            <a:r>
              <a:rPr lang="ru-RU" sz="2800" b="1" i="1" spc="-10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</a:t>
            </a:r>
            <a:r>
              <a:rPr lang="ru-RU" sz="2800" b="1" i="1" spc="-2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254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2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п</a:t>
            </a:r>
            <a:r>
              <a:rPr lang="ru-RU" sz="2800" b="1" i="1" spc="-2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254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4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обновленным</a:t>
            </a:r>
            <a:r>
              <a:rPr lang="ru-RU" sz="2800" b="1" i="1" spc="-28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3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Ф</a:t>
            </a:r>
            <a:r>
              <a:rPr lang="ru-RU" sz="2800" b="1" i="1" spc="175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Г</a:t>
            </a:r>
            <a:r>
              <a:rPr lang="ru-RU" sz="2800" b="1" i="1" spc="48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С</a:t>
            </a:r>
            <a:endParaRPr lang="ru-RU" sz="2800" b="1" i="1" dirty="0" smtClean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1193430" cy="119576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object 3"/>
          <p:cNvSpPr txBox="1"/>
          <p:nvPr/>
        </p:nvSpPr>
        <p:spPr>
          <a:xfrm>
            <a:off x="827584" y="1988840"/>
            <a:ext cx="7920880" cy="249812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sz="2600" b="1" i="1" spc="240" dirty="0" err="1">
                <a:latin typeface="Times New Roman" pitchFamily="18" charset="0"/>
                <a:cs typeface="Times New Roman" pitchFamily="18" charset="0"/>
              </a:rPr>
              <a:t>М</a:t>
            </a:r>
            <a:r>
              <a:rPr sz="2600" b="1" i="1" spc="-45" dirty="0" err="1">
                <a:latin typeface="Times New Roman" pitchFamily="18" charset="0"/>
                <a:cs typeface="Times New Roman" pitchFamily="18" charset="0"/>
              </a:rPr>
              <a:t>ин</a:t>
            </a:r>
            <a:r>
              <a:rPr sz="2600" b="1" i="1" spc="-12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5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80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sz="2600" b="1" i="1" spc="-17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sz="2600" b="1" i="1" spc="-175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35" dirty="0" err="1">
                <a:latin typeface="Times New Roman" pitchFamily="18" charset="0"/>
                <a:cs typeface="Times New Roman" pitchFamily="18" charset="0"/>
              </a:rPr>
              <a:t>щ</a:t>
            </a:r>
            <a:r>
              <a:rPr sz="2600" b="1" i="1" spc="-175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45" dirty="0" err="1">
                <a:latin typeface="Times New Roman" pitchFamily="18" charset="0"/>
                <a:cs typeface="Times New Roman" pitchFamily="18" charset="0"/>
              </a:rPr>
              <a:t>ни</a:t>
            </a:r>
            <a:r>
              <a:rPr sz="2600" b="1" i="1" spc="-165" dirty="0" err="1">
                <a:latin typeface="Times New Roman" pitchFamily="18" charset="0"/>
                <a:cs typeface="Times New Roman" pitchFamily="18" charset="0"/>
              </a:rPr>
              <a:t>я</a:t>
            </a:r>
            <a:r>
              <a:rPr sz="2600" b="1" i="1" spc="-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300" dirty="0" smtClean="0">
                <a:latin typeface="Times New Roman" pitchFamily="18" charset="0"/>
                <a:cs typeface="Times New Roman" pitchFamily="18" charset="0"/>
              </a:rPr>
              <a:t> РФ </a:t>
            </a:r>
            <a:r>
              <a:rPr sz="2600" b="1" i="1" spc="-145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sz="2600" b="1" i="1" spc="-170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12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2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-175" dirty="0" err="1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45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175" dirty="0" err="1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sz="2600" b="1" i="1" spc="-15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5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600" b="1" i="1" spc="-65" dirty="0">
                <a:latin typeface="Times New Roman" pitchFamily="18" charset="0"/>
                <a:cs typeface="Times New Roman" pitchFamily="18" charset="0"/>
              </a:rPr>
              <a:t>принимать</a:t>
            </a:r>
            <a:r>
              <a:rPr sz="2600" b="1" i="1" spc="-2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20" dirty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sz="2600" b="1" i="1" spc="-2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80" dirty="0">
                <a:latin typeface="Times New Roman" pitchFamily="18" charset="0"/>
                <a:cs typeface="Times New Roman" pitchFamily="18" charset="0"/>
              </a:rPr>
              <a:t>обучение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70" dirty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sz="2600" b="1" i="1" spc="-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55" dirty="0">
                <a:latin typeface="Times New Roman" pitchFamily="18" charset="0"/>
                <a:cs typeface="Times New Roman" pitchFamily="18" charset="0"/>
              </a:rPr>
              <a:t>старым </a:t>
            </a:r>
            <a:r>
              <a:rPr sz="2600" b="1" i="1" spc="-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375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sz="2600" b="1" i="1" spc="175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sz="2600" b="1" i="1" spc="48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15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sz="2600" b="1" i="1" spc="-2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9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sz="2600" b="1" i="1" spc="-2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2600" b="1" i="1" spc="-5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sz="2600" b="1" i="1" spc="-18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75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600" b="1" i="1" spc="-75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2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6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600" b="1" i="1" spc="-3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sz="2600" b="1" i="1" spc="-5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sz="2600" b="1" i="1" spc="-185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75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600" b="1" i="1" spc="-1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sz="2600" b="1" i="1" spc="-175" dirty="0" err="1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sz="2600" b="1" i="1" spc="-170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80" dirty="0" err="1" smtClean="0">
                <a:latin typeface="Times New Roman" pitchFamily="18" charset="0"/>
                <a:cs typeface="Times New Roman" pitchFamily="18" charset="0"/>
              </a:rPr>
              <a:t>сс</a:t>
            </a:r>
            <a:r>
              <a:rPr sz="2600" b="1" i="1" spc="-18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sz="2600" b="1" i="1" spc="-2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60" dirty="0">
                <a:latin typeface="Times New Roman" pitchFamily="18" charset="0"/>
                <a:cs typeface="Times New Roman" pitchFamily="18" charset="0"/>
              </a:rPr>
              <a:t>с  </a:t>
            </a:r>
            <a:r>
              <a:rPr sz="2600" b="1" i="1" spc="-150" dirty="0">
                <a:latin typeface="Times New Roman" pitchFamily="18" charset="0"/>
                <a:cs typeface="Times New Roman" pitchFamily="18" charset="0"/>
              </a:rPr>
              <a:t>2022</a:t>
            </a:r>
            <a:r>
              <a:rPr sz="2600" b="1" i="1" spc="275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sz="2600" b="1" i="1" spc="-150" dirty="0">
                <a:latin typeface="Times New Roman" pitchFamily="18" charset="0"/>
                <a:cs typeface="Times New Roman" pitchFamily="18" charset="0"/>
              </a:rPr>
              <a:t>202</a:t>
            </a:r>
            <a:r>
              <a:rPr sz="2600" b="1" i="1" spc="-13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sz="2600" b="1" i="1" spc="-3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5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sz="2600" b="1" i="1" spc="-215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1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sz="2600" b="1" i="1" spc="-45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35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sz="2600" b="1" i="1" spc="-2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25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35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45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sz="2600" b="1" i="1" spc="-17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110" dirty="0">
                <a:latin typeface="Times New Roman" pitchFamily="18" charset="0"/>
                <a:cs typeface="Times New Roman" pitchFamily="18" charset="0"/>
              </a:rPr>
              <a:t>.</a:t>
            </a:r>
            <a:endParaRPr sz="2600" b="1" i="1" dirty="0">
              <a:latin typeface="Times New Roman" pitchFamily="18" charset="0"/>
              <a:cs typeface="Times New Roman" pitchFamily="18" charset="0"/>
            </a:endParaRPr>
          </a:p>
          <a:p>
            <a:pPr marL="12700" marR="302895">
              <a:lnSpc>
                <a:spcPts val="2920"/>
              </a:lnSpc>
              <a:spcBef>
                <a:spcPts val="1710"/>
              </a:spcBef>
            </a:pPr>
            <a:r>
              <a:rPr sz="2600" b="1" i="1" spc="315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12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1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2600" b="1" i="1" spc="-3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sz="2600" b="1" i="1" spc="5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5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-155" dirty="0" err="1">
                <a:latin typeface="Times New Roman" pitchFamily="18" charset="0"/>
                <a:cs typeface="Times New Roman" pitchFamily="18" charset="0"/>
              </a:rPr>
              <a:t>ы</a:t>
            </a:r>
            <a:r>
              <a:rPr sz="2600" b="1" i="1" spc="-185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75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sz="2600" b="1" i="1" spc="-45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sz="2600" b="1" i="1" spc="-195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2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65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sz="2600" b="1" i="1" spc="-105" dirty="0" err="1" smtClean="0">
                <a:latin typeface="Times New Roman" pitchFamily="18" charset="0"/>
                <a:cs typeface="Times New Roman" pitchFamily="18" charset="0"/>
              </a:rPr>
              <a:t>э</a:t>
            </a:r>
            <a:r>
              <a:rPr sz="2600" b="1" i="1" spc="-2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5" dirty="0" err="1" smtClean="0">
                <a:latin typeface="Times New Roman" pitchFamily="18" charset="0"/>
                <a:cs typeface="Times New Roman" pitchFamily="18" charset="0"/>
              </a:rPr>
              <a:t>от</a:t>
            </a:r>
            <a:r>
              <a:rPr sz="2600" b="1" i="1" spc="-3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31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sz="2600" b="1" i="1" spc="60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sz="2600" b="1" i="1" spc="5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60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sz="2600" b="1" i="1" spc="-175" dirty="0" err="1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45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sz="2600" b="1" i="1" spc="5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5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600" b="1" i="1" spc="-12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45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sz="2600" b="1" i="1" spc="-105" dirty="0">
                <a:latin typeface="Times New Roman" pitchFamily="18" charset="0"/>
                <a:cs typeface="Times New Roman" pitchFamily="18" charset="0"/>
              </a:rPr>
              <a:t>ж</a:t>
            </a:r>
            <a:r>
              <a:rPr sz="2600" b="1" i="1" spc="-17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35" dirty="0">
                <a:latin typeface="Times New Roman" pitchFamily="18" charset="0"/>
                <a:cs typeface="Times New Roman" pitchFamily="18" charset="0"/>
              </a:rPr>
              <a:t>ю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3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sz="2600" b="1" i="1" spc="5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sz="2600" b="1" i="1" spc="-215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45" dirty="0">
                <a:latin typeface="Times New Roman" pitchFamily="18" charset="0"/>
                <a:cs typeface="Times New Roman" pitchFamily="18" charset="0"/>
              </a:rPr>
              <a:t>ни</a:t>
            </a:r>
            <a:r>
              <a:rPr sz="2600" b="1" i="1" spc="-18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9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sz="2600" b="1" i="1" spc="-2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80" dirty="0">
                <a:latin typeface="Times New Roman" pitchFamily="18" charset="0"/>
                <a:cs typeface="Times New Roman" pitchFamily="18" charset="0"/>
              </a:rPr>
              <a:t>ш</a:t>
            </a:r>
            <a:r>
              <a:rPr sz="2600" b="1" i="1" spc="-1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ле</a:t>
            </a:r>
            <a:r>
              <a:rPr sz="2600" b="1" i="1" spc="-1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sz="2600" b="1" i="1" spc="-17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sz="2600" b="1" i="1" spc="-12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-170" dirty="0" err="1">
                <a:latin typeface="Times New Roman" pitchFamily="18" charset="0"/>
                <a:cs typeface="Times New Roman" pitchFamily="18" charset="0"/>
              </a:rPr>
              <a:t>ав</a:t>
            </a:r>
            <a:r>
              <a:rPr sz="2600" b="1" i="1" spc="-185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75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sz="2600" b="1" i="1" spc="-12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2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5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45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sz="2600" b="1" i="1" spc="5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75" dirty="0" err="1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sz="2600" b="1" i="1" spc="-105" dirty="0" err="1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sz="2600" b="1" i="1" spc="-45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2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175" dirty="0" err="1" smtClean="0">
                <a:latin typeface="Times New Roman" pitchFamily="18" charset="0"/>
                <a:cs typeface="Times New Roman" pitchFamily="18" charset="0"/>
              </a:rPr>
              <a:t>ь</a:t>
            </a:r>
            <a:r>
              <a:rPr sz="2600" b="1" i="1" spc="-2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sz="2600" b="1" i="1" spc="5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sz="2600" b="1" i="1" spc="-215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45" dirty="0">
                <a:latin typeface="Times New Roman" pitchFamily="18" charset="0"/>
                <a:cs typeface="Times New Roman" pitchFamily="18" charset="0"/>
              </a:rPr>
              <a:t>ни</a:t>
            </a:r>
            <a:r>
              <a:rPr sz="2600" b="1" i="1" spc="-18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2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15" dirty="0">
                <a:latin typeface="Times New Roman" pitchFamily="18" charset="0"/>
                <a:cs typeface="Times New Roman" pitchFamily="18" charset="0"/>
              </a:rPr>
              <a:t>о  </a:t>
            </a:r>
            <a:r>
              <a:rPr sz="2600" b="1" i="1" spc="-5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17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-155" dirty="0">
                <a:latin typeface="Times New Roman" pitchFamily="18" charset="0"/>
                <a:cs typeface="Times New Roman" pitchFamily="18" charset="0"/>
              </a:rPr>
              <a:t>ы</a:t>
            </a:r>
            <a:r>
              <a:rPr sz="2600" b="1" i="1" spc="5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sz="2600" b="1" i="1" spc="-2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375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sz="2600" b="1" i="1" spc="175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sz="2600" b="1" i="1" spc="48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15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sz="2600" b="1" i="1" spc="-2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4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sz="2600" b="1" i="1" spc="-7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2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2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45" dirty="0">
                <a:latin typeface="Times New Roman" pitchFamily="18" charset="0"/>
                <a:cs typeface="Times New Roman" pitchFamily="18" charset="0"/>
              </a:rPr>
              <a:t>й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7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2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45" dirty="0" err="1">
                <a:latin typeface="Times New Roman" pitchFamily="18" charset="0"/>
                <a:cs typeface="Times New Roman" pitchFamily="18" charset="0"/>
              </a:rPr>
              <a:t>н</a:t>
            </a:r>
            <a:r>
              <a:rPr sz="2600" b="1" i="1" spc="-140" dirty="0" err="1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14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600" b="1" i="1" spc="-120" dirty="0" smtClean="0">
                <a:latin typeface="Times New Roman" pitchFamily="18" charset="0"/>
                <a:cs typeface="Times New Roman" pitchFamily="18" charset="0"/>
              </a:rPr>
              <a:t>обновленные</a:t>
            </a:r>
            <a:r>
              <a:rPr sz="2600" b="1" i="1" spc="-12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</p:spPr>
        <p:txBody>
          <a:bodyPr/>
          <a:lstStyle/>
          <a:p>
            <a:pPr algn="ctr">
              <a:buNone/>
            </a:pPr>
            <a:r>
              <a:rPr lang="ru-RU" sz="2800" b="1" i="1" spc="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Аудиторных занятий </a:t>
            </a:r>
          </a:p>
          <a:p>
            <a:pPr algn="ctr">
              <a:buNone/>
            </a:pPr>
            <a:r>
              <a:rPr lang="ru-RU" sz="2800" b="1" i="1" spc="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стало меньше</a:t>
            </a:r>
            <a:endParaRPr lang="ru-RU" sz="2800" b="1" i="1" dirty="0" smtClean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1193430" cy="119576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object 3"/>
          <p:cNvSpPr txBox="1"/>
          <p:nvPr/>
        </p:nvSpPr>
        <p:spPr>
          <a:xfrm>
            <a:off x="827584" y="1988840"/>
            <a:ext cx="7920880" cy="807272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Новый стандарт снизил максимальный предел часов аудиторной нагрузки:</a:t>
            </a:r>
            <a:endParaRPr sz="2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996952"/>
            <a:ext cx="76328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3345 до 3190 – для начальной школы;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6020 до 5549 – для основной школы.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значит, что у школьника будет меньше на 1-3 урока в неделю.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 это не скажется на качестве обучения!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sz="2800" b="1" i="1" spc="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Сделали ставку на вариативность обучения. </a:t>
            </a:r>
            <a:endParaRPr lang="ru-RU" sz="2800" b="1" i="1" dirty="0" smtClean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1193430" cy="119576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467544" y="1844824"/>
            <a:ext cx="7762959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Теперь школа обязана еще больше индивидуализировать программу,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том числе: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Вводить углубленное изучение предметов;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Комбинировать разные объемы образовательных единиц –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предметы, курсы, модули;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Разрабатывать индивидуальные учебные планы по желанию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детей и родителей</a:t>
            </a:r>
          </a:p>
          <a:p>
            <a:pPr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разрешили по-разному вести образовательный процесс в разных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группах, даже если дети из этих групп входят в один класс.</a:t>
            </a:r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sz="2800" b="1" i="1" spc="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Родной язык и второй иностранный уже не обязательны</a:t>
            </a:r>
            <a:endParaRPr lang="ru-RU" sz="2800" b="1" i="1" dirty="0" smtClean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905398" cy="90717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539552" y="2276872"/>
            <a:ext cx="7144905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Предметы «Родной язык», «Литературное чтение на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родном языке», «Родная литература»,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«Второй иностранный язык» теперь можно вводить,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есть заявление родителей и ресурсы у школы.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b="1" i="1" spc="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Конкретизировали требования к итоговым знаниям учеников – не только предметным, но и личностным.</a:t>
            </a:r>
            <a:endParaRPr lang="ru-RU" sz="2800" b="1" i="1" dirty="0" smtClean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905398" cy="90717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1187624" y="2276872"/>
            <a:ext cx="7538217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Детям станет понятнее, чего от них хотят учителя и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Классные руководители.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Родителям будет проще контролировать успехи детей и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Работу педагогов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sz="2800" b="1" i="1" spc="150" dirty="0" smtClean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Пример требований по иностранному языку в начальной школе </a:t>
            </a:r>
            <a:endParaRPr lang="ru-RU" sz="2800" b="1" i="1" dirty="0" smtClean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905398" cy="90717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755576" y="2276873"/>
            <a:ext cx="798847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Письменная речь. Выпускник должен: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Владеть техникой письма;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Заполнять простые анкеты с личной информацией по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нормам, принятым в стране изучаемого языка;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Писать электронное сообщение личного характера объемом до 40 слов с опорой на предъявленный педагогом образец.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461</TotalTime>
  <Words>341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Arial Black</vt:lpstr>
      <vt:lpstr>Bookman Old Style</vt:lpstr>
      <vt:lpstr>Lucida Sans Unicode</vt:lpstr>
      <vt:lpstr>Tahoma</vt:lpstr>
      <vt:lpstr>Times New Roman</vt:lpstr>
      <vt:lpstr>Verdana</vt:lpstr>
      <vt:lpstr>Wingdings</vt:lpstr>
      <vt:lpstr>Wingdings 2</vt:lpstr>
      <vt:lpstr>Wingdings 3</vt:lpstr>
      <vt:lpstr>Открытая</vt:lpstr>
      <vt:lpstr>Введение обновленных ФГОС НОО и ФГОС ООО  (для родителей) (28.04.2022г.)  </vt:lpstr>
      <vt:lpstr>Обновленные ФГОС НОО и ФГОС ООО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Пользователь Windows</cp:lastModifiedBy>
  <cp:revision>21</cp:revision>
  <cp:lastPrinted>2022-05-12T14:49:49Z</cp:lastPrinted>
  <dcterms:created xsi:type="dcterms:W3CDTF">2022-01-28T14:57:12Z</dcterms:created>
  <dcterms:modified xsi:type="dcterms:W3CDTF">2022-05-12T16:23:17Z</dcterms:modified>
</cp:coreProperties>
</file>