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5" r:id="rId10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558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9/19/2024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92020" y="-35865"/>
            <a:ext cx="10255885" cy="9069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9311" y="2605151"/>
            <a:ext cx="5797550" cy="18465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219200" y="1752600"/>
            <a:ext cx="10363200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905" algn="ctr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1F3863"/>
                </a:solidFill>
                <a:latin typeface="Arial"/>
                <a:cs typeface="Arial"/>
              </a:rPr>
              <a:t>Организация</a:t>
            </a:r>
            <a:r>
              <a:rPr sz="3600" spc="-5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1F3863"/>
                </a:solidFill>
                <a:latin typeface="Arial"/>
                <a:cs typeface="Arial"/>
              </a:rPr>
              <a:t>оценки</a:t>
            </a:r>
            <a:r>
              <a:rPr sz="3600" spc="-6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3600" spc="-10" dirty="0">
                <a:solidFill>
                  <a:srgbClr val="1F3863"/>
                </a:solidFill>
                <a:latin typeface="Arial"/>
                <a:cs typeface="Arial"/>
              </a:rPr>
              <a:t>качества образования</a:t>
            </a:r>
            <a:r>
              <a:rPr sz="3600" spc="-7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1F3863"/>
                </a:solidFill>
                <a:latin typeface="Arial"/>
                <a:cs typeface="Arial"/>
              </a:rPr>
              <a:t>в</a:t>
            </a:r>
            <a:r>
              <a:rPr sz="3600" spc="-7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3600" spc="-10" dirty="0">
                <a:solidFill>
                  <a:srgbClr val="1F3863"/>
                </a:solidFill>
                <a:latin typeface="Arial"/>
                <a:cs typeface="Arial"/>
              </a:rPr>
              <a:t>образовательных </a:t>
            </a:r>
            <a:r>
              <a:rPr sz="3600" dirty="0" err="1">
                <a:solidFill>
                  <a:srgbClr val="1F3863"/>
                </a:solidFill>
                <a:latin typeface="Arial"/>
                <a:cs typeface="Arial"/>
              </a:rPr>
              <a:t>организациях</a:t>
            </a:r>
            <a:r>
              <a:rPr sz="3600" spc="-21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endParaRPr sz="36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3600" dirty="0">
                <a:solidFill>
                  <a:srgbClr val="1F3863"/>
                </a:solidFill>
                <a:latin typeface="Arial"/>
                <a:cs typeface="Arial"/>
              </a:rPr>
              <a:t>в</a:t>
            </a:r>
            <a:r>
              <a:rPr sz="3600" spc="-5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3600" spc="-10" dirty="0">
                <a:solidFill>
                  <a:srgbClr val="1F3863"/>
                </a:solidFill>
                <a:latin typeface="Arial"/>
                <a:cs typeface="Arial"/>
              </a:rPr>
              <a:t>2024-</a:t>
            </a:r>
            <a:r>
              <a:rPr sz="3600" dirty="0">
                <a:solidFill>
                  <a:srgbClr val="1F3863"/>
                </a:solidFill>
                <a:latin typeface="Arial"/>
                <a:cs typeface="Arial"/>
              </a:rPr>
              <a:t>2025</a:t>
            </a:r>
            <a:r>
              <a:rPr sz="3600" spc="-8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1F3863"/>
                </a:solidFill>
                <a:latin typeface="Arial"/>
                <a:cs typeface="Arial"/>
              </a:rPr>
              <a:t>учебном</a:t>
            </a:r>
            <a:r>
              <a:rPr sz="3600" spc="-5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3600" spc="-20" dirty="0">
                <a:solidFill>
                  <a:srgbClr val="1F3863"/>
                </a:solidFill>
                <a:latin typeface="Arial"/>
                <a:cs typeface="Arial"/>
              </a:rPr>
              <a:t>году</a:t>
            </a:r>
            <a:endParaRPr sz="3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4480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Нормативная</a:t>
            </a:r>
            <a:r>
              <a:rPr sz="2800" spc="-80" dirty="0"/>
              <a:t> </a:t>
            </a:r>
            <a:r>
              <a:rPr sz="2800" dirty="0"/>
              <a:t>база</a:t>
            </a:r>
            <a:r>
              <a:rPr sz="2800" spc="-85" dirty="0"/>
              <a:t> </a:t>
            </a:r>
            <a:r>
              <a:rPr sz="2800" dirty="0"/>
              <a:t>мероприятий</a:t>
            </a:r>
            <a:r>
              <a:rPr sz="2800" spc="-80" dirty="0"/>
              <a:t> </a:t>
            </a:r>
            <a:r>
              <a:rPr sz="2800" dirty="0"/>
              <a:t>по</a:t>
            </a:r>
            <a:r>
              <a:rPr sz="2800" spc="-100" dirty="0"/>
              <a:t> </a:t>
            </a:r>
            <a:r>
              <a:rPr sz="2800" dirty="0"/>
              <a:t>оценке</a:t>
            </a:r>
            <a:r>
              <a:rPr sz="2800" spc="-85" dirty="0"/>
              <a:t> </a:t>
            </a:r>
            <a:r>
              <a:rPr sz="2800" dirty="0"/>
              <a:t>качества</a:t>
            </a:r>
            <a:r>
              <a:rPr sz="2800" spc="-80" dirty="0"/>
              <a:t> </a:t>
            </a:r>
            <a:r>
              <a:rPr sz="2800" spc="-10" dirty="0"/>
              <a:t>образования</a:t>
            </a:r>
            <a:endParaRPr sz="28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091183"/>
            <a:ext cx="12192000" cy="576681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400" y="1281683"/>
            <a:ext cx="6314440" cy="5483860"/>
            <a:chOff x="152400" y="1281683"/>
            <a:chExt cx="6314440" cy="54838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60192" y="2186938"/>
              <a:ext cx="3406139" cy="45780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400" y="1281683"/>
              <a:ext cx="3643884" cy="4824984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6417945" y="1041653"/>
            <a:ext cx="558800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Раздел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Деятельность,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подраздел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Качество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образования</a:t>
            </a:r>
            <a:endParaRPr sz="18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160"/>
              </a:spcBef>
              <a:buAutoNum type="arabicParenR"/>
              <a:tabLst>
                <a:tab pos="354965" algn="l"/>
              </a:tabLst>
            </a:pPr>
            <a:r>
              <a:rPr sz="1800" spc="-10" dirty="0">
                <a:latin typeface="Calibri"/>
                <a:cs typeface="Calibri"/>
              </a:rPr>
              <a:t>Мероприятия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по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оценке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качества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образования</a:t>
            </a:r>
            <a:endParaRPr sz="18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AutoNum type="arabicParenR"/>
              <a:tabLst>
                <a:tab pos="354965" algn="l"/>
              </a:tabLst>
            </a:pPr>
            <a:r>
              <a:rPr sz="1800" dirty="0">
                <a:latin typeface="Calibri"/>
                <a:cs typeface="Calibri"/>
              </a:rPr>
              <a:t>Независимая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оценка</a:t>
            </a:r>
            <a:r>
              <a:rPr sz="1800" spc="-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качества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условий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(НОКО)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435852" y="2261616"/>
            <a:ext cx="5516880" cy="3957828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725036" y="63754"/>
            <a:ext cx="5701030" cy="74930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038225" marR="5080" indent="-1026160">
              <a:lnSpc>
                <a:spcPts val="2700"/>
              </a:lnSpc>
              <a:spcBef>
                <a:spcPts val="434"/>
              </a:spcBef>
            </a:pPr>
            <a:r>
              <a:rPr dirty="0"/>
              <a:t>Обновление</a:t>
            </a:r>
            <a:r>
              <a:rPr spc="-80" dirty="0"/>
              <a:t> </a:t>
            </a:r>
            <a:r>
              <a:rPr spc="-20" dirty="0"/>
              <a:t>нормативно-</a:t>
            </a:r>
            <a:r>
              <a:rPr dirty="0"/>
              <a:t>правовой</a:t>
            </a:r>
            <a:r>
              <a:rPr spc="-50" dirty="0"/>
              <a:t> </a:t>
            </a:r>
            <a:r>
              <a:rPr spc="-20" dirty="0"/>
              <a:t>базы </a:t>
            </a:r>
            <a:r>
              <a:rPr spc="-10" dirty="0"/>
              <a:t>проведения</a:t>
            </a:r>
            <a:r>
              <a:rPr spc="-114" dirty="0"/>
              <a:t> </a:t>
            </a:r>
            <a:r>
              <a:rPr spc="-10" dirty="0"/>
              <a:t>мероприятий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12438" y="-35865"/>
            <a:ext cx="7331709" cy="836294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664970" marR="5080" indent="-1652905">
              <a:lnSpc>
                <a:spcPts val="3030"/>
              </a:lnSpc>
              <a:spcBef>
                <a:spcPts val="475"/>
              </a:spcBef>
            </a:pPr>
            <a:r>
              <a:rPr sz="2800" spc="-10" dirty="0"/>
              <a:t>Мероприятия</a:t>
            </a:r>
            <a:r>
              <a:rPr sz="2800" spc="-75" dirty="0"/>
              <a:t> </a:t>
            </a:r>
            <a:r>
              <a:rPr sz="2800" dirty="0"/>
              <a:t>по</a:t>
            </a:r>
            <a:r>
              <a:rPr sz="2800" spc="-100" dirty="0"/>
              <a:t> </a:t>
            </a:r>
            <a:r>
              <a:rPr sz="2800" dirty="0"/>
              <a:t>оценке</a:t>
            </a:r>
            <a:r>
              <a:rPr sz="2800" spc="-85" dirty="0"/>
              <a:t> </a:t>
            </a:r>
            <a:r>
              <a:rPr sz="2800" dirty="0"/>
              <a:t>качества</a:t>
            </a:r>
            <a:r>
              <a:rPr sz="2800" spc="-80" dirty="0"/>
              <a:t> </a:t>
            </a:r>
            <a:r>
              <a:rPr sz="2800" spc="-10" dirty="0"/>
              <a:t>образования </a:t>
            </a:r>
            <a:r>
              <a:rPr sz="2800" dirty="0"/>
              <a:t>в</a:t>
            </a:r>
            <a:r>
              <a:rPr sz="2800" spc="-45" dirty="0"/>
              <a:t> </a:t>
            </a:r>
            <a:r>
              <a:rPr sz="2800" spc="-25" dirty="0"/>
              <a:t>2024-</a:t>
            </a:r>
            <a:r>
              <a:rPr sz="2800" dirty="0"/>
              <a:t>2025</a:t>
            </a:r>
            <a:r>
              <a:rPr sz="2800" spc="5" dirty="0"/>
              <a:t> </a:t>
            </a:r>
            <a:r>
              <a:rPr sz="2800" dirty="0"/>
              <a:t>учебном</a:t>
            </a:r>
            <a:r>
              <a:rPr sz="2800" spc="-50" dirty="0"/>
              <a:t> </a:t>
            </a:r>
            <a:r>
              <a:rPr sz="2800" spc="-20" dirty="0"/>
              <a:t>году</a:t>
            </a:r>
            <a:endParaRPr sz="2800"/>
          </a:p>
        </p:txBody>
      </p:sp>
      <p:grpSp>
        <p:nvGrpSpPr>
          <p:cNvPr id="3" name="object 3"/>
          <p:cNvGrpSpPr/>
          <p:nvPr/>
        </p:nvGrpSpPr>
        <p:grpSpPr>
          <a:xfrm>
            <a:off x="4572" y="1072641"/>
            <a:ext cx="7468234" cy="5258435"/>
            <a:chOff x="4572" y="1072641"/>
            <a:chExt cx="7468234" cy="52584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" y="1496568"/>
              <a:ext cx="3649979" cy="483412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657600" y="1078991"/>
              <a:ext cx="3808729" cy="1004569"/>
            </a:xfrm>
            <a:custGeom>
              <a:avLst/>
              <a:gdLst/>
              <a:ahLst/>
              <a:cxnLst/>
              <a:rect l="l" t="t" r="r" b="b"/>
              <a:pathLst>
                <a:path w="3808729" h="1004569">
                  <a:moveTo>
                    <a:pt x="3641090" y="0"/>
                  </a:moveTo>
                  <a:lnTo>
                    <a:pt x="167386" y="0"/>
                  </a:lnTo>
                  <a:lnTo>
                    <a:pt x="122884" y="5978"/>
                  </a:lnTo>
                  <a:lnTo>
                    <a:pt x="82898" y="22850"/>
                  </a:lnTo>
                  <a:lnTo>
                    <a:pt x="49022" y="49021"/>
                  </a:lnTo>
                  <a:lnTo>
                    <a:pt x="22850" y="82898"/>
                  </a:lnTo>
                  <a:lnTo>
                    <a:pt x="5978" y="122884"/>
                  </a:lnTo>
                  <a:lnTo>
                    <a:pt x="0" y="167386"/>
                  </a:lnTo>
                  <a:lnTo>
                    <a:pt x="0" y="836930"/>
                  </a:lnTo>
                  <a:lnTo>
                    <a:pt x="5978" y="881431"/>
                  </a:lnTo>
                  <a:lnTo>
                    <a:pt x="22850" y="921417"/>
                  </a:lnTo>
                  <a:lnTo>
                    <a:pt x="49022" y="955294"/>
                  </a:lnTo>
                  <a:lnTo>
                    <a:pt x="82898" y="981465"/>
                  </a:lnTo>
                  <a:lnTo>
                    <a:pt x="122884" y="998337"/>
                  </a:lnTo>
                  <a:lnTo>
                    <a:pt x="167386" y="1004316"/>
                  </a:lnTo>
                  <a:lnTo>
                    <a:pt x="3641090" y="1004316"/>
                  </a:lnTo>
                  <a:lnTo>
                    <a:pt x="3685591" y="998337"/>
                  </a:lnTo>
                  <a:lnTo>
                    <a:pt x="3725577" y="981465"/>
                  </a:lnTo>
                  <a:lnTo>
                    <a:pt x="3759454" y="955294"/>
                  </a:lnTo>
                  <a:lnTo>
                    <a:pt x="3785625" y="921417"/>
                  </a:lnTo>
                  <a:lnTo>
                    <a:pt x="3802497" y="881431"/>
                  </a:lnTo>
                  <a:lnTo>
                    <a:pt x="3808476" y="836930"/>
                  </a:lnTo>
                  <a:lnTo>
                    <a:pt x="3808476" y="167386"/>
                  </a:lnTo>
                  <a:lnTo>
                    <a:pt x="3802497" y="122884"/>
                  </a:lnTo>
                  <a:lnTo>
                    <a:pt x="3785625" y="82898"/>
                  </a:lnTo>
                  <a:lnTo>
                    <a:pt x="3759454" y="49022"/>
                  </a:lnTo>
                  <a:lnTo>
                    <a:pt x="3725577" y="22850"/>
                  </a:lnTo>
                  <a:lnTo>
                    <a:pt x="3685591" y="5978"/>
                  </a:lnTo>
                  <a:lnTo>
                    <a:pt x="3641090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657600" y="1078991"/>
              <a:ext cx="3808729" cy="1004569"/>
            </a:xfrm>
            <a:custGeom>
              <a:avLst/>
              <a:gdLst/>
              <a:ahLst/>
              <a:cxnLst/>
              <a:rect l="l" t="t" r="r" b="b"/>
              <a:pathLst>
                <a:path w="3808729" h="1004569">
                  <a:moveTo>
                    <a:pt x="0" y="167386"/>
                  </a:moveTo>
                  <a:lnTo>
                    <a:pt x="5978" y="122884"/>
                  </a:lnTo>
                  <a:lnTo>
                    <a:pt x="22850" y="82898"/>
                  </a:lnTo>
                  <a:lnTo>
                    <a:pt x="49022" y="49021"/>
                  </a:lnTo>
                  <a:lnTo>
                    <a:pt x="82898" y="22850"/>
                  </a:lnTo>
                  <a:lnTo>
                    <a:pt x="122884" y="5978"/>
                  </a:lnTo>
                  <a:lnTo>
                    <a:pt x="167386" y="0"/>
                  </a:lnTo>
                  <a:lnTo>
                    <a:pt x="3641090" y="0"/>
                  </a:lnTo>
                  <a:lnTo>
                    <a:pt x="3685591" y="5978"/>
                  </a:lnTo>
                  <a:lnTo>
                    <a:pt x="3725577" y="22850"/>
                  </a:lnTo>
                  <a:lnTo>
                    <a:pt x="3759454" y="49022"/>
                  </a:lnTo>
                  <a:lnTo>
                    <a:pt x="3785625" y="82898"/>
                  </a:lnTo>
                  <a:lnTo>
                    <a:pt x="3802497" y="122884"/>
                  </a:lnTo>
                  <a:lnTo>
                    <a:pt x="3808476" y="167386"/>
                  </a:lnTo>
                  <a:lnTo>
                    <a:pt x="3808476" y="836930"/>
                  </a:lnTo>
                  <a:lnTo>
                    <a:pt x="3802497" y="881431"/>
                  </a:lnTo>
                  <a:lnTo>
                    <a:pt x="3785625" y="921417"/>
                  </a:lnTo>
                  <a:lnTo>
                    <a:pt x="3759454" y="955294"/>
                  </a:lnTo>
                  <a:lnTo>
                    <a:pt x="3725577" y="981465"/>
                  </a:lnTo>
                  <a:lnTo>
                    <a:pt x="3685591" y="998337"/>
                  </a:lnTo>
                  <a:lnTo>
                    <a:pt x="3641090" y="1004316"/>
                  </a:lnTo>
                  <a:lnTo>
                    <a:pt x="167386" y="1004316"/>
                  </a:lnTo>
                  <a:lnTo>
                    <a:pt x="122884" y="998337"/>
                  </a:lnTo>
                  <a:lnTo>
                    <a:pt x="82898" y="981465"/>
                  </a:lnTo>
                  <a:lnTo>
                    <a:pt x="49022" y="955294"/>
                  </a:lnTo>
                  <a:lnTo>
                    <a:pt x="22850" y="921417"/>
                  </a:lnTo>
                  <a:lnTo>
                    <a:pt x="5978" y="881431"/>
                  </a:lnTo>
                  <a:lnTo>
                    <a:pt x="0" y="836930"/>
                  </a:lnTo>
                  <a:lnTo>
                    <a:pt x="0" y="167386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894201" y="1142238"/>
            <a:ext cx="333692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Национальные</a:t>
            </a:r>
            <a:r>
              <a:rPr sz="1800" spc="-10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сопоставительные </a:t>
            </a:r>
            <a:r>
              <a:rPr sz="1800" dirty="0">
                <a:latin typeface="Calibri"/>
                <a:cs typeface="Calibri"/>
              </a:rPr>
              <a:t>исследования</a:t>
            </a:r>
            <a:r>
              <a:rPr sz="1800" spc="-1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качества</a:t>
            </a:r>
            <a:r>
              <a:rPr sz="1800" spc="-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общего образования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651250" y="2226310"/>
            <a:ext cx="3821429" cy="1184910"/>
            <a:chOff x="3651250" y="2226310"/>
            <a:chExt cx="3821429" cy="1184910"/>
          </a:xfrm>
        </p:grpSpPr>
        <p:sp>
          <p:nvSpPr>
            <p:cNvPr id="9" name="object 9"/>
            <p:cNvSpPr/>
            <p:nvPr/>
          </p:nvSpPr>
          <p:spPr>
            <a:xfrm>
              <a:off x="3657600" y="2232660"/>
              <a:ext cx="3808729" cy="1172210"/>
            </a:xfrm>
            <a:custGeom>
              <a:avLst/>
              <a:gdLst/>
              <a:ahLst/>
              <a:cxnLst/>
              <a:rect l="l" t="t" r="r" b="b"/>
              <a:pathLst>
                <a:path w="3808729" h="1172210">
                  <a:moveTo>
                    <a:pt x="3613150" y="0"/>
                  </a:moveTo>
                  <a:lnTo>
                    <a:pt x="195325" y="0"/>
                  </a:lnTo>
                  <a:lnTo>
                    <a:pt x="150556" y="5161"/>
                  </a:lnTo>
                  <a:lnTo>
                    <a:pt x="109449" y="19862"/>
                  </a:lnTo>
                  <a:lnTo>
                    <a:pt x="73181" y="42927"/>
                  </a:lnTo>
                  <a:lnTo>
                    <a:pt x="42927" y="73181"/>
                  </a:lnTo>
                  <a:lnTo>
                    <a:pt x="19862" y="109449"/>
                  </a:lnTo>
                  <a:lnTo>
                    <a:pt x="5161" y="150556"/>
                  </a:lnTo>
                  <a:lnTo>
                    <a:pt x="0" y="195325"/>
                  </a:lnTo>
                  <a:lnTo>
                    <a:pt x="0" y="976629"/>
                  </a:lnTo>
                  <a:lnTo>
                    <a:pt x="5161" y="1021399"/>
                  </a:lnTo>
                  <a:lnTo>
                    <a:pt x="19862" y="1062506"/>
                  </a:lnTo>
                  <a:lnTo>
                    <a:pt x="42927" y="1098774"/>
                  </a:lnTo>
                  <a:lnTo>
                    <a:pt x="73181" y="1129028"/>
                  </a:lnTo>
                  <a:lnTo>
                    <a:pt x="109449" y="1152093"/>
                  </a:lnTo>
                  <a:lnTo>
                    <a:pt x="150556" y="1166794"/>
                  </a:lnTo>
                  <a:lnTo>
                    <a:pt x="195325" y="1171955"/>
                  </a:lnTo>
                  <a:lnTo>
                    <a:pt x="3613150" y="1171955"/>
                  </a:lnTo>
                  <a:lnTo>
                    <a:pt x="3657919" y="1166794"/>
                  </a:lnTo>
                  <a:lnTo>
                    <a:pt x="3699026" y="1152093"/>
                  </a:lnTo>
                  <a:lnTo>
                    <a:pt x="3735294" y="1129028"/>
                  </a:lnTo>
                  <a:lnTo>
                    <a:pt x="3765548" y="1098774"/>
                  </a:lnTo>
                  <a:lnTo>
                    <a:pt x="3788613" y="1062506"/>
                  </a:lnTo>
                  <a:lnTo>
                    <a:pt x="3803314" y="1021399"/>
                  </a:lnTo>
                  <a:lnTo>
                    <a:pt x="3808476" y="976629"/>
                  </a:lnTo>
                  <a:lnTo>
                    <a:pt x="3808476" y="195325"/>
                  </a:lnTo>
                  <a:lnTo>
                    <a:pt x="3803314" y="150556"/>
                  </a:lnTo>
                  <a:lnTo>
                    <a:pt x="3788613" y="109449"/>
                  </a:lnTo>
                  <a:lnTo>
                    <a:pt x="3765548" y="73181"/>
                  </a:lnTo>
                  <a:lnTo>
                    <a:pt x="3735294" y="42927"/>
                  </a:lnTo>
                  <a:lnTo>
                    <a:pt x="3699026" y="19862"/>
                  </a:lnTo>
                  <a:lnTo>
                    <a:pt x="3657919" y="5161"/>
                  </a:lnTo>
                  <a:lnTo>
                    <a:pt x="3613150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657600" y="2232660"/>
              <a:ext cx="3808729" cy="1172210"/>
            </a:xfrm>
            <a:custGeom>
              <a:avLst/>
              <a:gdLst/>
              <a:ahLst/>
              <a:cxnLst/>
              <a:rect l="l" t="t" r="r" b="b"/>
              <a:pathLst>
                <a:path w="3808729" h="1172210">
                  <a:moveTo>
                    <a:pt x="0" y="195325"/>
                  </a:moveTo>
                  <a:lnTo>
                    <a:pt x="5161" y="150556"/>
                  </a:lnTo>
                  <a:lnTo>
                    <a:pt x="19862" y="109449"/>
                  </a:lnTo>
                  <a:lnTo>
                    <a:pt x="42927" y="73181"/>
                  </a:lnTo>
                  <a:lnTo>
                    <a:pt x="73181" y="42927"/>
                  </a:lnTo>
                  <a:lnTo>
                    <a:pt x="109449" y="19862"/>
                  </a:lnTo>
                  <a:lnTo>
                    <a:pt x="150556" y="5161"/>
                  </a:lnTo>
                  <a:lnTo>
                    <a:pt x="195325" y="0"/>
                  </a:lnTo>
                  <a:lnTo>
                    <a:pt x="3613150" y="0"/>
                  </a:lnTo>
                  <a:lnTo>
                    <a:pt x="3657919" y="5161"/>
                  </a:lnTo>
                  <a:lnTo>
                    <a:pt x="3699026" y="19862"/>
                  </a:lnTo>
                  <a:lnTo>
                    <a:pt x="3735294" y="42927"/>
                  </a:lnTo>
                  <a:lnTo>
                    <a:pt x="3765548" y="73181"/>
                  </a:lnTo>
                  <a:lnTo>
                    <a:pt x="3788613" y="109449"/>
                  </a:lnTo>
                  <a:lnTo>
                    <a:pt x="3803314" y="150556"/>
                  </a:lnTo>
                  <a:lnTo>
                    <a:pt x="3808476" y="195325"/>
                  </a:lnTo>
                  <a:lnTo>
                    <a:pt x="3808476" y="976629"/>
                  </a:lnTo>
                  <a:lnTo>
                    <a:pt x="3803314" y="1021399"/>
                  </a:lnTo>
                  <a:lnTo>
                    <a:pt x="3788613" y="1062506"/>
                  </a:lnTo>
                  <a:lnTo>
                    <a:pt x="3765548" y="1098774"/>
                  </a:lnTo>
                  <a:lnTo>
                    <a:pt x="3735294" y="1129028"/>
                  </a:lnTo>
                  <a:lnTo>
                    <a:pt x="3699026" y="1152093"/>
                  </a:lnTo>
                  <a:lnTo>
                    <a:pt x="3657919" y="1166794"/>
                  </a:lnTo>
                  <a:lnTo>
                    <a:pt x="3613150" y="1171955"/>
                  </a:lnTo>
                  <a:lnTo>
                    <a:pt x="195325" y="1171955"/>
                  </a:lnTo>
                  <a:lnTo>
                    <a:pt x="150556" y="1166794"/>
                  </a:lnTo>
                  <a:lnTo>
                    <a:pt x="109449" y="1152093"/>
                  </a:lnTo>
                  <a:lnTo>
                    <a:pt x="73181" y="1129028"/>
                  </a:lnTo>
                  <a:lnTo>
                    <a:pt x="42927" y="1098774"/>
                  </a:lnTo>
                  <a:lnTo>
                    <a:pt x="19862" y="1062506"/>
                  </a:lnTo>
                  <a:lnTo>
                    <a:pt x="5161" y="1021399"/>
                  </a:lnTo>
                  <a:lnTo>
                    <a:pt x="0" y="976629"/>
                  </a:lnTo>
                  <a:lnTo>
                    <a:pt x="0" y="195325"/>
                  </a:lnTo>
                  <a:close/>
                </a:path>
              </a:pathLst>
            </a:custGeom>
            <a:ln w="12191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134739" y="2242820"/>
            <a:ext cx="285559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Всероссийские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проверочные </a:t>
            </a:r>
            <a:r>
              <a:rPr sz="1800" dirty="0">
                <a:latin typeface="Calibri"/>
                <a:cs typeface="Calibri"/>
              </a:rPr>
              <a:t>работы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по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основным общеобразовательным программам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651250" y="3547617"/>
            <a:ext cx="3821429" cy="1137920"/>
            <a:chOff x="3651250" y="3547617"/>
            <a:chExt cx="3821429" cy="1137920"/>
          </a:xfrm>
        </p:grpSpPr>
        <p:sp>
          <p:nvSpPr>
            <p:cNvPr id="13" name="object 13"/>
            <p:cNvSpPr/>
            <p:nvPr/>
          </p:nvSpPr>
          <p:spPr>
            <a:xfrm>
              <a:off x="3657600" y="3553967"/>
              <a:ext cx="3808729" cy="1125220"/>
            </a:xfrm>
            <a:custGeom>
              <a:avLst/>
              <a:gdLst/>
              <a:ahLst/>
              <a:cxnLst/>
              <a:rect l="l" t="t" r="r" b="b"/>
              <a:pathLst>
                <a:path w="3808729" h="1125220">
                  <a:moveTo>
                    <a:pt x="3621024" y="0"/>
                  </a:moveTo>
                  <a:lnTo>
                    <a:pt x="187451" y="0"/>
                  </a:lnTo>
                  <a:lnTo>
                    <a:pt x="137627" y="6697"/>
                  </a:lnTo>
                  <a:lnTo>
                    <a:pt x="92851" y="25597"/>
                  </a:lnTo>
                  <a:lnTo>
                    <a:pt x="54911" y="54911"/>
                  </a:lnTo>
                  <a:lnTo>
                    <a:pt x="25597" y="92851"/>
                  </a:lnTo>
                  <a:lnTo>
                    <a:pt x="6697" y="137627"/>
                  </a:lnTo>
                  <a:lnTo>
                    <a:pt x="0" y="187452"/>
                  </a:lnTo>
                  <a:lnTo>
                    <a:pt x="0" y="937260"/>
                  </a:lnTo>
                  <a:lnTo>
                    <a:pt x="6697" y="987084"/>
                  </a:lnTo>
                  <a:lnTo>
                    <a:pt x="25597" y="1031860"/>
                  </a:lnTo>
                  <a:lnTo>
                    <a:pt x="54911" y="1069800"/>
                  </a:lnTo>
                  <a:lnTo>
                    <a:pt x="92851" y="1099114"/>
                  </a:lnTo>
                  <a:lnTo>
                    <a:pt x="137627" y="1118014"/>
                  </a:lnTo>
                  <a:lnTo>
                    <a:pt x="187451" y="1124712"/>
                  </a:lnTo>
                  <a:lnTo>
                    <a:pt x="3621024" y="1124712"/>
                  </a:lnTo>
                  <a:lnTo>
                    <a:pt x="3670848" y="1118014"/>
                  </a:lnTo>
                  <a:lnTo>
                    <a:pt x="3715624" y="1099114"/>
                  </a:lnTo>
                  <a:lnTo>
                    <a:pt x="3753564" y="1069800"/>
                  </a:lnTo>
                  <a:lnTo>
                    <a:pt x="3782878" y="1031860"/>
                  </a:lnTo>
                  <a:lnTo>
                    <a:pt x="3801778" y="987084"/>
                  </a:lnTo>
                  <a:lnTo>
                    <a:pt x="3808476" y="937260"/>
                  </a:lnTo>
                  <a:lnTo>
                    <a:pt x="3808476" y="187452"/>
                  </a:lnTo>
                  <a:lnTo>
                    <a:pt x="3801778" y="137627"/>
                  </a:lnTo>
                  <a:lnTo>
                    <a:pt x="3782878" y="92851"/>
                  </a:lnTo>
                  <a:lnTo>
                    <a:pt x="3753564" y="54911"/>
                  </a:lnTo>
                  <a:lnTo>
                    <a:pt x="3715624" y="25597"/>
                  </a:lnTo>
                  <a:lnTo>
                    <a:pt x="3670848" y="6697"/>
                  </a:lnTo>
                  <a:lnTo>
                    <a:pt x="3621024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657600" y="3553967"/>
              <a:ext cx="3808729" cy="1125220"/>
            </a:xfrm>
            <a:custGeom>
              <a:avLst/>
              <a:gdLst/>
              <a:ahLst/>
              <a:cxnLst/>
              <a:rect l="l" t="t" r="r" b="b"/>
              <a:pathLst>
                <a:path w="3808729" h="1125220">
                  <a:moveTo>
                    <a:pt x="0" y="187452"/>
                  </a:moveTo>
                  <a:lnTo>
                    <a:pt x="6697" y="137627"/>
                  </a:lnTo>
                  <a:lnTo>
                    <a:pt x="25597" y="92851"/>
                  </a:lnTo>
                  <a:lnTo>
                    <a:pt x="54911" y="54911"/>
                  </a:lnTo>
                  <a:lnTo>
                    <a:pt x="92851" y="25597"/>
                  </a:lnTo>
                  <a:lnTo>
                    <a:pt x="137627" y="6697"/>
                  </a:lnTo>
                  <a:lnTo>
                    <a:pt x="187451" y="0"/>
                  </a:lnTo>
                  <a:lnTo>
                    <a:pt x="3621024" y="0"/>
                  </a:lnTo>
                  <a:lnTo>
                    <a:pt x="3670848" y="6697"/>
                  </a:lnTo>
                  <a:lnTo>
                    <a:pt x="3715624" y="25597"/>
                  </a:lnTo>
                  <a:lnTo>
                    <a:pt x="3753564" y="54911"/>
                  </a:lnTo>
                  <a:lnTo>
                    <a:pt x="3782878" y="92851"/>
                  </a:lnTo>
                  <a:lnTo>
                    <a:pt x="3801778" y="137627"/>
                  </a:lnTo>
                  <a:lnTo>
                    <a:pt x="3808476" y="187452"/>
                  </a:lnTo>
                  <a:lnTo>
                    <a:pt x="3808476" y="937260"/>
                  </a:lnTo>
                  <a:lnTo>
                    <a:pt x="3801778" y="987084"/>
                  </a:lnTo>
                  <a:lnTo>
                    <a:pt x="3782878" y="1031860"/>
                  </a:lnTo>
                  <a:lnTo>
                    <a:pt x="3753564" y="1069800"/>
                  </a:lnTo>
                  <a:lnTo>
                    <a:pt x="3715624" y="1099114"/>
                  </a:lnTo>
                  <a:lnTo>
                    <a:pt x="3670848" y="1118014"/>
                  </a:lnTo>
                  <a:lnTo>
                    <a:pt x="3621024" y="1124712"/>
                  </a:lnTo>
                  <a:lnTo>
                    <a:pt x="187451" y="1124712"/>
                  </a:lnTo>
                  <a:lnTo>
                    <a:pt x="137627" y="1118014"/>
                  </a:lnTo>
                  <a:lnTo>
                    <a:pt x="92851" y="1099114"/>
                  </a:lnTo>
                  <a:lnTo>
                    <a:pt x="54911" y="1069800"/>
                  </a:lnTo>
                  <a:lnTo>
                    <a:pt x="25597" y="1031860"/>
                  </a:lnTo>
                  <a:lnTo>
                    <a:pt x="6697" y="987084"/>
                  </a:lnTo>
                  <a:lnTo>
                    <a:pt x="0" y="937260"/>
                  </a:lnTo>
                  <a:lnTo>
                    <a:pt x="0" y="187452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3917441" y="3540328"/>
            <a:ext cx="3289935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0" marR="221615" algn="ctr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Всероссийские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проверочные </a:t>
            </a:r>
            <a:r>
              <a:rPr sz="1800" dirty="0">
                <a:latin typeface="Calibri"/>
                <a:cs typeface="Calibri"/>
              </a:rPr>
              <a:t>работы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по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образовательным </a:t>
            </a:r>
            <a:r>
              <a:rPr sz="1800" dirty="0">
                <a:latin typeface="Calibri"/>
                <a:cs typeface="Calibri"/>
              </a:rPr>
              <a:t>программам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среднего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Calibri"/>
                <a:cs typeface="Calibri"/>
              </a:rPr>
              <a:t>профессионального образования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651250" y="4827778"/>
            <a:ext cx="3821429" cy="1016000"/>
            <a:chOff x="3651250" y="4827778"/>
            <a:chExt cx="3821429" cy="1016000"/>
          </a:xfrm>
        </p:grpSpPr>
        <p:sp>
          <p:nvSpPr>
            <p:cNvPr id="17" name="object 17"/>
            <p:cNvSpPr/>
            <p:nvPr/>
          </p:nvSpPr>
          <p:spPr>
            <a:xfrm>
              <a:off x="3657600" y="4834128"/>
              <a:ext cx="3808729" cy="1003300"/>
            </a:xfrm>
            <a:custGeom>
              <a:avLst/>
              <a:gdLst/>
              <a:ahLst/>
              <a:cxnLst/>
              <a:rect l="l" t="t" r="r" b="b"/>
              <a:pathLst>
                <a:path w="3808729" h="1003300">
                  <a:moveTo>
                    <a:pt x="3641344" y="0"/>
                  </a:moveTo>
                  <a:lnTo>
                    <a:pt x="167132" y="0"/>
                  </a:lnTo>
                  <a:lnTo>
                    <a:pt x="122693" y="5968"/>
                  </a:lnTo>
                  <a:lnTo>
                    <a:pt x="82766" y="22812"/>
                  </a:lnTo>
                  <a:lnTo>
                    <a:pt x="48942" y="48942"/>
                  </a:lnTo>
                  <a:lnTo>
                    <a:pt x="22812" y="82766"/>
                  </a:lnTo>
                  <a:lnTo>
                    <a:pt x="5968" y="122693"/>
                  </a:lnTo>
                  <a:lnTo>
                    <a:pt x="0" y="167132"/>
                  </a:lnTo>
                  <a:lnTo>
                    <a:pt x="0" y="835660"/>
                  </a:lnTo>
                  <a:lnTo>
                    <a:pt x="5968" y="880090"/>
                  </a:lnTo>
                  <a:lnTo>
                    <a:pt x="22812" y="920014"/>
                  </a:lnTo>
                  <a:lnTo>
                    <a:pt x="48942" y="953839"/>
                  </a:lnTo>
                  <a:lnTo>
                    <a:pt x="82766" y="979973"/>
                  </a:lnTo>
                  <a:lnTo>
                    <a:pt x="122693" y="996821"/>
                  </a:lnTo>
                  <a:lnTo>
                    <a:pt x="167132" y="1002792"/>
                  </a:lnTo>
                  <a:lnTo>
                    <a:pt x="3641344" y="1002792"/>
                  </a:lnTo>
                  <a:lnTo>
                    <a:pt x="3685782" y="996821"/>
                  </a:lnTo>
                  <a:lnTo>
                    <a:pt x="3725709" y="979973"/>
                  </a:lnTo>
                  <a:lnTo>
                    <a:pt x="3759533" y="953839"/>
                  </a:lnTo>
                  <a:lnTo>
                    <a:pt x="3785663" y="920014"/>
                  </a:lnTo>
                  <a:lnTo>
                    <a:pt x="3802507" y="880090"/>
                  </a:lnTo>
                  <a:lnTo>
                    <a:pt x="3808476" y="835660"/>
                  </a:lnTo>
                  <a:lnTo>
                    <a:pt x="3808476" y="167132"/>
                  </a:lnTo>
                  <a:lnTo>
                    <a:pt x="3802507" y="122693"/>
                  </a:lnTo>
                  <a:lnTo>
                    <a:pt x="3785663" y="82766"/>
                  </a:lnTo>
                  <a:lnTo>
                    <a:pt x="3759533" y="48942"/>
                  </a:lnTo>
                  <a:lnTo>
                    <a:pt x="3725709" y="22812"/>
                  </a:lnTo>
                  <a:lnTo>
                    <a:pt x="3685782" y="5968"/>
                  </a:lnTo>
                  <a:lnTo>
                    <a:pt x="3641344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657600" y="4834128"/>
              <a:ext cx="3808729" cy="1003300"/>
            </a:xfrm>
            <a:custGeom>
              <a:avLst/>
              <a:gdLst/>
              <a:ahLst/>
              <a:cxnLst/>
              <a:rect l="l" t="t" r="r" b="b"/>
              <a:pathLst>
                <a:path w="3808729" h="1003300">
                  <a:moveTo>
                    <a:pt x="0" y="167132"/>
                  </a:moveTo>
                  <a:lnTo>
                    <a:pt x="5968" y="122693"/>
                  </a:lnTo>
                  <a:lnTo>
                    <a:pt x="22812" y="82766"/>
                  </a:lnTo>
                  <a:lnTo>
                    <a:pt x="48942" y="48942"/>
                  </a:lnTo>
                  <a:lnTo>
                    <a:pt x="82766" y="22812"/>
                  </a:lnTo>
                  <a:lnTo>
                    <a:pt x="122693" y="5968"/>
                  </a:lnTo>
                  <a:lnTo>
                    <a:pt x="167132" y="0"/>
                  </a:lnTo>
                  <a:lnTo>
                    <a:pt x="3641344" y="0"/>
                  </a:lnTo>
                  <a:lnTo>
                    <a:pt x="3685782" y="5968"/>
                  </a:lnTo>
                  <a:lnTo>
                    <a:pt x="3725709" y="22812"/>
                  </a:lnTo>
                  <a:lnTo>
                    <a:pt x="3759533" y="48942"/>
                  </a:lnTo>
                  <a:lnTo>
                    <a:pt x="3785663" y="82766"/>
                  </a:lnTo>
                  <a:lnTo>
                    <a:pt x="3802507" y="122693"/>
                  </a:lnTo>
                  <a:lnTo>
                    <a:pt x="3808476" y="167132"/>
                  </a:lnTo>
                  <a:lnTo>
                    <a:pt x="3808476" y="835660"/>
                  </a:lnTo>
                  <a:lnTo>
                    <a:pt x="3802507" y="880090"/>
                  </a:lnTo>
                  <a:lnTo>
                    <a:pt x="3785663" y="920014"/>
                  </a:lnTo>
                  <a:lnTo>
                    <a:pt x="3759533" y="953839"/>
                  </a:lnTo>
                  <a:lnTo>
                    <a:pt x="3725709" y="979973"/>
                  </a:lnTo>
                  <a:lnTo>
                    <a:pt x="3685782" y="996821"/>
                  </a:lnTo>
                  <a:lnTo>
                    <a:pt x="3641344" y="1002792"/>
                  </a:lnTo>
                  <a:lnTo>
                    <a:pt x="167132" y="1002792"/>
                  </a:lnTo>
                  <a:lnTo>
                    <a:pt x="122693" y="996821"/>
                  </a:lnTo>
                  <a:lnTo>
                    <a:pt x="82766" y="979973"/>
                  </a:lnTo>
                  <a:lnTo>
                    <a:pt x="48942" y="953839"/>
                  </a:lnTo>
                  <a:lnTo>
                    <a:pt x="22812" y="920014"/>
                  </a:lnTo>
                  <a:lnTo>
                    <a:pt x="5968" y="880090"/>
                  </a:lnTo>
                  <a:lnTo>
                    <a:pt x="0" y="835660"/>
                  </a:lnTo>
                  <a:lnTo>
                    <a:pt x="0" y="167132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789045" y="4897373"/>
            <a:ext cx="3545204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Calibri"/>
                <a:cs typeface="Calibri"/>
              </a:rPr>
              <a:t>Международные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сопоставительные исследования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качества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общего образования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219957" y="1296669"/>
            <a:ext cx="438150" cy="537210"/>
            <a:chOff x="3219957" y="1296669"/>
            <a:chExt cx="438150" cy="537210"/>
          </a:xfrm>
        </p:grpSpPr>
        <p:sp>
          <p:nvSpPr>
            <p:cNvPr id="21" name="object 21"/>
            <p:cNvSpPr/>
            <p:nvPr/>
          </p:nvSpPr>
          <p:spPr>
            <a:xfrm>
              <a:off x="3226307" y="1303019"/>
              <a:ext cx="425450" cy="524510"/>
            </a:xfrm>
            <a:custGeom>
              <a:avLst/>
              <a:gdLst/>
              <a:ahLst/>
              <a:cxnLst/>
              <a:rect l="l" t="t" r="r" b="b"/>
              <a:pathLst>
                <a:path w="425450" h="524510">
                  <a:moveTo>
                    <a:pt x="212597" y="0"/>
                  </a:moveTo>
                  <a:lnTo>
                    <a:pt x="212597" y="131063"/>
                  </a:lnTo>
                  <a:lnTo>
                    <a:pt x="0" y="131063"/>
                  </a:lnTo>
                  <a:lnTo>
                    <a:pt x="0" y="393191"/>
                  </a:lnTo>
                  <a:lnTo>
                    <a:pt x="212597" y="393191"/>
                  </a:lnTo>
                  <a:lnTo>
                    <a:pt x="212597" y="524255"/>
                  </a:lnTo>
                  <a:lnTo>
                    <a:pt x="425195" y="262127"/>
                  </a:lnTo>
                  <a:lnTo>
                    <a:pt x="212597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226307" y="1303019"/>
              <a:ext cx="425450" cy="524510"/>
            </a:xfrm>
            <a:custGeom>
              <a:avLst/>
              <a:gdLst/>
              <a:ahLst/>
              <a:cxnLst/>
              <a:rect l="l" t="t" r="r" b="b"/>
              <a:pathLst>
                <a:path w="425450" h="524510">
                  <a:moveTo>
                    <a:pt x="0" y="131063"/>
                  </a:moveTo>
                  <a:lnTo>
                    <a:pt x="212597" y="131063"/>
                  </a:lnTo>
                  <a:lnTo>
                    <a:pt x="212597" y="0"/>
                  </a:lnTo>
                  <a:lnTo>
                    <a:pt x="425195" y="262127"/>
                  </a:lnTo>
                  <a:lnTo>
                    <a:pt x="212597" y="524255"/>
                  </a:lnTo>
                  <a:lnTo>
                    <a:pt x="212597" y="393191"/>
                  </a:lnTo>
                  <a:lnTo>
                    <a:pt x="0" y="393191"/>
                  </a:lnTo>
                  <a:lnTo>
                    <a:pt x="0" y="131063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3315715" y="1400936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3219957" y="2515870"/>
            <a:ext cx="438150" cy="535940"/>
            <a:chOff x="3219957" y="2515870"/>
            <a:chExt cx="438150" cy="535940"/>
          </a:xfrm>
        </p:grpSpPr>
        <p:sp>
          <p:nvSpPr>
            <p:cNvPr id="25" name="object 25"/>
            <p:cNvSpPr/>
            <p:nvPr/>
          </p:nvSpPr>
          <p:spPr>
            <a:xfrm>
              <a:off x="3226307" y="2522220"/>
              <a:ext cx="425450" cy="523240"/>
            </a:xfrm>
            <a:custGeom>
              <a:avLst/>
              <a:gdLst/>
              <a:ahLst/>
              <a:cxnLst/>
              <a:rect l="l" t="t" r="r" b="b"/>
              <a:pathLst>
                <a:path w="425450" h="523239">
                  <a:moveTo>
                    <a:pt x="212597" y="0"/>
                  </a:moveTo>
                  <a:lnTo>
                    <a:pt x="212597" y="130682"/>
                  </a:lnTo>
                  <a:lnTo>
                    <a:pt x="0" y="130682"/>
                  </a:lnTo>
                  <a:lnTo>
                    <a:pt x="0" y="392049"/>
                  </a:lnTo>
                  <a:lnTo>
                    <a:pt x="212597" y="392049"/>
                  </a:lnTo>
                  <a:lnTo>
                    <a:pt x="212597" y="522731"/>
                  </a:lnTo>
                  <a:lnTo>
                    <a:pt x="425195" y="261365"/>
                  </a:lnTo>
                  <a:lnTo>
                    <a:pt x="212597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226307" y="2522220"/>
              <a:ext cx="425450" cy="523240"/>
            </a:xfrm>
            <a:custGeom>
              <a:avLst/>
              <a:gdLst/>
              <a:ahLst/>
              <a:cxnLst/>
              <a:rect l="l" t="t" r="r" b="b"/>
              <a:pathLst>
                <a:path w="425450" h="523239">
                  <a:moveTo>
                    <a:pt x="0" y="130682"/>
                  </a:moveTo>
                  <a:lnTo>
                    <a:pt x="212597" y="130682"/>
                  </a:lnTo>
                  <a:lnTo>
                    <a:pt x="212597" y="0"/>
                  </a:lnTo>
                  <a:lnTo>
                    <a:pt x="425195" y="261365"/>
                  </a:lnTo>
                  <a:lnTo>
                    <a:pt x="212597" y="522731"/>
                  </a:lnTo>
                  <a:lnTo>
                    <a:pt x="212597" y="392049"/>
                  </a:lnTo>
                  <a:lnTo>
                    <a:pt x="0" y="392049"/>
                  </a:lnTo>
                  <a:lnTo>
                    <a:pt x="0" y="130682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3315715" y="2619247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3219957" y="3792982"/>
            <a:ext cx="438150" cy="537210"/>
            <a:chOff x="3219957" y="3792982"/>
            <a:chExt cx="438150" cy="537210"/>
          </a:xfrm>
        </p:grpSpPr>
        <p:sp>
          <p:nvSpPr>
            <p:cNvPr id="29" name="object 29"/>
            <p:cNvSpPr/>
            <p:nvPr/>
          </p:nvSpPr>
          <p:spPr>
            <a:xfrm>
              <a:off x="3226307" y="3799332"/>
              <a:ext cx="425450" cy="524510"/>
            </a:xfrm>
            <a:custGeom>
              <a:avLst/>
              <a:gdLst/>
              <a:ahLst/>
              <a:cxnLst/>
              <a:rect l="l" t="t" r="r" b="b"/>
              <a:pathLst>
                <a:path w="425450" h="524510">
                  <a:moveTo>
                    <a:pt x="212597" y="0"/>
                  </a:moveTo>
                  <a:lnTo>
                    <a:pt x="212597" y="131064"/>
                  </a:lnTo>
                  <a:lnTo>
                    <a:pt x="0" y="131064"/>
                  </a:lnTo>
                  <a:lnTo>
                    <a:pt x="0" y="393192"/>
                  </a:lnTo>
                  <a:lnTo>
                    <a:pt x="212597" y="393192"/>
                  </a:lnTo>
                  <a:lnTo>
                    <a:pt x="212597" y="524256"/>
                  </a:lnTo>
                  <a:lnTo>
                    <a:pt x="425195" y="262128"/>
                  </a:lnTo>
                  <a:lnTo>
                    <a:pt x="212597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226307" y="3799332"/>
              <a:ext cx="425450" cy="524510"/>
            </a:xfrm>
            <a:custGeom>
              <a:avLst/>
              <a:gdLst/>
              <a:ahLst/>
              <a:cxnLst/>
              <a:rect l="l" t="t" r="r" b="b"/>
              <a:pathLst>
                <a:path w="425450" h="524510">
                  <a:moveTo>
                    <a:pt x="0" y="131064"/>
                  </a:moveTo>
                  <a:lnTo>
                    <a:pt x="212597" y="131064"/>
                  </a:lnTo>
                  <a:lnTo>
                    <a:pt x="212597" y="0"/>
                  </a:lnTo>
                  <a:lnTo>
                    <a:pt x="425195" y="262128"/>
                  </a:lnTo>
                  <a:lnTo>
                    <a:pt x="212597" y="524256"/>
                  </a:lnTo>
                  <a:lnTo>
                    <a:pt x="212597" y="393192"/>
                  </a:lnTo>
                  <a:lnTo>
                    <a:pt x="0" y="393192"/>
                  </a:lnTo>
                  <a:lnTo>
                    <a:pt x="0" y="131064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3315715" y="3896995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220211" y="5081015"/>
            <a:ext cx="437515" cy="536575"/>
            <a:chOff x="3220211" y="5081015"/>
            <a:chExt cx="437515" cy="536575"/>
          </a:xfrm>
        </p:grpSpPr>
        <p:sp>
          <p:nvSpPr>
            <p:cNvPr id="33" name="object 33"/>
            <p:cNvSpPr/>
            <p:nvPr/>
          </p:nvSpPr>
          <p:spPr>
            <a:xfrm>
              <a:off x="3226307" y="5087111"/>
              <a:ext cx="425450" cy="524510"/>
            </a:xfrm>
            <a:custGeom>
              <a:avLst/>
              <a:gdLst/>
              <a:ahLst/>
              <a:cxnLst/>
              <a:rect l="l" t="t" r="r" b="b"/>
              <a:pathLst>
                <a:path w="425450" h="524510">
                  <a:moveTo>
                    <a:pt x="212597" y="0"/>
                  </a:moveTo>
                  <a:lnTo>
                    <a:pt x="212597" y="131063"/>
                  </a:lnTo>
                  <a:lnTo>
                    <a:pt x="0" y="131063"/>
                  </a:lnTo>
                  <a:lnTo>
                    <a:pt x="0" y="393191"/>
                  </a:lnTo>
                  <a:lnTo>
                    <a:pt x="212597" y="393191"/>
                  </a:lnTo>
                  <a:lnTo>
                    <a:pt x="212597" y="524256"/>
                  </a:lnTo>
                  <a:lnTo>
                    <a:pt x="425195" y="262128"/>
                  </a:lnTo>
                  <a:lnTo>
                    <a:pt x="212597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226307" y="5087111"/>
              <a:ext cx="425450" cy="524510"/>
            </a:xfrm>
            <a:custGeom>
              <a:avLst/>
              <a:gdLst/>
              <a:ahLst/>
              <a:cxnLst/>
              <a:rect l="l" t="t" r="r" b="b"/>
              <a:pathLst>
                <a:path w="425450" h="524510">
                  <a:moveTo>
                    <a:pt x="0" y="131063"/>
                  </a:moveTo>
                  <a:lnTo>
                    <a:pt x="212597" y="131063"/>
                  </a:lnTo>
                  <a:lnTo>
                    <a:pt x="212597" y="0"/>
                  </a:lnTo>
                  <a:lnTo>
                    <a:pt x="425195" y="262128"/>
                  </a:lnTo>
                  <a:lnTo>
                    <a:pt x="212597" y="524256"/>
                  </a:lnTo>
                  <a:lnTo>
                    <a:pt x="212597" y="393191"/>
                  </a:lnTo>
                  <a:lnTo>
                    <a:pt x="0" y="393191"/>
                  </a:lnTo>
                  <a:lnTo>
                    <a:pt x="0" y="131063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3315715" y="5185409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7" name="object 3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76488" y="2083308"/>
            <a:ext cx="3279648" cy="4212336"/>
          </a:xfrm>
          <a:prstGeom prst="rect">
            <a:avLst/>
          </a:prstGeom>
        </p:spPr>
      </p:pic>
      <p:sp>
        <p:nvSpPr>
          <p:cNvPr id="40" name="object 40"/>
          <p:cNvSpPr txBox="1"/>
          <p:nvPr/>
        </p:nvSpPr>
        <p:spPr>
          <a:xfrm>
            <a:off x="7868156" y="1098041"/>
            <a:ext cx="409524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В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приказе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Рособрнадзора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от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13.05.2024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№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1006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 err="1">
                <a:latin typeface="Calibri"/>
                <a:cs typeface="Calibri"/>
              </a:rPr>
              <a:t>школ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lang="ru-RU" spc="-10" dirty="0">
                <a:latin typeface="Calibri"/>
                <a:cs typeface="Calibri"/>
              </a:rPr>
              <a:t>Чеченской Республики 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НЕТ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41" name="object 20">
            <a:extLst>
              <a:ext uri="{FF2B5EF4-FFF2-40B4-BE49-F238E27FC236}">
                <a16:creationId xmlns:a16="http://schemas.microsoft.com/office/drawing/2014/main" xmlns="" id="{DE77DC5A-0C5F-49A4-9688-42CA105C124D}"/>
              </a:ext>
            </a:extLst>
          </p:cNvPr>
          <p:cNvGrpSpPr/>
          <p:nvPr/>
        </p:nvGrpSpPr>
        <p:grpSpPr>
          <a:xfrm rot="10800000">
            <a:off x="7467600" y="2362028"/>
            <a:ext cx="1219200" cy="680229"/>
            <a:chOff x="3219957" y="1296669"/>
            <a:chExt cx="438150" cy="537210"/>
          </a:xfrm>
        </p:grpSpPr>
        <p:sp>
          <p:nvSpPr>
            <p:cNvPr id="42" name="object 21">
              <a:extLst>
                <a:ext uri="{FF2B5EF4-FFF2-40B4-BE49-F238E27FC236}">
                  <a16:creationId xmlns:a16="http://schemas.microsoft.com/office/drawing/2014/main" xmlns="" id="{B7478D35-3B1B-4F48-98FD-E756B4D738EB}"/>
                </a:ext>
              </a:extLst>
            </p:cNvPr>
            <p:cNvSpPr/>
            <p:nvPr/>
          </p:nvSpPr>
          <p:spPr>
            <a:xfrm>
              <a:off x="3226307" y="1303019"/>
              <a:ext cx="425450" cy="524510"/>
            </a:xfrm>
            <a:custGeom>
              <a:avLst/>
              <a:gdLst/>
              <a:ahLst/>
              <a:cxnLst/>
              <a:rect l="l" t="t" r="r" b="b"/>
              <a:pathLst>
                <a:path w="425450" h="524510">
                  <a:moveTo>
                    <a:pt x="212597" y="0"/>
                  </a:moveTo>
                  <a:lnTo>
                    <a:pt x="212597" y="131063"/>
                  </a:lnTo>
                  <a:lnTo>
                    <a:pt x="0" y="131063"/>
                  </a:lnTo>
                  <a:lnTo>
                    <a:pt x="0" y="393191"/>
                  </a:lnTo>
                  <a:lnTo>
                    <a:pt x="212597" y="393191"/>
                  </a:lnTo>
                  <a:lnTo>
                    <a:pt x="212597" y="524255"/>
                  </a:lnTo>
                  <a:lnTo>
                    <a:pt x="425195" y="262127"/>
                  </a:lnTo>
                  <a:lnTo>
                    <a:pt x="212597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22">
              <a:extLst>
                <a:ext uri="{FF2B5EF4-FFF2-40B4-BE49-F238E27FC236}">
                  <a16:creationId xmlns:a16="http://schemas.microsoft.com/office/drawing/2014/main" xmlns="" id="{637EFDD2-B207-4EE7-8925-97D11461DD16}"/>
                </a:ext>
              </a:extLst>
            </p:cNvPr>
            <p:cNvSpPr/>
            <p:nvPr/>
          </p:nvSpPr>
          <p:spPr>
            <a:xfrm>
              <a:off x="3226307" y="1303019"/>
              <a:ext cx="425450" cy="524510"/>
            </a:xfrm>
            <a:custGeom>
              <a:avLst/>
              <a:gdLst/>
              <a:ahLst/>
              <a:cxnLst/>
              <a:rect l="l" t="t" r="r" b="b"/>
              <a:pathLst>
                <a:path w="425450" h="524510">
                  <a:moveTo>
                    <a:pt x="0" y="131063"/>
                  </a:moveTo>
                  <a:lnTo>
                    <a:pt x="212597" y="131063"/>
                  </a:lnTo>
                  <a:lnTo>
                    <a:pt x="212597" y="0"/>
                  </a:lnTo>
                  <a:lnTo>
                    <a:pt x="425195" y="262127"/>
                  </a:lnTo>
                  <a:lnTo>
                    <a:pt x="212597" y="524255"/>
                  </a:lnTo>
                  <a:lnTo>
                    <a:pt x="212597" y="393191"/>
                  </a:lnTo>
                  <a:lnTo>
                    <a:pt x="0" y="393191"/>
                  </a:lnTo>
                  <a:lnTo>
                    <a:pt x="0" y="131063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2212" y="1953767"/>
            <a:ext cx="8307705" cy="4770120"/>
            <a:chOff x="172212" y="1953767"/>
            <a:chExt cx="8307705" cy="47701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21223" y="2127503"/>
              <a:ext cx="3258312" cy="445160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63367" y="2513075"/>
              <a:ext cx="3200400" cy="421081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2212" y="1953767"/>
              <a:ext cx="3168395" cy="4102608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4647" rIns="0" bIns="0" rtlCol="0">
            <a:spAutoFit/>
          </a:bodyPr>
          <a:lstStyle/>
          <a:p>
            <a:pPr marL="2087245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Мероприятия</a:t>
            </a:r>
            <a:r>
              <a:rPr sz="2800" spc="-80" dirty="0"/>
              <a:t> </a:t>
            </a:r>
            <a:r>
              <a:rPr sz="2800" dirty="0"/>
              <a:t>по</a:t>
            </a:r>
            <a:r>
              <a:rPr sz="2800" spc="-95" dirty="0"/>
              <a:t> </a:t>
            </a:r>
            <a:r>
              <a:rPr sz="2800" dirty="0"/>
              <a:t>оценке</a:t>
            </a:r>
            <a:r>
              <a:rPr sz="2800" spc="-95" dirty="0"/>
              <a:t> </a:t>
            </a:r>
            <a:r>
              <a:rPr sz="2800" dirty="0"/>
              <a:t>качества</a:t>
            </a:r>
            <a:r>
              <a:rPr sz="2800" spc="-85" dirty="0"/>
              <a:t> </a:t>
            </a:r>
            <a:r>
              <a:rPr sz="2800" spc="-10" dirty="0"/>
              <a:t>образования</a:t>
            </a:r>
            <a:endParaRPr sz="2800"/>
          </a:p>
        </p:txBody>
      </p:sp>
      <p:sp>
        <p:nvSpPr>
          <p:cNvPr id="7" name="object 7"/>
          <p:cNvSpPr txBox="1"/>
          <p:nvPr/>
        </p:nvSpPr>
        <p:spPr>
          <a:xfrm>
            <a:off x="1045870" y="1005585"/>
            <a:ext cx="104374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4820" marR="5080" indent="-452755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!!!</a:t>
            </a:r>
            <a:r>
              <a:rPr sz="2400" b="1" spc="-9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Один</a:t>
            </a:r>
            <a:r>
              <a:rPr sz="2400" b="1" u="sng" spc="-8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обучающийся</a:t>
            </a:r>
            <a:r>
              <a:rPr sz="2400" b="1" spc="-7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в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течение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учебного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года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участвует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только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2400" b="1" u="sng" spc="-8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ОДНОМ</a:t>
            </a: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мероприятии</a:t>
            </a:r>
            <a:r>
              <a:rPr sz="2400" b="1" spc="-6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по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оценке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качества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образования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федерального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уровня!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9346692" y="1842516"/>
            <a:ext cx="1760220" cy="410209"/>
            <a:chOff x="9346692" y="1842516"/>
            <a:chExt cx="1760220" cy="410209"/>
          </a:xfrm>
        </p:grpSpPr>
        <p:sp>
          <p:nvSpPr>
            <p:cNvPr id="9" name="object 9"/>
            <p:cNvSpPr/>
            <p:nvPr/>
          </p:nvSpPr>
          <p:spPr>
            <a:xfrm>
              <a:off x="9352788" y="1848612"/>
              <a:ext cx="1748155" cy="398145"/>
            </a:xfrm>
            <a:custGeom>
              <a:avLst/>
              <a:gdLst/>
              <a:ahLst/>
              <a:cxnLst/>
              <a:rect l="l" t="t" r="r" b="b"/>
              <a:pathLst>
                <a:path w="1748154" h="398144">
                  <a:moveTo>
                    <a:pt x="1311020" y="0"/>
                  </a:moveTo>
                  <a:lnTo>
                    <a:pt x="437006" y="0"/>
                  </a:lnTo>
                  <a:lnTo>
                    <a:pt x="437006" y="198882"/>
                  </a:lnTo>
                  <a:lnTo>
                    <a:pt x="0" y="198882"/>
                  </a:lnTo>
                  <a:lnTo>
                    <a:pt x="874013" y="397763"/>
                  </a:lnTo>
                  <a:lnTo>
                    <a:pt x="1748027" y="198882"/>
                  </a:lnTo>
                  <a:lnTo>
                    <a:pt x="1311020" y="198882"/>
                  </a:lnTo>
                  <a:lnTo>
                    <a:pt x="1311020" y="0"/>
                  </a:lnTo>
                  <a:close/>
                </a:path>
              </a:pathLst>
            </a:custGeom>
            <a:solidFill>
              <a:srgbClr val="E17D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352788" y="1848612"/>
              <a:ext cx="1748155" cy="398145"/>
            </a:xfrm>
            <a:custGeom>
              <a:avLst/>
              <a:gdLst/>
              <a:ahLst/>
              <a:cxnLst/>
              <a:rect l="l" t="t" r="r" b="b"/>
              <a:pathLst>
                <a:path w="1748154" h="398144">
                  <a:moveTo>
                    <a:pt x="0" y="198882"/>
                  </a:moveTo>
                  <a:lnTo>
                    <a:pt x="437006" y="198882"/>
                  </a:lnTo>
                  <a:lnTo>
                    <a:pt x="437006" y="0"/>
                  </a:lnTo>
                  <a:lnTo>
                    <a:pt x="1311020" y="0"/>
                  </a:lnTo>
                  <a:lnTo>
                    <a:pt x="1311020" y="198882"/>
                  </a:lnTo>
                  <a:lnTo>
                    <a:pt x="1748027" y="198882"/>
                  </a:lnTo>
                  <a:lnTo>
                    <a:pt x="874013" y="397763"/>
                  </a:lnTo>
                  <a:lnTo>
                    <a:pt x="0" y="198882"/>
                  </a:lnTo>
                  <a:close/>
                </a:path>
              </a:pathLst>
            </a:custGeom>
            <a:ln w="1219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8705088" y="2331720"/>
            <a:ext cx="3114040" cy="1754505"/>
          </a:xfrm>
          <a:custGeom>
            <a:avLst/>
            <a:gdLst/>
            <a:ahLst/>
            <a:cxnLst/>
            <a:rect l="l" t="t" r="r" b="b"/>
            <a:pathLst>
              <a:path w="3114040" h="1754504">
                <a:moveTo>
                  <a:pt x="3113531" y="0"/>
                </a:moveTo>
                <a:lnTo>
                  <a:pt x="0" y="0"/>
                </a:lnTo>
                <a:lnTo>
                  <a:pt x="0" y="1754123"/>
                </a:lnTo>
                <a:lnTo>
                  <a:pt x="3113531" y="1754123"/>
                </a:lnTo>
                <a:lnTo>
                  <a:pt x="3113531" y="0"/>
                </a:lnTo>
                <a:close/>
              </a:path>
            </a:pathLst>
          </a:custGeom>
          <a:solidFill>
            <a:srgbClr val="FFE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705088" y="2331720"/>
            <a:ext cx="3114040" cy="175450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70"/>
              </a:spcBef>
            </a:pPr>
            <a:endParaRPr sz="1800">
              <a:latin typeface="Times New Roman"/>
              <a:cs typeface="Times New Roman"/>
            </a:endParaRPr>
          </a:p>
          <a:p>
            <a:pPr marL="461645" marR="453390" indent="1905" algn="ctr">
              <a:lnSpc>
                <a:spcPct val="100000"/>
              </a:lnSpc>
            </a:pP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РЕГИОНАЛЬНЫЕ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МЕРОПРИЯТИЯ</a:t>
            </a:r>
            <a:r>
              <a:rPr sz="1800" spc="-20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ПО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ОЦЕНКЕ</a:t>
            </a:r>
            <a:r>
              <a:rPr sz="1800" b="1" spc="-60" dirty="0">
                <a:latin typeface="Arial"/>
                <a:cs typeface="Arial"/>
              </a:rPr>
              <a:t> </a:t>
            </a:r>
            <a:r>
              <a:rPr sz="1800" spc="-55" dirty="0">
                <a:latin typeface="Microsoft Sans Serif"/>
                <a:cs typeface="Microsoft Sans Serif"/>
              </a:rPr>
              <a:t>КАЧЕСТВА </a:t>
            </a:r>
            <a:r>
              <a:rPr sz="1800" spc="-10" dirty="0">
                <a:latin typeface="Microsoft Sans Serif"/>
                <a:cs typeface="Microsoft Sans Serif"/>
              </a:rPr>
              <a:t>ОБРАЗОВАНИЯ</a:t>
            </a:r>
            <a:endParaRPr sz="1800">
              <a:latin typeface="Microsoft Sans Serif"/>
              <a:cs typeface="Microsoft Sans Serif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9381743" y="4148328"/>
            <a:ext cx="1760220" cy="410209"/>
            <a:chOff x="9381743" y="4148328"/>
            <a:chExt cx="1760220" cy="410209"/>
          </a:xfrm>
        </p:grpSpPr>
        <p:sp>
          <p:nvSpPr>
            <p:cNvPr id="14" name="object 14"/>
            <p:cNvSpPr/>
            <p:nvPr/>
          </p:nvSpPr>
          <p:spPr>
            <a:xfrm>
              <a:off x="9387839" y="4154424"/>
              <a:ext cx="1748155" cy="398145"/>
            </a:xfrm>
            <a:custGeom>
              <a:avLst/>
              <a:gdLst/>
              <a:ahLst/>
              <a:cxnLst/>
              <a:rect l="l" t="t" r="r" b="b"/>
              <a:pathLst>
                <a:path w="1748154" h="398145">
                  <a:moveTo>
                    <a:pt x="1311020" y="0"/>
                  </a:moveTo>
                  <a:lnTo>
                    <a:pt x="437006" y="0"/>
                  </a:lnTo>
                  <a:lnTo>
                    <a:pt x="437006" y="198881"/>
                  </a:lnTo>
                  <a:lnTo>
                    <a:pt x="0" y="198881"/>
                  </a:lnTo>
                  <a:lnTo>
                    <a:pt x="874013" y="397763"/>
                  </a:lnTo>
                  <a:lnTo>
                    <a:pt x="1748027" y="198881"/>
                  </a:lnTo>
                  <a:lnTo>
                    <a:pt x="1311020" y="198881"/>
                  </a:lnTo>
                  <a:lnTo>
                    <a:pt x="1311020" y="0"/>
                  </a:lnTo>
                  <a:close/>
                </a:path>
              </a:pathLst>
            </a:custGeom>
            <a:solidFill>
              <a:srgbClr val="E17D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387839" y="4154424"/>
              <a:ext cx="1748155" cy="398145"/>
            </a:xfrm>
            <a:custGeom>
              <a:avLst/>
              <a:gdLst/>
              <a:ahLst/>
              <a:cxnLst/>
              <a:rect l="l" t="t" r="r" b="b"/>
              <a:pathLst>
                <a:path w="1748154" h="398145">
                  <a:moveTo>
                    <a:pt x="0" y="198881"/>
                  </a:moveTo>
                  <a:lnTo>
                    <a:pt x="437006" y="198881"/>
                  </a:lnTo>
                  <a:lnTo>
                    <a:pt x="437006" y="0"/>
                  </a:lnTo>
                  <a:lnTo>
                    <a:pt x="1311020" y="0"/>
                  </a:lnTo>
                  <a:lnTo>
                    <a:pt x="1311020" y="198881"/>
                  </a:lnTo>
                  <a:lnTo>
                    <a:pt x="1748027" y="198881"/>
                  </a:lnTo>
                  <a:lnTo>
                    <a:pt x="874013" y="397763"/>
                  </a:lnTo>
                  <a:lnTo>
                    <a:pt x="0" y="198881"/>
                  </a:lnTo>
                  <a:close/>
                </a:path>
              </a:pathLst>
            </a:custGeom>
            <a:ln w="1219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/>
          <p:nvPr/>
        </p:nvSpPr>
        <p:spPr>
          <a:xfrm>
            <a:off x="8694419" y="4617720"/>
            <a:ext cx="3114040" cy="1754505"/>
          </a:xfrm>
          <a:custGeom>
            <a:avLst/>
            <a:gdLst/>
            <a:ahLst/>
            <a:cxnLst/>
            <a:rect l="l" t="t" r="r" b="b"/>
            <a:pathLst>
              <a:path w="3114040" h="1754504">
                <a:moveTo>
                  <a:pt x="3113531" y="0"/>
                </a:moveTo>
                <a:lnTo>
                  <a:pt x="0" y="0"/>
                </a:lnTo>
                <a:lnTo>
                  <a:pt x="0" y="1754123"/>
                </a:lnTo>
                <a:lnTo>
                  <a:pt x="3113531" y="1754123"/>
                </a:lnTo>
                <a:lnTo>
                  <a:pt x="3113531" y="0"/>
                </a:lnTo>
                <a:close/>
              </a:path>
            </a:pathLst>
          </a:custGeom>
          <a:solidFill>
            <a:srgbClr val="FFE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8694419" y="4617720"/>
            <a:ext cx="3114040" cy="175450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80"/>
              </a:spcBef>
            </a:pPr>
            <a:endParaRPr sz="1800">
              <a:latin typeface="Times New Roman"/>
              <a:cs typeface="Times New Roman"/>
            </a:endParaRPr>
          </a:p>
          <a:p>
            <a:pPr marL="461645" marR="450215" algn="ctr">
              <a:lnSpc>
                <a:spcPct val="100000"/>
              </a:lnSpc>
              <a:spcBef>
                <a:spcPts val="5"/>
              </a:spcBef>
            </a:pP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МУНИЦИПАЛЬНЫЕ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МЕРОПРИЯТИЯ</a:t>
            </a:r>
            <a:r>
              <a:rPr sz="1800" spc="-90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ПО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ОЦЕНКЕ</a:t>
            </a:r>
            <a:r>
              <a:rPr sz="1800" b="1" spc="-55" dirty="0">
                <a:latin typeface="Arial"/>
                <a:cs typeface="Arial"/>
              </a:rPr>
              <a:t> </a:t>
            </a:r>
            <a:r>
              <a:rPr sz="1800" spc="-50" dirty="0">
                <a:latin typeface="Microsoft Sans Serif"/>
                <a:cs typeface="Microsoft Sans Serif"/>
              </a:rPr>
              <a:t>КАЧЕСТВА </a:t>
            </a:r>
            <a:r>
              <a:rPr sz="1800" spc="-10" dirty="0">
                <a:latin typeface="Microsoft Sans Serif"/>
                <a:cs typeface="Microsoft Sans Serif"/>
              </a:rPr>
              <a:t>ОБРАЗОВАНИЯ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998457" y="2513838"/>
            <a:ext cx="2458085" cy="1482725"/>
          </a:xfrm>
          <a:custGeom>
            <a:avLst/>
            <a:gdLst/>
            <a:ahLst/>
            <a:cxnLst/>
            <a:rect l="l" t="t" r="r" b="b"/>
            <a:pathLst>
              <a:path w="2458084" h="1482725">
                <a:moveTo>
                  <a:pt x="2457577" y="16763"/>
                </a:moveTo>
                <a:lnTo>
                  <a:pt x="0" y="1482344"/>
                </a:lnTo>
              </a:path>
              <a:path w="2458084" h="1482725">
                <a:moveTo>
                  <a:pt x="0" y="0"/>
                </a:moveTo>
                <a:lnTo>
                  <a:pt x="2457577" y="1392174"/>
                </a:lnTo>
              </a:path>
            </a:pathLst>
          </a:custGeom>
          <a:ln w="28956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131045" y="4763261"/>
            <a:ext cx="2458085" cy="1466215"/>
          </a:xfrm>
          <a:custGeom>
            <a:avLst/>
            <a:gdLst/>
            <a:ahLst/>
            <a:cxnLst/>
            <a:rect l="l" t="t" r="r" b="b"/>
            <a:pathLst>
              <a:path w="2458084" h="1466214">
                <a:moveTo>
                  <a:pt x="2457577" y="0"/>
                </a:moveTo>
                <a:lnTo>
                  <a:pt x="0" y="1465630"/>
                </a:lnTo>
              </a:path>
              <a:path w="2458084" h="1466214">
                <a:moveTo>
                  <a:pt x="0" y="73151"/>
                </a:moveTo>
                <a:lnTo>
                  <a:pt x="2457577" y="1465351"/>
                </a:lnTo>
              </a:path>
            </a:pathLst>
          </a:custGeom>
          <a:ln w="28956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4310" rIns="0" bIns="0" rtlCol="0">
            <a:spAutoFit/>
          </a:bodyPr>
          <a:lstStyle/>
          <a:p>
            <a:pPr marL="1410970">
              <a:lnSpc>
                <a:spcPct val="100000"/>
              </a:lnSpc>
              <a:spcBef>
                <a:spcPts val="95"/>
              </a:spcBef>
            </a:pPr>
            <a:r>
              <a:rPr sz="2800" dirty="0"/>
              <a:t>Организация</a:t>
            </a:r>
            <a:r>
              <a:rPr sz="2800" spc="-50" dirty="0"/>
              <a:t> </a:t>
            </a:r>
            <a:r>
              <a:rPr sz="2800" spc="-10" dirty="0"/>
              <a:t>проведения</a:t>
            </a:r>
            <a:r>
              <a:rPr sz="2800" spc="-20" dirty="0"/>
              <a:t> </a:t>
            </a:r>
            <a:r>
              <a:rPr sz="2800" dirty="0"/>
              <a:t>ВПР</a:t>
            </a:r>
            <a:r>
              <a:rPr sz="2800" spc="-60" dirty="0"/>
              <a:t> </a:t>
            </a:r>
            <a:r>
              <a:rPr sz="2800" dirty="0"/>
              <a:t>в</a:t>
            </a:r>
            <a:r>
              <a:rPr sz="2800" spc="-50" dirty="0"/>
              <a:t> </a:t>
            </a:r>
            <a:r>
              <a:rPr sz="2800" spc="-25" dirty="0"/>
              <a:t>2024-</a:t>
            </a:r>
            <a:r>
              <a:rPr sz="2800" dirty="0"/>
              <a:t>2025</a:t>
            </a:r>
            <a:r>
              <a:rPr sz="2800" spc="-5" dirty="0"/>
              <a:t> </a:t>
            </a:r>
            <a:r>
              <a:rPr sz="2800" dirty="0"/>
              <a:t>учебном</a:t>
            </a:r>
            <a:r>
              <a:rPr sz="2800" spc="-55" dirty="0"/>
              <a:t> </a:t>
            </a:r>
            <a:r>
              <a:rPr sz="2800" spc="-20" dirty="0"/>
              <a:t>году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344424" y="1130808"/>
            <a:ext cx="11684635" cy="338455"/>
          </a:xfrm>
          <a:prstGeom prst="rect">
            <a:avLst/>
          </a:prstGeom>
          <a:solidFill>
            <a:srgbClr val="F8CAAC"/>
          </a:solidFill>
        </p:spPr>
        <p:txBody>
          <a:bodyPr vert="horz" wrap="square" lIns="0" tIns="34290" rIns="0" bIns="0" rtlCol="0">
            <a:spAutoFit/>
          </a:bodyPr>
          <a:lstStyle/>
          <a:p>
            <a:pPr marL="377190" indent="-285750">
              <a:lnSpc>
                <a:spcPct val="100000"/>
              </a:lnSpc>
              <a:spcBef>
                <a:spcPts val="270"/>
              </a:spcBef>
              <a:buFont typeface="Wingdings"/>
              <a:buChar char=""/>
              <a:tabLst>
                <a:tab pos="377190" algn="l"/>
              </a:tabLst>
            </a:pPr>
            <a:r>
              <a:rPr sz="1600" b="1" dirty="0">
                <a:solidFill>
                  <a:srgbClr val="CC3300"/>
                </a:solidFill>
                <a:latin typeface="Times New Roman"/>
                <a:cs typeface="Times New Roman"/>
              </a:rPr>
              <a:t>!!!</a:t>
            </a:r>
            <a:r>
              <a:rPr sz="1600" b="1" spc="335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ВПР</a:t>
            </a:r>
            <a:r>
              <a:rPr sz="1600" b="1" spc="-4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не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требуют</a:t>
            </a:r>
            <a:r>
              <a:rPr sz="1600" b="1" spc="-3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специальной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Times New Roman"/>
                <a:cs typeface="Times New Roman"/>
              </a:rPr>
              <a:t>подготовки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обучающихся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4424" y="1616963"/>
            <a:ext cx="11684635" cy="585470"/>
          </a:xfrm>
          <a:prstGeom prst="rect">
            <a:avLst/>
          </a:prstGeom>
          <a:solidFill>
            <a:srgbClr val="E1EFD9"/>
          </a:solidFill>
        </p:spPr>
        <p:txBody>
          <a:bodyPr vert="horz" wrap="square" lIns="0" tIns="39370" rIns="0" bIns="0" rtlCol="0">
            <a:spAutoFit/>
          </a:bodyPr>
          <a:lstStyle/>
          <a:p>
            <a:pPr marL="384810" indent="-286385">
              <a:lnSpc>
                <a:spcPts val="1900"/>
              </a:lnSpc>
              <a:spcBef>
                <a:spcPts val="310"/>
              </a:spcBef>
              <a:buFont typeface="Wingdings"/>
              <a:buChar char=""/>
              <a:tabLst>
                <a:tab pos="384810" algn="l"/>
              </a:tabLst>
            </a:pPr>
            <a:r>
              <a:rPr sz="1600" dirty="0">
                <a:latin typeface="Times New Roman"/>
                <a:cs typeface="Times New Roman"/>
              </a:rPr>
              <a:t>ОО</a:t>
            </a:r>
            <a:r>
              <a:rPr sz="1600" spc="-5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могут</a:t>
            </a:r>
            <a:r>
              <a:rPr sz="1600" spc="-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использовать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ВПР</a:t>
            </a:r>
            <a:r>
              <a:rPr sz="1600" spc="-5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</a:t>
            </a:r>
            <a:r>
              <a:rPr sz="1600" spc="-5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качестве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мероприятий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текущего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контроля</a:t>
            </a:r>
            <a:r>
              <a:rPr sz="1600" spc="-5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успеваемости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и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промежуточной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аттестации</a:t>
            </a:r>
            <a:endParaRPr sz="1600">
              <a:latin typeface="Times New Roman"/>
              <a:cs typeface="Times New Roman"/>
            </a:endParaRPr>
          </a:p>
          <a:p>
            <a:pPr marL="384810">
              <a:lnSpc>
                <a:spcPts val="1900"/>
              </a:lnSpc>
            </a:pPr>
            <a:r>
              <a:rPr sz="1600" spc="-20" dirty="0">
                <a:latin typeface="Times New Roman"/>
                <a:cs typeface="Times New Roman"/>
              </a:rPr>
              <a:t>обучающихся, </a:t>
            </a:r>
            <a:r>
              <a:rPr sz="1600" spc="-10" dirty="0">
                <a:latin typeface="Times New Roman"/>
                <a:cs typeface="Times New Roman"/>
              </a:rPr>
              <a:t>проводимых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</a:t>
            </a:r>
            <a:r>
              <a:rPr sz="1600" spc="-6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рамках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реализации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образовательной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программы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(пункт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8</a:t>
            </a:r>
            <a:r>
              <a:rPr sz="1600" spc="-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Правил)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2043" y="2354579"/>
            <a:ext cx="11588750" cy="1016176"/>
          </a:xfrm>
          <a:prstGeom prst="rect">
            <a:avLst/>
          </a:prstGeom>
          <a:solidFill>
            <a:srgbClr val="BCD6ED"/>
          </a:solidFill>
        </p:spPr>
        <p:txBody>
          <a:bodyPr vert="horz" wrap="square" lIns="0" tIns="40640" rIns="0" bIns="0" rtlCol="0">
            <a:spAutoFit/>
          </a:bodyPr>
          <a:lstStyle/>
          <a:p>
            <a:pPr marL="377190" marR="81915" indent="-287020" algn="just">
              <a:lnSpc>
                <a:spcPct val="99400"/>
              </a:lnSpc>
              <a:spcBef>
                <a:spcPts val="320"/>
              </a:spcBef>
              <a:buFont typeface="Wingdings"/>
              <a:buChar char=""/>
              <a:tabLst>
                <a:tab pos="377190" algn="l"/>
              </a:tabLst>
            </a:pPr>
            <a:r>
              <a:rPr sz="1600" b="1" dirty="0">
                <a:latin typeface="Times New Roman"/>
                <a:cs typeface="Times New Roman"/>
              </a:rPr>
              <a:t>Обучающиеся</a:t>
            </a:r>
            <a:r>
              <a:rPr sz="1600" b="1" spc="36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с</a:t>
            </a:r>
            <a:r>
              <a:rPr sz="1600" b="1" spc="36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ОВЗ</a:t>
            </a:r>
            <a:r>
              <a:rPr sz="1600" b="1" spc="37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принимают</a:t>
            </a:r>
            <a:r>
              <a:rPr sz="1600" spc="36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участие</a:t>
            </a:r>
            <a:r>
              <a:rPr sz="1600" spc="37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</a:t>
            </a:r>
            <a:r>
              <a:rPr sz="1600" spc="35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мероприятиях</a:t>
            </a:r>
            <a:r>
              <a:rPr sz="1600" spc="38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по</a:t>
            </a:r>
            <a:r>
              <a:rPr sz="1600" spc="355" dirty="0"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0000"/>
                </a:solidFill>
                <a:latin typeface="Times New Roman"/>
                <a:cs typeface="Times New Roman"/>
              </a:rPr>
              <a:t>оценке</a:t>
            </a:r>
            <a:r>
              <a:rPr sz="1600" spc="3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0000"/>
                </a:solidFill>
                <a:latin typeface="Times New Roman"/>
                <a:cs typeface="Times New Roman"/>
              </a:rPr>
              <a:t>качества</a:t>
            </a:r>
            <a:r>
              <a:rPr sz="1600" spc="3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0000"/>
                </a:solidFill>
                <a:latin typeface="Times New Roman"/>
                <a:cs typeface="Times New Roman"/>
              </a:rPr>
              <a:t>образования</a:t>
            </a:r>
            <a:r>
              <a:rPr sz="1600" spc="3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0000"/>
                </a:solidFill>
                <a:latin typeface="Times New Roman"/>
                <a:cs typeface="Times New Roman"/>
              </a:rPr>
              <a:t>по</a:t>
            </a:r>
            <a:r>
              <a:rPr sz="1600" spc="3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решению</a:t>
            </a:r>
            <a:r>
              <a:rPr sz="1600" spc="36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ОО</a:t>
            </a:r>
            <a:r>
              <a:rPr sz="1600" spc="36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</a:t>
            </a:r>
            <a:r>
              <a:rPr sz="1600" spc="36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согласия </a:t>
            </a:r>
            <a:r>
              <a:rPr sz="1600" dirty="0">
                <a:latin typeface="Times New Roman"/>
                <a:cs typeface="Times New Roman"/>
              </a:rPr>
              <a:t>родителей</a:t>
            </a:r>
            <a:r>
              <a:rPr sz="1600" spc="1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(законных</a:t>
            </a:r>
            <a:r>
              <a:rPr sz="1600" spc="1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представителей)</a:t>
            </a:r>
            <a:r>
              <a:rPr sz="1600" spc="1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и</a:t>
            </a:r>
            <a:r>
              <a:rPr sz="1600" spc="1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</a:t>
            </a:r>
            <a:r>
              <a:rPr sz="1600" spc="1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учетом</a:t>
            </a:r>
            <a:r>
              <a:rPr sz="1600" spc="1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особенностей</a:t>
            </a:r>
            <a:r>
              <a:rPr sz="1600" spc="1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состояния</a:t>
            </a:r>
            <a:r>
              <a:rPr sz="1600" spc="1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здоровья</a:t>
            </a:r>
            <a:r>
              <a:rPr sz="1600" spc="1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и</a:t>
            </a:r>
            <a:r>
              <a:rPr sz="1600" spc="1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психофизического</a:t>
            </a:r>
            <a:r>
              <a:rPr sz="1600" spc="1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развития.</a:t>
            </a:r>
            <a:r>
              <a:rPr sz="1600" spc="1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При</a:t>
            </a:r>
            <a:r>
              <a:rPr sz="1600" spc="12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этом </a:t>
            </a:r>
            <a:r>
              <a:rPr sz="1600" dirty="0">
                <a:latin typeface="Times New Roman"/>
                <a:cs typeface="Times New Roman"/>
              </a:rPr>
              <a:t>необходимо</a:t>
            </a:r>
            <a:r>
              <a:rPr sz="1600" spc="39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учитывать,</a:t>
            </a:r>
            <a:r>
              <a:rPr sz="1600" spc="38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что</a:t>
            </a:r>
            <a:r>
              <a:rPr sz="1600" spc="39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контрольные</a:t>
            </a:r>
            <a:r>
              <a:rPr sz="1600" spc="39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измерительные</a:t>
            </a:r>
            <a:r>
              <a:rPr sz="1600" spc="39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материалы</a:t>
            </a:r>
            <a:r>
              <a:rPr sz="1600" spc="38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для</a:t>
            </a:r>
            <a:r>
              <a:rPr sz="1600" spc="39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проведения</a:t>
            </a:r>
            <a:r>
              <a:rPr sz="1600" spc="40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проверочных</a:t>
            </a:r>
            <a:r>
              <a:rPr sz="1600" spc="39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работ</a:t>
            </a:r>
            <a:r>
              <a:rPr sz="1600" spc="38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составлены</a:t>
            </a:r>
            <a:r>
              <a:rPr sz="1600" b="1" spc="400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по </a:t>
            </a:r>
            <a:r>
              <a:rPr sz="1600" b="1" spc="-10" dirty="0">
                <a:latin typeface="Times New Roman"/>
                <a:cs typeface="Times New Roman"/>
              </a:rPr>
              <a:t>образовательным</a:t>
            </a:r>
            <a:r>
              <a:rPr sz="1600" b="1" spc="-4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программам</a:t>
            </a:r>
            <a:r>
              <a:rPr sz="1600" b="1" spc="-6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начального</a:t>
            </a:r>
            <a:r>
              <a:rPr sz="1600" b="1" spc="-5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общего,</a:t>
            </a:r>
            <a:r>
              <a:rPr sz="1600" b="1" spc="-4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основного</a:t>
            </a:r>
            <a:r>
              <a:rPr sz="1600" b="1" spc="-5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общего,</a:t>
            </a:r>
            <a:r>
              <a:rPr sz="1600" b="1" spc="-4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среднего</a:t>
            </a:r>
            <a:r>
              <a:rPr sz="1600" b="1" spc="-2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общего</a:t>
            </a:r>
            <a:r>
              <a:rPr sz="1600" b="1" spc="-4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образования</a:t>
            </a:r>
            <a:r>
              <a:rPr sz="1600" b="1" spc="-5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(пункт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7</a:t>
            </a:r>
            <a:r>
              <a:rPr sz="1600" spc="-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Правил)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4236" y="3564635"/>
            <a:ext cx="11588750" cy="585470"/>
          </a:xfrm>
          <a:prstGeom prst="rect">
            <a:avLst/>
          </a:prstGeom>
          <a:solidFill>
            <a:srgbClr val="E1EFD9"/>
          </a:solidFill>
        </p:spPr>
        <p:txBody>
          <a:bodyPr vert="horz" wrap="square" lIns="0" tIns="52069" rIns="0" bIns="0" rtlCol="0">
            <a:spAutoFit/>
          </a:bodyPr>
          <a:lstStyle/>
          <a:p>
            <a:pPr marL="375920" marR="84455" indent="-285750">
              <a:lnSpc>
                <a:spcPts val="1880"/>
              </a:lnSpc>
              <a:spcBef>
                <a:spcPts val="409"/>
              </a:spcBef>
              <a:buFont typeface="Wingdings"/>
              <a:buChar char=""/>
              <a:tabLst>
                <a:tab pos="377190" algn="l"/>
              </a:tabLst>
            </a:pPr>
            <a:r>
              <a:rPr sz="1600" b="1" dirty="0">
                <a:latin typeface="Times New Roman"/>
                <a:cs typeface="Times New Roman"/>
              </a:rPr>
              <a:t>В </a:t>
            </a:r>
            <a:r>
              <a:rPr sz="1600" b="1" spc="-20" dirty="0">
                <a:latin typeface="Times New Roman"/>
                <a:cs typeface="Times New Roman"/>
              </a:rPr>
              <a:t>2024-</a:t>
            </a:r>
            <a:r>
              <a:rPr sz="1600" b="1" dirty="0">
                <a:latin typeface="Times New Roman"/>
                <a:cs typeface="Times New Roman"/>
              </a:rPr>
              <a:t>2025</a:t>
            </a:r>
            <a:r>
              <a:rPr sz="1600" b="1" spc="-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учебном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году обучающиеся 10 классов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принимают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участие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в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ВПР!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Обучающиеся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11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классов не </a:t>
            </a:r>
            <a:r>
              <a:rPr sz="1600" b="1" spc="-10" dirty="0">
                <a:latin typeface="Times New Roman"/>
                <a:cs typeface="Times New Roman"/>
              </a:rPr>
              <a:t>принимают 	</a:t>
            </a:r>
            <a:r>
              <a:rPr sz="1600" b="1" dirty="0">
                <a:latin typeface="Times New Roman"/>
                <a:cs typeface="Times New Roman"/>
              </a:rPr>
              <a:t>участие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в</a:t>
            </a:r>
            <a:r>
              <a:rPr sz="1600" b="1" spc="-4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ВПР</a:t>
            </a:r>
            <a:r>
              <a:rPr sz="1600" b="1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(Приказ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Рособрнадзора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№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1008</a:t>
            </a:r>
            <a:r>
              <a:rPr sz="1600" spc="-5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от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13</a:t>
            </a:r>
            <a:r>
              <a:rPr sz="1600" spc="-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мая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2024</a:t>
            </a:r>
            <a:r>
              <a:rPr sz="1600" spc="-50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г.)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4424" y="4309871"/>
            <a:ext cx="11684635" cy="585470"/>
          </a:xfrm>
          <a:prstGeom prst="rect">
            <a:avLst/>
          </a:prstGeom>
          <a:solidFill>
            <a:srgbClr val="BCD6ED"/>
          </a:solidFill>
        </p:spPr>
        <p:txBody>
          <a:bodyPr vert="horz" wrap="square" lIns="0" tIns="40640" rIns="0" bIns="0" rtlCol="0">
            <a:spAutoFit/>
          </a:bodyPr>
          <a:lstStyle/>
          <a:p>
            <a:pPr marL="408940" indent="-285750">
              <a:lnSpc>
                <a:spcPts val="1905"/>
              </a:lnSpc>
              <a:spcBef>
                <a:spcPts val="320"/>
              </a:spcBef>
              <a:buFont typeface="Wingdings"/>
              <a:buChar char=""/>
              <a:tabLst>
                <a:tab pos="408940" algn="l"/>
              </a:tabLst>
            </a:pPr>
            <a:r>
              <a:rPr sz="1600" dirty="0">
                <a:latin typeface="Times New Roman"/>
                <a:cs typeface="Times New Roman"/>
              </a:rPr>
              <a:t>Даты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проведения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ВПР</a:t>
            </a:r>
            <a:r>
              <a:rPr sz="1600" spc="-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определяются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ОО</a:t>
            </a:r>
            <a:r>
              <a:rPr sz="1600" spc="-5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самостоятельно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соответствии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со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сроками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проведения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45" dirty="0">
                <a:latin typeface="Times New Roman"/>
                <a:cs typeface="Times New Roman"/>
              </a:rPr>
              <a:t>ВПР,</a:t>
            </a:r>
            <a:r>
              <a:rPr sz="1600" spc="-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утвержденными</a:t>
            </a:r>
            <a:endParaRPr sz="1600">
              <a:latin typeface="Times New Roman"/>
              <a:cs typeface="Times New Roman"/>
            </a:endParaRPr>
          </a:p>
          <a:p>
            <a:pPr marL="409575">
              <a:lnSpc>
                <a:spcPts val="1905"/>
              </a:lnSpc>
            </a:pPr>
            <a:r>
              <a:rPr sz="1600" spc="-10" dirty="0">
                <a:latin typeface="Times New Roman"/>
                <a:cs typeface="Times New Roman"/>
              </a:rPr>
              <a:t>Приказом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(с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11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апреля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по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16</a:t>
            </a:r>
            <a:r>
              <a:rPr sz="1600" spc="-5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мая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2025</a:t>
            </a:r>
            <a:r>
              <a:rPr sz="1600" spc="-50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г.)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44424" y="5079491"/>
            <a:ext cx="11684635" cy="338455"/>
          </a:xfrm>
          <a:prstGeom prst="rect">
            <a:avLst/>
          </a:prstGeom>
          <a:solidFill>
            <a:srgbClr val="E1EFD9"/>
          </a:solidFill>
        </p:spPr>
        <p:txBody>
          <a:bodyPr vert="horz" wrap="square" lIns="0" tIns="35560" rIns="0" bIns="0" rtlCol="0">
            <a:spAutoFit/>
          </a:bodyPr>
          <a:lstStyle/>
          <a:p>
            <a:pPr marL="408940" indent="-285750">
              <a:lnSpc>
                <a:spcPct val="100000"/>
              </a:lnSpc>
              <a:spcBef>
                <a:spcPts val="280"/>
              </a:spcBef>
              <a:buFont typeface="Wingdings"/>
              <a:buChar char=""/>
              <a:tabLst>
                <a:tab pos="408940" algn="l"/>
              </a:tabLst>
            </a:pPr>
            <a:r>
              <a:rPr sz="1600" spc="-20" dirty="0">
                <a:latin typeface="Times New Roman"/>
                <a:cs typeface="Times New Roman"/>
              </a:rPr>
              <a:t>Рекомендовано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обеспечить</a:t>
            </a:r>
            <a:r>
              <a:rPr sz="1600" spc="-10" dirty="0">
                <a:latin typeface="Times New Roman"/>
                <a:cs typeface="Times New Roman"/>
              </a:rPr>
              <a:t> дежурство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сотрудников</a:t>
            </a:r>
            <a:r>
              <a:rPr sz="1600" spc="-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ОО</a:t>
            </a:r>
            <a:r>
              <a:rPr sz="1600" spc="-5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на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этаже</a:t>
            </a:r>
            <a:r>
              <a:rPr sz="1600" spc="-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для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соблюдения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порядка</a:t>
            </a:r>
            <a:r>
              <a:rPr sz="1600" spc="-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и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тишины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при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проведении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работ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44424" y="5602223"/>
            <a:ext cx="11684635" cy="922019"/>
          </a:xfrm>
          <a:prstGeom prst="rect">
            <a:avLst/>
          </a:prstGeom>
          <a:solidFill>
            <a:srgbClr val="BCD6ED"/>
          </a:solidFill>
        </p:spPr>
        <p:txBody>
          <a:bodyPr vert="horz" wrap="square" lIns="0" tIns="38735" rIns="0" bIns="0" rtlCol="0">
            <a:spAutoFit/>
          </a:bodyPr>
          <a:lstStyle/>
          <a:p>
            <a:pPr marL="398145" indent="-286385">
              <a:lnSpc>
                <a:spcPct val="100000"/>
              </a:lnSpc>
              <a:spcBef>
                <a:spcPts val="305"/>
              </a:spcBef>
              <a:buFont typeface="Wingdings"/>
              <a:buChar char=""/>
              <a:tabLst>
                <a:tab pos="398145" algn="l"/>
              </a:tabLst>
            </a:pP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целях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обеспечения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соблюдения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правил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проведения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объективности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результатов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ВПР</a:t>
            </a:r>
            <a:r>
              <a:rPr sz="1800" spc="4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привлекаются</a:t>
            </a:r>
            <a:endParaRPr sz="1800">
              <a:latin typeface="Times New Roman"/>
              <a:cs typeface="Times New Roman"/>
            </a:endParaRPr>
          </a:p>
          <a:p>
            <a:pPr marL="396875" marR="751205" indent="1270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независимые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наблюдатели,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не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имеющие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личной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заинтересованности,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и/или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проведение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работ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организовано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использованием </a:t>
            </a:r>
            <a:r>
              <a:rPr sz="1800" dirty="0">
                <a:latin typeface="Times New Roman"/>
                <a:cs typeface="Times New Roman"/>
              </a:rPr>
              <a:t>средств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видеонаблюдения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18230" y="146380"/>
            <a:ext cx="87826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/>
              <a:t>Организация</a:t>
            </a:r>
            <a:r>
              <a:rPr sz="2800" spc="-55" dirty="0"/>
              <a:t> </a:t>
            </a:r>
            <a:r>
              <a:rPr sz="2800" spc="-10" dirty="0"/>
              <a:t>проведения</a:t>
            </a:r>
            <a:r>
              <a:rPr sz="2800" spc="-25" dirty="0"/>
              <a:t> </a:t>
            </a:r>
            <a:r>
              <a:rPr sz="2800" dirty="0"/>
              <a:t>ВПР</a:t>
            </a:r>
            <a:r>
              <a:rPr sz="2800" spc="-60" dirty="0"/>
              <a:t> </a:t>
            </a:r>
            <a:r>
              <a:rPr sz="2800" dirty="0"/>
              <a:t>в</a:t>
            </a:r>
            <a:r>
              <a:rPr sz="2800" spc="-55" dirty="0"/>
              <a:t> </a:t>
            </a:r>
            <a:r>
              <a:rPr sz="2800" spc="-20" dirty="0"/>
              <a:t>2024-</a:t>
            </a:r>
            <a:r>
              <a:rPr sz="2800" dirty="0"/>
              <a:t>2025</a:t>
            </a:r>
            <a:r>
              <a:rPr sz="2800" spc="-10" dirty="0"/>
              <a:t> </a:t>
            </a:r>
            <a:r>
              <a:rPr sz="2800" dirty="0"/>
              <a:t>учебном</a:t>
            </a:r>
            <a:r>
              <a:rPr sz="2800" spc="-55" dirty="0"/>
              <a:t> </a:t>
            </a:r>
            <a:r>
              <a:rPr sz="2800" spc="-20" dirty="0"/>
              <a:t>году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2249423" y="833627"/>
            <a:ext cx="7789545" cy="36893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3655" rIns="0" bIns="0" rtlCol="0">
            <a:spAutoFit/>
          </a:bodyPr>
          <a:lstStyle/>
          <a:p>
            <a:pPr marL="534035">
              <a:lnSpc>
                <a:spcPct val="100000"/>
              </a:lnSpc>
              <a:spcBef>
                <a:spcPts val="265"/>
              </a:spcBef>
            </a:pPr>
            <a:r>
              <a:rPr sz="1800" b="1" dirty="0">
                <a:latin typeface="Arial"/>
                <a:cs typeface="Arial"/>
              </a:rPr>
              <a:t>ДЛЯ</a:t>
            </a:r>
            <a:r>
              <a:rPr sz="1800" b="1" spc="-80" dirty="0">
                <a:latin typeface="Arial"/>
                <a:cs typeface="Arial"/>
              </a:rPr>
              <a:t> </a:t>
            </a:r>
            <a:r>
              <a:rPr sz="1800" b="1" spc="-35" dirty="0">
                <a:solidFill>
                  <a:srgbClr val="C00000"/>
                </a:solidFill>
                <a:latin typeface="Arial"/>
                <a:cs typeface="Arial"/>
              </a:rPr>
              <a:t>ОБРАЗОВАТЕЛЬНЫХ</a:t>
            </a:r>
            <a:r>
              <a:rPr sz="18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ОРГАНИЗАЦИЙ</a:t>
            </a:r>
            <a:r>
              <a:rPr sz="18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НЕДОПУСТИМО</a:t>
            </a:r>
            <a:r>
              <a:rPr sz="1800" b="1" spc="-10" dirty="0"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0520" y="1365503"/>
            <a:ext cx="11588750" cy="678180"/>
          </a:xfrm>
          <a:prstGeom prst="rect">
            <a:avLst/>
          </a:prstGeom>
          <a:solidFill>
            <a:srgbClr val="FFF1CC"/>
          </a:solidFill>
        </p:spPr>
        <p:txBody>
          <a:bodyPr vert="horz" wrap="square" lIns="0" tIns="77470" rIns="0" bIns="0" rtlCol="0">
            <a:spAutoFit/>
          </a:bodyPr>
          <a:lstStyle/>
          <a:p>
            <a:pPr marL="90805" marR="616585">
              <a:lnSpc>
                <a:spcPts val="2160"/>
              </a:lnSpc>
              <a:spcBef>
                <a:spcPts val="610"/>
              </a:spcBef>
            </a:pPr>
            <a:r>
              <a:rPr sz="2000" b="1" dirty="0">
                <a:latin typeface="Arial"/>
                <a:cs typeface="Arial"/>
              </a:rPr>
              <a:t>1.</a:t>
            </a:r>
            <a:r>
              <a:rPr sz="2000" b="1" spc="-10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ВЫХОДИТЬ</a:t>
            </a:r>
            <a:r>
              <a:rPr sz="1800" b="1" spc="-6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ЗА</a:t>
            </a:r>
            <a:r>
              <a:rPr sz="1800" b="1" spc="-85" dirty="0">
                <a:latin typeface="Arial"/>
                <a:cs typeface="Arial"/>
              </a:rPr>
              <a:t> </a:t>
            </a:r>
            <a:r>
              <a:rPr sz="1800" b="1" spc="-25" dirty="0">
                <a:latin typeface="Arial"/>
                <a:cs typeface="Arial"/>
              </a:rPr>
              <a:t>РАМКИ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УЧЕБНЫХ</a:t>
            </a:r>
            <a:r>
              <a:rPr sz="1800" b="1" spc="-7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ЗАНЯТИЙ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(ПРОВОДИТЬ</a:t>
            </a:r>
            <a:r>
              <a:rPr sz="1800" b="1" spc="-6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ВПР</a:t>
            </a:r>
            <a:r>
              <a:rPr sz="1800" b="1" spc="-7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ПОСЛЕ</a:t>
            </a:r>
            <a:r>
              <a:rPr sz="1800" b="1" spc="-7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УРОКОВ,</a:t>
            </a:r>
            <a:r>
              <a:rPr sz="1800" b="1" spc="-7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ПРОВОДИТЬ </a:t>
            </a:r>
            <a:r>
              <a:rPr sz="1800" b="1" dirty="0">
                <a:latin typeface="Arial"/>
                <a:cs typeface="Arial"/>
              </a:rPr>
              <a:t>ВПР</a:t>
            </a:r>
            <a:r>
              <a:rPr sz="1800" b="1" spc="-5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В</a:t>
            </a:r>
            <a:r>
              <a:rPr sz="1800" b="1" spc="-5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КАНИКУЛЯРНОЕ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ВРЕМЯ)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0520" y="2205227"/>
            <a:ext cx="11599545" cy="370840"/>
          </a:xfrm>
          <a:prstGeom prst="rect">
            <a:avLst/>
          </a:prstGeom>
          <a:solidFill>
            <a:srgbClr val="FAE4D5"/>
          </a:solidFill>
        </p:spPr>
        <p:txBody>
          <a:bodyPr vert="horz" wrap="square" lIns="0" tIns="406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20"/>
              </a:spcBef>
            </a:pPr>
            <a:r>
              <a:rPr sz="1800" b="1" dirty="0">
                <a:latin typeface="Arial"/>
                <a:cs typeface="Arial"/>
              </a:rPr>
              <a:t>2.</a:t>
            </a:r>
            <a:r>
              <a:rPr sz="1800" b="1" spc="-70" dirty="0">
                <a:latin typeface="Arial"/>
                <a:cs typeface="Arial"/>
              </a:rPr>
              <a:t> </a:t>
            </a:r>
            <a:r>
              <a:rPr sz="1800" b="1" spc="-25" dirty="0">
                <a:latin typeface="Arial"/>
                <a:cs typeface="Arial"/>
              </a:rPr>
              <a:t>ПРИОБРЕТАТЬ </a:t>
            </a:r>
            <a:r>
              <a:rPr sz="1800" b="1" spc="-35" dirty="0">
                <a:latin typeface="Arial"/>
                <a:cs typeface="Arial"/>
              </a:rPr>
              <a:t>БУМАГУ,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КАРТРИДЖИ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ДЛЯ</a:t>
            </a:r>
            <a:r>
              <a:rPr sz="1800" b="1" spc="-5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ПЕЧАТИ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ВПР</a:t>
            </a:r>
            <a:r>
              <a:rPr sz="1800" b="1" spc="-6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ЗА</a:t>
            </a:r>
            <a:r>
              <a:rPr sz="1800" b="1" spc="-6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СЧЕТ</a:t>
            </a:r>
            <a:r>
              <a:rPr sz="1800" b="1" spc="-6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РОДИТЕЛЕЙ</a:t>
            </a:r>
            <a:r>
              <a:rPr sz="1800" b="1" spc="-6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И</a:t>
            </a:r>
            <a:r>
              <a:rPr sz="1800" b="1" spc="-6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УЧИТЕЛЕЙ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6615" y="2769107"/>
            <a:ext cx="11574780" cy="646430"/>
          </a:xfrm>
          <a:prstGeom prst="rect">
            <a:avLst/>
          </a:prstGeom>
          <a:solidFill>
            <a:srgbClr val="FFF1CC"/>
          </a:solidFill>
        </p:spPr>
        <p:txBody>
          <a:bodyPr vert="horz" wrap="square" lIns="0" tIns="53975" rIns="0" bIns="0" rtlCol="0">
            <a:spAutoFit/>
          </a:bodyPr>
          <a:lstStyle/>
          <a:p>
            <a:pPr marL="92075" marR="1793875">
              <a:lnSpc>
                <a:spcPts val="2110"/>
              </a:lnSpc>
              <a:spcBef>
                <a:spcPts val="425"/>
              </a:spcBef>
            </a:pPr>
            <a:r>
              <a:rPr sz="1800" b="1" dirty="0">
                <a:latin typeface="Arial"/>
                <a:cs typeface="Arial"/>
              </a:rPr>
              <a:t>3.</a:t>
            </a:r>
            <a:r>
              <a:rPr sz="1800" b="1" spc="-80" dirty="0">
                <a:latin typeface="Arial"/>
                <a:cs typeface="Arial"/>
              </a:rPr>
              <a:t> </a:t>
            </a:r>
            <a:r>
              <a:rPr sz="1800" b="1" spc="-30" dirty="0">
                <a:latin typeface="Arial"/>
                <a:cs typeface="Arial"/>
              </a:rPr>
              <a:t>ПЕРЕДАВАТЬ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ВАРИАНТЫ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ВПР</a:t>
            </a:r>
            <a:r>
              <a:rPr sz="1800" b="1" spc="-7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УЧИТЕЛЯМ,</a:t>
            </a:r>
            <a:r>
              <a:rPr sz="1800" b="1" spc="-6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ОБУЧАЮЩИМСЯ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И</a:t>
            </a:r>
            <a:r>
              <a:rPr sz="1800" b="1" spc="-7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ИНЫМ</a:t>
            </a:r>
            <a:r>
              <a:rPr sz="1800" b="1" spc="-8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ЛИЦАМ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spc="-25" dirty="0">
                <a:latin typeface="Arial"/>
                <a:cs typeface="Arial"/>
              </a:rPr>
              <a:t>ДЛЯ </a:t>
            </a:r>
            <a:r>
              <a:rPr sz="1800" b="1" dirty="0">
                <a:latin typeface="Arial"/>
                <a:cs typeface="Arial"/>
              </a:rPr>
              <a:t>ОЗНАКОМЛЕНИЯ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И</a:t>
            </a:r>
            <a:r>
              <a:rPr sz="1800" b="1" spc="-55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ПРЕДВАРИТЕЛЬНОГО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ИХ</a:t>
            </a:r>
            <a:r>
              <a:rPr sz="1800" b="1" spc="-5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ПРОРЕШИВАНИЯ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56615" y="3608832"/>
            <a:ext cx="11600815" cy="368935"/>
          </a:xfrm>
          <a:custGeom>
            <a:avLst/>
            <a:gdLst/>
            <a:ahLst/>
            <a:cxnLst/>
            <a:rect l="l" t="t" r="r" b="b"/>
            <a:pathLst>
              <a:path w="11600815" h="368935">
                <a:moveTo>
                  <a:pt x="11600688" y="0"/>
                </a:moveTo>
                <a:lnTo>
                  <a:pt x="0" y="0"/>
                </a:lnTo>
                <a:lnTo>
                  <a:pt x="0" y="368808"/>
                </a:lnTo>
                <a:lnTo>
                  <a:pt x="11600688" y="368808"/>
                </a:lnTo>
                <a:lnTo>
                  <a:pt x="11600688" y="0"/>
                </a:lnTo>
                <a:close/>
              </a:path>
            </a:pathLst>
          </a:custGeom>
          <a:solidFill>
            <a:srgbClr val="FAE4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50520" y="3630295"/>
            <a:ext cx="11669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842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4.</a:t>
            </a:r>
            <a:r>
              <a:rPr sz="1800" b="1" spc="-65" dirty="0">
                <a:latin typeface="Arial"/>
                <a:cs typeface="Arial"/>
              </a:rPr>
              <a:t> </a:t>
            </a:r>
            <a:r>
              <a:rPr sz="1800" b="1" spc="-25" dirty="0">
                <a:latin typeface="Arial"/>
                <a:cs typeface="Arial"/>
              </a:rPr>
              <a:t>ПОДСКАЗЫВАТЬ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И</a:t>
            </a:r>
            <a:r>
              <a:rPr sz="1800" b="1" spc="-60" dirty="0">
                <a:latin typeface="Arial"/>
                <a:cs typeface="Arial"/>
              </a:rPr>
              <a:t> </a:t>
            </a:r>
            <a:r>
              <a:rPr sz="1800" b="1" spc="-25" dirty="0">
                <a:latin typeface="Arial"/>
                <a:cs typeface="Arial"/>
              </a:rPr>
              <a:t>ПЕРЕДАВАТЬ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ОТВЕТЫ</a:t>
            </a:r>
            <a:r>
              <a:rPr sz="1800" b="1" spc="-7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ОБУЧАЮЩИМСЯ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0520" y="4171188"/>
            <a:ext cx="11669395" cy="923925"/>
          </a:xfrm>
          <a:prstGeom prst="rect">
            <a:avLst/>
          </a:prstGeom>
          <a:solidFill>
            <a:srgbClr val="FFF1CC"/>
          </a:solidFill>
        </p:spPr>
        <p:txBody>
          <a:bodyPr vert="horz" wrap="square" lIns="0" tIns="4064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20"/>
              </a:spcBef>
            </a:pPr>
            <a:r>
              <a:rPr sz="1800" b="1" dirty="0">
                <a:latin typeface="Arial"/>
                <a:cs typeface="Arial"/>
              </a:rPr>
              <a:t>5.</a:t>
            </a:r>
            <a:r>
              <a:rPr sz="1800" b="1" spc="-6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НАРУШАТЬ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ОБЪЕКТИВНОСТЬ</a:t>
            </a:r>
            <a:r>
              <a:rPr sz="1800" b="1" spc="-6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ПРИ</a:t>
            </a:r>
            <a:r>
              <a:rPr sz="1800" b="1" spc="-50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ОЦЕНИВАНИИ </a:t>
            </a:r>
            <a:r>
              <a:rPr sz="1800" b="1" spc="-25" dirty="0">
                <a:latin typeface="Arial"/>
                <a:cs typeface="Arial"/>
              </a:rPr>
              <a:t>РАБОТ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ОБУЧАЮЩИХСЯ</a:t>
            </a:r>
            <a:endParaRPr sz="1800">
              <a:latin typeface="Arial"/>
              <a:cs typeface="Arial"/>
            </a:endParaRPr>
          </a:p>
          <a:p>
            <a:pPr marL="92075" marR="2075180">
              <a:lnSpc>
                <a:spcPts val="2110"/>
              </a:lnSpc>
              <a:spcBef>
                <a:spcPts val="114"/>
              </a:spcBef>
            </a:pPr>
            <a:r>
              <a:rPr sz="1800" b="1" spc="-25" dirty="0">
                <a:latin typeface="Arial"/>
                <a:cs typeface="Arial"/>
              </a:rPr>
              <a:t>(ДОПИСЫВАТЬ,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spc="-25" dirty="0">
                <a:latin typeface="Arial"/>
                <a:cs typeface="Arial"/>
              </a:rPr>
              <a:t>ИСПРАВЛЯТЬ </a:t>
            </a:r>
            <a:r>
              <a:rPr sz="1800" b="1" dirty="0">
                <a:latin typeface="Arial"/>
                <a:cs typeface="Arial"/>
              </a:rPr>
              <a:t>ОТВЕТЫ,</a:t>
            </a:r>
            <a:r>
              <a:rPr sz="1800" b="1" spc="-10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ВНОСИТЬ</a:t>
            </a:r>
            <a:r>
              <a:rPr sz="1800" b="1" spc="-6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В</a:t>
            </a:r>
            <a:r>
              <a:rPr sz="1800" b="1" spc="-8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ФОРМУ</a:t>
            </a:r>
            <a:r>
              <a:rPr sz="1800" b="1" spc="-80" dirty="0">
                <a:latin typeface="Arial"/>
                <a:cs typeface="Arial"/>
              </a:rPr>
              <a:t> </a:t>
            </a:r>
            <a:r>
              <a:rPr sz="1800" b="1" spc="-25" dirty="0">
                <a:latin typeface="Arial"/>
                <a:cs typeface="Arial"/>
              </a:rPr>
              <a:t>СБОРА</a:t>
            </a:r>
            <a:r>
              <a:rPr sz="1800" b="1" spc="-8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РЕЗУЛЬТАТОВ НЕДОСТОВЕРНЫЕ</a:t>
            </a:r>
            <a:r>
              <a:rPr sz="1800" b="1" spc="-6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БАЛЛЫ)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56615" y="5251703"/>
            <a:ext cx="11574780" cy="368935"/>
          </a:xfrm>
          <a:prstGeom prst="rect">
            <a:avLst/>
          </a:prstGeom>
          <a:solidFill>
            <a:srgbClr val="FAE4D5"/>
          </a:solidFill>
        </p:spPr>
        <p:txBody>
          <a:bodyPr vert="horz" wrap="square" lIns="0" tIns="4064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20"/>
              </a:spcBef>
            </a:pPr>
            <a:r>
              <a:rPr sz="1800" b="1" dirty="0">
                <a:latin typeface="Arial"/>
                <a:cs typeface="Arial"/>
              </a:rPr>
              <a:t>6.</a:t>
            </a:r>
            <a:r>
              <a:rPr sz="1800" b="1" spc="-60" dirty="0">
                <a:latin typeface="Arial"/>
                <a:cs typeface="Arial"/>
              </a:rPr>
              <a:t> </a:t>
            </a:r>
            <a:r>
              <a:rPr sz="1800" b="1" spc="-30" dirty="0">
                <a:latin typeface="Arial"/>
                <a:cs typeface="Arial"/>
              </a:rPr>
              <a:t>ЗАСТАВЛЯТЬ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РОДИТЕЛЕЙ</a:t>
            </a:r>
            <a:r>
              <a:rPr sz="1800" b="1" spc="-55" dirty="0">
                <a:latin typeface="Arial"/>
                <a:cs typeface="Arial"/>
              </a:rPr>
              <a:t> </a:t>
            </a:r>
            <a:r>
              <a:rPr sz="1800" b="1" spc="-25" dirty="0">
                <a:latin typeface="Arial"/>
                <a:cs typeface="Arial"/>
              </a:rPr>
              <a:t>ПРИОБРЕТАТЬ</a:t>
            </a:r>
            <a:r>
              <a:rPr sz="1800" b="1" spc="-10" dirty="0">
                <a:latin typeface="Arial"/>
                <a:cs typeface="Arial"/>
              </a:rPr>
              <a:t> СБОРНИКИ</a:t>
            </a:r>
            <a:r>
              <a:rPr sz="1800" b="1" spc="-5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ПО</a:t>
            </a:r>
            <a:r>
              <a:rPr sz="1800" b="1" spc="-5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ПОДГОТОВКЕ</a:t>
            </a:r>
            <a:r>
              <a:rPr sz="1800" b="1" spc="-5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К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spc="-25" dirty="0">
                <a:latin typeface="Arial"/>
                <a:cs typeface="Arial"/>
              </a:rPr>
              <a:t>ВПР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50520" y="5942076"/>
            <a:ext cx="11669395" cy="647700"/>
          </a:xfrm>
          <a:prstGeom prst="rect">
            <a:avLst/>
          </a:prstGeom>
          <a:solidFill>
            <a:srgbClr val="FFF1CC"/>
          </a:solidFill>
        </p:spPr>
        <p:txBody>
          <a:bodyPr vert="horz" wrap="square" lIns="0" tIns="55880" rIns="0" bIns="0" rtlCol="0">
            <a:spAutoFit/>
          </a:bodyPr>
          <a:lstStyle/>
          <a:p>
            <a:pPr marL="93345" marR="187960">
              <a:lnSpc>
                <a:spcPts val="2110"/>
              </a:lnSpc>
              <a:spcBef>
                <a:spcPts val="440"/>
              </a:spcBef>
            </a:pPr>
            <a:r>
              <a:rPr sz="1800" b="1" dirty="0">
                <a:latin typeface="Arial"/>
                <a:cs typeface="Arial"/>
              </a:rPr>
              <a:t>7.</a:t>
            </a:r>
            <a:r>
              <a:rPr sz="1800" b="1" spc="-60" dirty="0">
                <a:latin typeface="Arial"/>
                <a:cs typeface="Arial"/>
              </a:rPr>
              <a:t> </a:t>
            </a:r>
            <a:r>
              <a:rPr sz="1800" b="1" spc="-25" dirty="0">
                <a:latin typeface="Arial"/>
                <a:cs typeface="Arial"/>
              </a:rPr>
              <a:t>ОЦЕНИВАТЬ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ОБУЧАЮЩИХСЯ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ПО</a:t>
            </a:r>
            <a:r>
              <a:rPr sz="1800" b="1" spc="-65" dirty="0">
                <a:latin typeface="Arial"/>
                <a:cs typeface="Arial"/>
              </a:rPr>
              <a:t> РЕЗУЛЬТАТАМ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spc="-55" dirty="0">
                <a:latin typeface="Arial"/>
                <a:cs typeface="Arial"/>
              </a:rPr>
              <a:t>ВПР,</a:t>
            </a:r>
            <a:r>
              <a:rPr sz="1800" b="1" spc="-5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ЕСЛИ</a:t>
            </a:r>
            <a:r>
              <a:rPr sz="1800" b="1" spc="-5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ЭТО</a:t>
            </a:r>
            <a:r>
              <a:rPr sz="1800" b="1" spc="-6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НЕ</a:t>
            </a:r>
            <a:r>
              <a:rPr sz="1800" b="1" spc="-6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ЗАКРЕПЛЕНО ЛОКАЛЬНЫМИ </a:t>
            </a:r>
            <a:r>
              <a:rPr sz="1800" b="1" spc="-20" dirty="0">
                <a:latin typeface="Arial"/>
                <a:cs typeface="Arial"/>
              </a:rPr>
              <a:t>НОРМАТИВНЫМИ</a:t>
            </a:r>
            <a:r>
              <a:rPr sz="1800" b="1" spc="-5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АКТАМИ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spc="-25" dirty="0">
                <a:latin typeface="Arial"/>
                <a:cs typeface="Arial"/>
              </a:rPr>
              <a:t>ОО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4310" rIns="0" bIns="0" rtlCol="0">
            <a:spAutoFit/>
          </a:bodyPr>
          <a:lstStyle/>
          <a:p>
            <a:pPr marL="3702685">
              <a:lnSpc>
                <a:spcPct val="100000"/>
              </a:lnSpc>
              <a:spcBef>
                <a:spcPts val="95"/>
              </a:spcBef>
            </a:pPr>
            <a:r>
              <a:rPr sz="2800" dirty="0"/>
              <a:t>Что</a:t>
            </a:r>
            <a:r>
              <a:rPr sz="2800" spc="-60" dirty="0"/>
              <a:t> </a:t>
            </a:r>
            <a:r>
              <a:rPr sz="2800" dirty="0"/>
              <a:t>нужно</a:t>
            </a:r>
            <a:r>
              <a:rPr sz="2800" spc="-50" dirty="0"/>
              <a:t> </a:t>
            </a:r>
            <a:r>
              <a:rPr sz="2800" dirty="0"/>
              <a:t>сделать</a:t>
            </a:r>
            <a:r>
              <a:rPr sz="2800" spc="-55" dirty="0"/>
              <a:t> </a:t>
            </a:r>
            <a:r>
              <a:rPr sz="2800" dirty="0"/>
              <a:t>в</a:t>
            </a:r>
            <a:r>
              <a:rPr sz="2800" spc="-50" dirty="0"/>
              <a:t> </a:t>
            </a:r>
            <a:r>
              <a:rPr sz="2800" spc="-10" dirty="0"/>
              <a:t>школе</a:t>
            </a:r>
            <a:endParaRPr sz="28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8327" y="1952244"/>
            <a:ext cx="618744" cy="46329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8327" y="2801111"/>
            <a:ext cx="618744" cy="46482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1188" y="3425952"/>
            <a:ext cx="620268" cy="46482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8327" y="4133088"/>
            <a:ext cx="618744" cy="464819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5472684" y="4591811"/>
            <a:ext cx="1175385" cy="487680"/>
            <a:chOff x="5472684" y="4591811"/>
            <a:chExt cx="1175385" cy="487680"/>
          </a:xfrm>
        </p:grpSpPr>
        <p:sp>
          <p:nvSpPr>
            <p:cNvPr id="8" name="object 8"/>
            <p:cNvSpPr/>
            <p:nvPr/>
          </p:nvSpPr>
          <p:spPr>
            <a:xfrm>
              <a:off x="5478780" y="4597907"/>
              <a:ext cx="1163320" cy="475615"/>
            </a:xfrm>
            <a:custGeom>
              <a:avLst/>
              <a:gdLst/>
              <a:ahLst/>
              <a:cxnLst/>
              <a:rect l="l" t="t" r="r" b="b"/>
              <a:pathLst>
                <a:path w="1163320" h="475614">
                  <a:moveTo>
                    <a:pt x="872109" y="0"/>
                  </a:moveTo>
                  <a:lnTo>
                    <a:pt x="290703" y="0"/>
                  </a:lnTo>
                  <a:lnTo>
                    <a:pt x="290703" y="237744"/>
                  </a:lnTo>
                  <a:lnTo>
                    <a:pt x="0" y="237744"/>
                  </a:lnTo>
                  <a:lnTo>
                    <a:pt x="581406" y="475488"/>
                  </a:lnTo>
                  <a:lnTo>
                    <a:pt x="1162812" y="237744"/>
                  </a:lnTo>
                  <a:lnTo>
                    <a:pt x="872109" y="237744"/>
                  </a:lnTo>
                  <a:lnTo>
                    <a:pt x="872109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478780" y="4597907"/>
              <a:ext cx="1163320" cy="475615"/>
            </a:xfrm>
            <a:custGeom>
              <a:avLst/>
              <a:gdLst/>
              <a:ahLst/>
              <a:cxnLst/>
              <a:rect l="l" t="t" r="r" b="b"/>
              <a:pathLst>
                <a:path w="1163320" h="475614">
                  <a:moveTo>
                    <a:pt x="0" y="237744"/>
                  </a:moveTo>
                  <a:lnTo>
                    <a:pt x="290703" y="237744"/>
                  </a:lnTo>
                  <a:lnTo>
                    <a:pt x="290703" y="0"/>
                  </a:lnTo>
                  <a:lnTo>
                    <a:pt x="872109" y="0"/>
                  </a:lnTo>
                  <a:lnTo>
                    <a:pt x="872109" y="237744"/>
                  </a:lnTo>
                  <a:lnTo>
                    <a:pt x="1162812" y="237744"/>
                  </a:lnTo>
                  <a:lnTo>
                    <a:pt x="581406" y="475488"/>
                  </a:lnTo>
                  <a:lnTo>
                    <a:pt x="0" y="237744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445495" y="19811"/>
            <a:ext cx="1432559" cy="1706880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1021791" y="1252550"/>
            <a:ext cx="10778490" cy="5239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354965" algn="l"/>
              </a:tabLst>
            </a:pPr>
            <a:r>
              <a:rPr sz="1800" b="1" dirty="0">
                <a:latin typeface="Arial"/>
                <a:cs typeface="Arial"/>
              </a:rPr>
              <a:t>Обсудить</a:t>
            </a:r>
            <a:r>
              <a:rPr sz="1800" b="1" spc="-4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на</a:t>
            </a:r>
            <a:r>
              <a:rPr sz="1800" b="1" spc="-8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школьном</a:t>
            </a:r>
            <a:r>
              <a:rPr sz="1800" b="1" spc="-6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совещании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и</a:t>
            </a:r>
            <a:r>
              <a:rPr sz="1800" b="1" spc="-9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принять</a:t>
            </a:r>
            <a:r>
              <a:rPr sz="1800" b="1" spc="-6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решение: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  <a:buFont typeface="Arial"/>
              <a:buAutoNum type="arabicPeriod"/>
            </a:pPr>
            <a:endParaRPr sz="1800" dirty="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Microsoft Sans Serif"/>
                <a:cs typeface="Microsoft Sans Serif"/>
              </a:rPr>
              <a:t>об</a:t>
            </a:r>
            <a:r>
              <a:rPr sz="1800" spc="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использовании/неиспользовании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ВПР</a:t>
            </a:r>
            <a:r>
              <a:rPr sz="1800" spc="1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в качестве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мероприятий</a:t>
            </a:r>
            <a:r>
              <a:rPr sz="1800" spc="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текущего</a:t>
            </a:r>
            <a:r>
              <a:rPr sz="1800" spc="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контроля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успеваемости </a:t>
            </a:r>
            <a:r>
              <a:rPr sz="1800" dirty="0">
                <a:latin typeface="Microsoft Sans Serif"/>
                <a:cs typeface="Microsoft Sans Serif"/>
              </a:rPr>
              <a:t>и</a:t>
            </a:r>
            <a:r>
              <a:rPr sz="1800" spc="48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промежуточной</a:t>
            </a:r>
            <a:r>
              <a:rPr sz="1800" spc="48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аттестации</a:t>
            </a:r>
            <a:r>
              <a:rPr sz="1800" spc="47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обучающихся,</a:t>
            </a:r>
            <a:r>
              <a:rPr sz="1800" spc="484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о</a:t>
            </a:r>
            <a:r>
              <a:rPr sz="1800" spc="48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выставлении/не</a:t>
            </a:r>
            <a:r>
              <a:rPr sz="1800" spc="48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выставлении</a:t>
            </a:r>
            <a:r>
              <a:rPr sz="1800" spc="48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отметок</a:t>
            </a:r>
            <a:r>
              <a:rPr sz="1800" spc="48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за</a:t>
            </a:r>
            <a:r>
              <a:rPr sz="1800" spc="47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ВПР</a:t>
            </a:r>
            <a:r>
              <a:rPr sz="1800" spc="480" dirty="0">
                <a:latin typeface="Microsoft Sans Serif"/>
                <a:cs typeface="Microsoft Sans Serif"/>
              </a:rPr>
              <a:t> </a:t>
            </a:r>
            <a:r>
              <a:rPr sz="1800" spc="-50" dirty="0">
                <a:latin typeface="Microsoft Sans Serif"/>
                <a:cs typeface="Microsoft Sans Serif"/>
              </a:rPr>
              <a:t>в </a:t>
            </a:r>
            <a:r>
              <a:rPr sz="1800" dirty="0">
                <a:latin typeface="Microsoft Sans Serif"/>
                <a:cs typeface="Microsoft Sans Serif"/>
              </a:rPr>
              <a:t>журнал (с</a:t>
            </a:r>
            <a:r>
              <a:rPr sz="1800" spc="-30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учетом</a:t>
            </a:r>
            <a:r>
              <a:rPr sz="1800" spc="-10" dirty="0">
                <a:latin typeface="Microsoft Sans Serif"/>
                <a:cs typeface="Microsoft Sans Serif"/>
              </a:rPr>
              <a:t> муниципальной</a:t>
            </a:r>
            <a:r>
              <a:rPr sz="1800" spc="-30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позиции);</a:t>
            </a:r>
            <a:r>
              <a:rPr sz="1800" spc="-60" dirty="0">
                <a:latin typeface="Microsoft Sans Serif"/>
                <a:cs typeface="Microsoft Sans Serif"/>
              </a:rPr>
              <a:t> </a:t>
            </a:r>
            <a:r>
              <a:rPr sz="1800" u="sng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Microsoft Sans Serif"/>
                <a:cs typeface="Microsoft Sans Serif"/>
              </a:rPr>
              <a:t>рекомендация</a:t>
            </a:r>
            <a:r>
              <a:rPr sz="1800" u="sng" spc="-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800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Microsoft Sans Serif"/>
                <a:cs typeface="Microsoft Sans Serif"/>
              </a:rPr>
              <a:t>региона</a:t>
            </a:r>
            <a:r>
              <a:rPr sz="1800" u="sng" spc="-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800" u="sng" spc="47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Microsoft Sans Serif"/>
                <a:cs typeface="Microsoft Sans Serif"/>
              </a:rPr>
              <a:t>–</a:t>
            </a:r>
            <a:r>
              <a:rPr sz="1800" u="sng" spc="-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800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Microsoft Sans Serif"/>
                <a:cs typeface="Microsoft Sans Serif"/>
              </a:rPr>
              <a:t>выставлять</a:t>
            </a:r>
            <a:r>
              <a:rPr sz="1800" u="sng" spc="-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800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Microsoft Sans Serif"/>
                <a:cs typeface="Microsoft Sans Serif"/>
              </a:rPr>
              <a:t>и</a:t>
            </a:r>
            <a:r>
              <a:rPr sz="1800" u="sng" spc="-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800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Microsoft Sans Serif"/>
                <a:cs typeface="Microsoft Sans Serif"/>
              </a:rPr>
              <a:t>использовать.</a:t>
            </a:r>
            <a:endParaRPr sz="18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25"/>
              </a:spcBef>
            </a:pPr>
            <a:endParaRPr sz="1800" dirty="0">
              <a:latin typeface="Microsoft Sans Serif"/>
              <a:cs typeface="Microsoft Sans Serif"/>
            </a:endParaRPr>
          </a:p>
          <a:p>
            <a:pPr marL="12700" algn="just">
              <a:lnSpc>
                <a:spcPct val="100000"/>
              </a:lnSpc>
            </a:pPr>
            <a:r>
              <a:rPr sz="1800" dirty="0">
                <a:latin typeface="Microsoft Sans Serif"/>
                <a:cs typeface="Microsoft Sans Serif"/>
              </a:rPr>
              <a:t>о</a:t>
            </a:r>
            <a:r>
              <a:rPr sz="1800" spc="-3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формате</a:t>
            </a:r>
            <a:r>
              <a:rPr sz="1800" spc="-2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проведения:</a:t>
            </a:r>
            <a:r>
              <a:rPr sz="1800" spc="-3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традиционная</a:t>
            </a:r>
            <a:r>
              <a:rPr sz="1800" spc="-3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или</a:t>
            </a:r>
            <a:r>
              <a:rPr sz="1800" spc="-50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компьютерная</a:t>
            </a:r>
            <a:r>
              <a:rPr sz="1800" spc="-3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форма;</a:t>
            </a:r>
            <a:endParaRPr sz="18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20"/>
              </a:spcBef>
            </a:pPr>
            <a:endParaRPr sz="1800" dirty="0">
              <a:latin typeface="Microsoft Sans Serif"/>
              <a:cs typeface="Microsoft Sans Serif"/>
            </a:endParaRPr>
          </a:p>
          <a:p>
            <a:pPr marL="12700" algn="just">
              <a:lnSpc>
                <a:spcPct val="100000"/>
              </a:lnSpc>
            </a:pPr>
            <a:r>
              <a:rPr sz="1800" dirty="0">
                <a:latin typeface="Microsoft Sans Serif"/>
                <a:cs typeface="Microsoft Sans Serif"/>
              </a:rPr>
              <a:t>об</a:t>
            </a:r>
            <a:r>
              <a:rPr sz="1800" spc="39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использовании/неиспользовании</a:t>
            </a:r>
            <a:r>
              <a:rPr sz="1800" spc="40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видеонаблюдения</a:t>
            </a:r>
            <a:r>
              <a:rPr sz="1800" spc="39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(в</a:t>
            </a:r>
            <a:r>
              <a:rPr sz="1800" spc="39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случае</a:t>
            </a:r>
            <a:r>
              <a:rPr sz="1800" spc="39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неиспользования</a:t>
            </a:r>
            <a:r>
              <a:rPr sz="1800" spc="395" dirty="0">
                <a:latin typeface="Microsoft Sans Serif"/>
                <a:cs typeface="Microsoft Sans Serif"/>
              </a:rPr>
              <a:t> </a:t>
            </a:r>
            <a:r>
              <a:rPr sz="1800" spc="470" dirty="0">
                <a:latin typeface="Microsoft Sans Serif"/>
                <a:cs typeface="Microsoft Sans Serif"/>
              </a:rPr>
              <a:t>–</a:t>
            </a:r>
            <a:r>
              <a:rPr sz="1800" spc="38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определить</a:t>
            </a:r>
            <a:endParaRPr sz="1800" dirty="0">
              <a:latin typeface="Microsoft Sans Serif"/>
              <a:cs typeface="Microsoft Sans Serif"/>
            </a:endParaRPr>
          </a:p>
          <a:p>
            <a:pPr marL="12700" algn="just">
              <a:lnSpc>
                <a:spcPct val="100000"/>
              </a:lnSpc>
            </a:pPr>
            <a:r>
              <a:rPr sz="1800" dirty="0">
                <a:latin typeface="Microsoft Sans Serif"/>
                <a:cs typeface="Microsoft Sans Serif"/>
              </a:rPr>
              <a:t>способы</a:t>
            </a:r>
            <a:r>
              <a:rPr sz="1800" spc="-20" dirty="0">
                <a:latin typeface="Microsoft Sans Serif"/>
                <a:cs typeface="Microsoft Sans Serif"/>
              </a:rPr>
              <a:t> обеспечения</a:t>
            </a:r>
            <a:r>
              <a:rPr sz="1800" spc="-15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объективности</a:t>
            </a:r>
            <a:r>
              <a:rPr sz="1800" spc="-3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процедуры);</a:t>
            </a:r>
            <a:r>
              <a:rPr sz="1800" spc="5" dirty="0">
                <a:latin typeface="Microsoft Sans Serif"/>
                <a:cs typeface="Microsoft Sans Serif"/>
              </a:rPr>
              <a:t> </a:t>
            </a:r>
            <a:r>
              <a:rPr sz="1800" u="sng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Microsoft Sans Serif"/>
                <a:cs typeface="Microsoft Sans Serif"/>
              </a:rPr>
              <a:t>рекомендация</a:t>
            </a:r>
            <a:r>
              <a:rPr sz="1800" u="sng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800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Microsoft Sans Serif"/>
                <a:cs typeface="Microsoft Sans Serif"/>
              </a:rPr>
              <a:t>региона</a:t>
            </a:r>
            <a:r>
              <a:rPr sz="1800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800" u="sng" spc="47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Microsoft Sans Serif"/>
                <a:cs typeface="Microsoft Sans Serif"/>
              </a:rPr>
              <a:t>–</a:t>
            </a:r>
            <a:r>
              <a:rPr sz="1800" u="sng" spc="-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800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Microsoft Sans Serif"/>
                <a:cs typeface="Microsoft Sans Serif"/>
              </a:rPr>
              <a:t>использовать.</a:t>
            </a:r>
            <a:endParaRPr sz="18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25"/>
              </a:spcBef>
            </a:pPr>
            <a:endParaRPr sz="1800" dirty="0">
              <a:latin typeface="Microsoft Sans Serif"/>
              <a:cs typeface="Microsoft Sans Serif"/>
            </a:endParaRPr>
          </a:p>
          <a:p>
            <a:pPr marL="12700" algn="just">
              <a:lnSpc>
                <a:spcPct val="100000"/>
              </a:lnSpc>
            </a:pPr>
            <a:r>
              <a:rPr sz="1800" dirty="0">
                <a:latin typeface="Microsoft Sans Serif"/>
                <a:cs typeface="Microsoft Sans Serif"/>
              </a:rPr>
              <a:t>о</a:t>
            </a:r>
            <a:r>
              <a:rPr sz="1800" spc="-20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независимом</a:t>
            </a:r>
            <a:r>
              <a:rPr sz="1800" spc="-2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наблюдении;</a:t>
            </a:r>
            <a:r>
              <a:rPr sz="1800" spc="-45" dirty="0">
                <a:latin typeface="Microsoft Sans Serif"/>
                <a:cs typeface="Microsoft Sans Serif"/>
              </a:rPr>
              <a:t> </a:t>
            </a:r>
            <a:r>
              <a:rPr sz="1800" u="sng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Microsoft Sans Serif"/>
                <a:cs typeface="Microsoft Sans Serif"/>
              </a:rPr>
              <a:t>рекомендация</a:t>
            </a:r>
            <a:r>
              <a:rPr sz="1800" u="sng" spc="-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800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Microsoft Sans Serif"/>
                <a:cs typeface="Microsoft Sans Serif"/>
              </a:rPr>
              <a:t>региона</a:t>
            </a:r>
            <a:r>
              <a:rPr sz="1800" u="sng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800" u="sng" spc="47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Microsoft Sans Serif"/>
                <a:cs typeface="Microsoft Sans Serif"/>
              </a:rPr>
              <a:t>–</a:t>
            </a:r>
            <a:r>
              <a:rPr sz="1800" u="sng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800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Microsoft Sans Serif"/>
                <a:cs typeface="Microsoft Sans Serif"/>
              </a:rPr>
              <a:t>организовать.</a:t>
            </a:r>
            <a:endParaRPr sz="18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680"/>
              </a:spcBef>
            </a:pPr>
            <a:endParaRPr sz="1800" dirty="0">
              <a:latin typeface="Microsoft Sans Serif"/>
              <a:cs typeface="Microsoft Sans Serif"/>
            </a:endParaRPr>
          </a:p>
          <a:p>
            <a:pPr marR="482600" algn="ctr">
              <a:lnSpc>
                <a:spcPct val="100000"/>
              </a:lnSpc>
            </a:pPr>
            <a:r>
              <a:rPr sz="2400" b="1" dirty="0">
                <a:latin typeface="Calibri"/>
                <a:cs typeface="Calibri"/>
              </a:rPr>
              <a:t>Обновление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локальных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актов</a:t>
            </a:r>
            <a:r>
              <a:rPr sz="2400" b="1" spc="-9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школы</a:t>
            </a:r>
            <a:endParaRPr sz="2400" dirty="0">
              <a:latin typeface="Calibri"/>
              <a:cs typeface="Calibri"/>
            </a:endParaRPr>
          </a:p>
          <a:p>
            <a:pPr marL="266700" indent="-254000">
              <a:lnSpc>
                <a:spcPct val="100000"/>
              </a:lnSpc>
              <a:spcBef>
                <a:spcPts val="2045"/>
              </a:spcBef>
              <a:buAutoNum type="arabicPeriod" startAt="2"/>
              <a:tabLst>
                <a:tab pos="266700" algn="l"/>
              </a:tabLst>
            </a:pPr>
            <a:r>
              <a:rPr sz="1800" b="1" spc="-10" dirty="0">
                <a:latin typeface="Arial"/>
                <a:cs typeface="Arial"/>
              </a:rPr>
              <a:t>Подготовить</a:t>
            </a:r>
            <a:r>
              <a:rPr sz="1800" b="1" spc="-5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проект</a:t>
            </a:r>
            <a:r>
              <a:rPr sz="1800" b="1" spc="-9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локального</a:t>
            </a:r>
            <a:r>
              <a:rPr sz="1800" b="1" spc="-8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акта</a:t>
            </a:r>
            <a:r>
              <a:rPr sz="1800" b="1" spc="-6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школы</a:t>
            </a:r>
            <a:r>
              <a:rPr sz="1800" b="1" spc="-5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по</a:t>
            </a:r>
            <a:r>
              <a:rPr sz="1800" b="1" spc="-9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проведению</a:t>
            </a:r>
            <a:r>
              <a:rPr sz="1800" b="1" spc="-90" dirty="0">
                <a:latin typeface="Arial"/>
                <a:cs typeface="Arial"/>
              </a:rPr>
              <a:t> </a:t>
            </a:r>
            <a:r>
              <a:rPr sz="1800" b="1" spc="-25" dirty="0">
                <a:latin typeface="Arial"/>
                <a:cs typeface="Arial"/>
              </a:rPr>
              <a:t>ВПР</a:t>
            </a:r>
            <a:endParaRPr sz="1800" dirty="0">
              <a:latin typeface="Arial"/>
              <a:cs typeface="Arial"/>
            </a:endParaRPr>
          </a:p>
          <a:p>
            <a:pPr marL="12700" marR="5715" indent="272415">
              <a:lnSpc>
                <a:spcPct val="100000"/>
              </a:lnSpc>
              <a:buAutoNum type="arabicPeriod" startAt="2"/>
              <a:tabLst>
                <a:tab pos="285115" algn="l"/>
              </a:tabLst>
            </a:pPr>
            <a:r>
              <a:rPr sz="1800" b="1" dirty="0">
                <a:latin typeface="Arial"/>
                <a:cs typeface="Arial"/>
              </a:rPr>
              <a:t>Подготовить</a:t>
            </a:r>
            <a:r>
              <a:rPr sz="1800" b="1" spc="4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предложения</a:t>
            </a:r>
            <a:r>
              <a:rPr sz="1800" b="1" spc="5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по</a:t>
            </a:r>
            <a:r>
              <a:rPr sz="1800" b="1" spc="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внесению</a:t>
            </a:r>
            <a:r>
              <a:rPr sz="1800" b="1" spc="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изменений</a:t>
            </a:r>
            <a:r>
              <a:rPr sz="1800" b="1" spc="5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в</a:t>
            </a:r>
            <a:r>
              <a:rPr sz="1800" b="1" spc="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Положение</a:t>
            </a:r>
            <a:r>
              <a:rPr sz="1800" b="1" spc="4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о</a:t>
            </a:r>
            <a:r>
              <a:rPr sz="1800" b="1" spc="5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текущем</a:t>
            </a:r>
            <a:r>
              <a:rPr sz="1800" b="1" spc="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оценивании</a:t>
            </a:r>
            <a:r>
              <a:rPr sz="1800" b="1" spc="50" dirty="0">
                <a:latin typeface="Arial"/>
                <a:cs typeface="Arial"/>
              </a:rPr>
              <a:t> </a:t>
            </a:r>
            <a:r>
              <a:rPr sz="1800" b="1" spc="-50" dirty="0">
                <a:latin typeface="Arial"/>
                <a:cs typeface="Arial"/>
              </a:rPr>
              <a:t>и </a:t>
            </a:r>
            <a:r>
              <a:rPr sz="1800" b="1" spc="-10" dirty="0">
                <a:latin typeface="Arial"/>
                <a:cs typeface="Arial"/>
              </a:rPr>
              <a:t>промежуточной</a:t>
            </a:r>
            <a:r>
              <a:rPr sz="1800" b="1" spc="-10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аттестации</a:t>
            </a:r>
            <a:endParaRPr sz="1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7183" rIns="0" bIns="0" rtlCol="0">
            <a:spAutoFit/>
          </a:bodyPr>
          <a:lstStyle/>
          <a:p>
            <a:pPr marL="1700530" algn="ctr">
              <a:lnSpc>
                <a:spcPts val="2850"/>
              </a:lnSpc>
              <a:spcBef>
                <a:spcPts val="95"/>
              </a:spcBef>
            </a:pPr>
            <a:r>
              <a:rPr dirty="0"/>
              <a:t>Задачи</a:t>
            </a:r>
            <a:r>
              <a:rPr spc="-80" dirty="0"/>
              <a:t> </a:t>
            </a:r>
            <a:r>
              <a:rPr dirty="0"/>
              <a:t>для</a:t>
            </a:r>
            <a:r>
              <a:rPr spc="-75" dirty="0"/>
              <a:t> </a:t>
            </a:r>
            <a:r>
              <a:rPr spc="-10" dirty="0"/>
              <a:t>заместителя</a:t>
            </a:r>
            <a:r>
              <a:rPr spc="-65" dirty="0"/>
              <a:t> </a:t>
            </a:r>
            <a:r>
              <a:rPr dirty="0"/>
              <a:t>директора</a:t>
            </a:r>
            <a:r>
              <a:rPr spc="-75" dirty="0"/>
              <a:t> </a:t>
            </a:r>
            <a:r>
              <a:rPr dirty="0"/>
              <a:t>по</a:t>
            </a:r>
            <a:r>
              <a:rPr spc="-65" dirty="0"/>
              <a:t> </a:t>
            </a:r>
            <a:r>
              <a:rPr spc="-25" dirty="0"/>
              <a:t>УВР</a:t>
            </a:r>
          </a:p>
          <a:p>
            <a:pPr marL="1705610" algn="ctr">
              <a:lnSpc>
                <a:spcPts val="2850"/>
              </a:lnSpc>
            </a:pPr>
            <a:r>
              <a:rPr i="1" dirty="0">
                <a:solidFill>
                  <a:srgbClr val="FF0000"/>
                </a:solidFill>
                <a:latin typeface="Calibri"/>
                <a:cs typeface="Calibri"/>
              </a:rPr>
              <a:t>до</a:t>
            </a:r>
            <a:r>
              <a:rPr i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srgbClr val="FF0000"/>
                </a:solidFill>
                <a:latin typeface="Calibri"/>
                <a:cs typeface="Calibri"/>
              </a:rPr>
              <a:t>1</a:t>
            </a:r>
            <a:r>
              <a:rPr i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srgbClr val="FF0000"/>
                </a:solidFill>
                <a:latin typeface="Calibri"/>
                <a:cs typeface="Calibri"/>
              </a:rPr>
              <a:t>сентября</a:t>
            </a:r>
            <a:r>
              <a:rPr i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srgbClr val="FF0000"/>
                </a:solidFill>
                <a:latin typeface="Calibri"/>
                <a:cs typeface="Calibri"/>
              </a:rPr>
              <a:t>2024</a:t>
            </a:r>
            <a:r>
              <a:rPr i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i="1" spc="-20" dirty="0">
                <a:solidFill>
                  <a:srgbClr val="FF0000"/>
                </a:solidFill>
                <a:latin typeface="Calibri"/>
                <a:cs typeface="Calibri"/>
              </a:rPr>
              <a:t>года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67639" y="1138427"/>
            <a:ext cx="447040" cy="509270"/>
            <a:chOff x="167639" y="1138427"/>
            <a:chExt cx="447040" cy="509270"/>
          </a:xfrm>
        </p:grpSpPr>
        <p:sp>
          <p:nvSpPr>
            <p:cNvPr id="4" name="object 4"/>
            <p:cNvSpPr/>
            <p:nvPr/>
          </p:nvSpPr>
          <p:spPr>
            <a:xfrm>
              <a:off x="173735" y="1144523"/>
              <a:ext cx="434340" cy="497205"/>
            </a:xfrm>
            <a:custGeom>
              <a:avLst/>
              <a:gdLst/>
              <a:ahLst/>
              <a:cxnLst/>
              <a:rect l="l" t="t" r="r" b="b"/>
              <a:pathLst>
                <a:path w="434340" h="497205">
                  <a:moveTo>
                    <a:pt x="217170" y="0"/>
                  </a:moveTo>
                  <a:lnTo>
                    <a:pt x="0" y="0"/>
                  </a:lnTo>
                  <a:lnTo>
                    <a:pt x="217170" y="248412"/>
                  </a:lnTo>
                  <a:lnTo>
                    <a:pt x="0" y="496824"/>
                  </a:lnTo>
                  <a:lnTo>
                    <a:pt x="217170" y="496824"/>
                  </a:lnTo>
                  <a:lnTo>
                    <a:pt x="434340" y="248412"/>
                  </a:lnTo>
                  <a:lnTo>
                    <a:pt x="217170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73735" y="1144523"/>
              <a:ext cx="434340" cy="497205"/>
            </a:xfrm>
            <a:custGeom>
              <a:avLst/>
              <a:gdLst/>
              <a:ahLst/>
              <a:cxnLst/>
              <a:rect l="l" t="t" r="r" b="b"/>
              <a:pathLst>
                <a:path w="434340" h="497205">
                  <a:moveTo>
                    <a:pt x="0" y="0"/>
                  </a:moveTo>
                  <a:lnTo>
                    <a:pt x="217170" y="0"/>
                  </a:lnTo>
                  <a:lnTo>
                    <a:pt x="434340" y="248412"/>
                  </a:lnTo>
                  <a:lnTo>
                    <a:pt x="217170" y="496824"/>
                  </a:lnTo>
                  <a:lnTo>
                    <a:pt x="0" y="496824"/>
                  </a:lnTo>
                  <a:lnTo>
                    <a:pt x="217170" y="248412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679704" y="943355"/>
            <a:ext cx="11460480" cy="657225"/>
            <a:chOff x="679704" y="943355"/>
            <a:chExt cx="11460480" cy="657225"/>
          </a:xfrm>
        </p:grpSpPr>
        <p:sp>
          <p:nvSpPr>
            <p:cNvPr id="7" name="object 7"/>
            <p:cNvSpPr/>
            <p:nvPr/>
          </p:nvSpPr>
          <p:spPr>
            <a:xfrm>
              <a:off x="685800" y="949451"/>
              <a:ext cx="11448415" cy="645160"/>
            </a:xfrm>
            <a:custGeom>
              <a:avLst/>
              <a:gdLst/>
              <a:ahLst/>
              <a:cxnLst/>
              <a:rect l="l" t="t" r="r" b="b"/>
              <a:pathLst>
                <a:path w="11448415" h="645160">
                  <a:moveTo>
                    <a:pt x="11125962" y="0"/>
                  </a:moveTo>
                  <a:lnTo>
                    <a:pt x="0" y="0"/>
                  </a:lnTo>
                  <a:lnTo>
                    <a:pt x="0" y="644651"/>
                  </a:lnTo>
                  <a:lnTo>
                    <a:pt x="11125962" y="644651"/>
                  </a:lnTo>
                  <a:lnTo>
                    <a:pt x="11448288" y="322325"/>
                  </a:lnTo>
                  <a:lnTo>
                    <a:pt x="11125962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85800" y="949451"/>
              <a:ext cx="11448415" cy="645160"/>
            </a:xfrm>
            <a:custGeom>
              <a:avLst/>
              <a:gdLst/>
              <a:ahLst/>
              <a:cxnLst/>
              <a:rect l="l" t="t" r="r" b="b"/>
              <a:pathLst>
                <a:path w="11448415" h="645160">
                  <a:moveTo>
                    <a:pt x="0" y="0"/>
                  </a:moveTo>
                  <a:lnTo>
                    <a:pt x="11125962" y="0"/>
                  </a:lnTo>
                  <a:lnTo>
                    <a:pt x="11448288" y="322325"/>
                  </a:lnTo>
                  <a:lnTo>
                    <a:pt x="11125962" y="644651"/>
                  </a:lnTo>
                  <a:lnTo>
                    <a:pt x="0" y="644651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167639" y="2013204"/>
            <a:ext cx="447040" cy="509270"/>
            <a:chOff x="167639" y="2013204"/>
            <a:chExt cx="447040" cy="509270"/>
          </a:xfrm>
        </p:grpSpPr>
        <p:sp>
          <p:nvSpPr>
            <p:cNvPr id="10" name="object 10"/>
            <p:cNvSpPr/>
            <p:nvPr/>
          </p:nvSpPr>
          <p:spPr>
            <a:xfrm>
              <a:off x="173735" y="2019300"/>
              <a:ext cx="434340" cy="497205"/>
            </a:xfrm>
            <a:custGeom>
              <a:avLst/>
              <a:gdLst/>
              <a:ahLst/>
              <a:cxnLst/>
              <a:rect l="l" t="t" r="r" b="b"/>
              <a:pathLst>
                <a:path w="434340" h="497205">
                  <a:moveTo>
                    <a:pt x="217170" y="0"/>
                  </a:moveTo>
                  <a:lnTo>
                    <a:pt x="0" y="0"/>
                  </a:lnTo>
                  <a:lnTo>
                    <a:pt x="217170" y="248412"/>
                  </a:lnTo>
                  <a:lnTo>
                    <a:pt x="0" y="496824"/>
                  </a:lnTo>
                  <a:lnTo>
                    <a:pt x="217170" y="496824"/>
                  </a:lnTo>
                  <a:lnTo>
                    <a:pt x="434340" y="248412"/>
                  </a:lnTo>
                  <a:lnTo>
                    <a:pt x="217170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73735" y="2019300"/>
              <a:ext cx="434340" cy="497205"/>
            </a:xfrm>
            <a:custGeom>
              <a:avLst/>
              <a:gdLst/>
              <a:ahLst/>
              <a:cxnLst/>
              <a:rect l="l" t="t" r="r" b="b"/>
              <a:pathLst>
                <a:path w="434340" h="497205">
                  <a:moveTo>
                    <a:pt x="0" y="0"/>
                  </a:moveTo>
                  <a:lnTo>
                    <a:pt x="217170" y="0"/>
                  </a:lnTo>
                  <a:lnTo>
                    <a:pt x="434340" y="248412"/>
                  </a:lnTo>
                  <a:lnTo>
                    <a:pt x="217170" y="496824"/>
                  </a:lnTo>
                  <a:lnTo>
                    <a:pt x="0" y="496824"/>
                  </a:lnTo>
                  <a:lnTo>
                    <a:pt x="217170" y="248412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679704" y="1676400"/>
            <a:ext cx="11460480" cy="1254760"/>
            <a:chOff x="679704" y="1676400"/>
            <a:chExt cx="11460480" cy="1254760"/>
          </a:xfrm>
        </p:grpSpPr>
        <p:sp>
          <p:nvSpPr>
            <p:cNvPr id="13" name="object 13"/>
            <p:cNvSpPr/>
            <p:nvPr/>
          </p:nvSpPr>
          <p:spPr>
            <a:xfrm>
              <a:off x="685800" y="1682495"/>
              <a:ext cx="11448415" cy="1242060"/>
            </a:xfrm>
            <a:custGeom>
              <a:avLst/>
              <a:gdLst/>
              <a:ahLst/>
              <a:cxnLst/>
              <a:rect l="l" t="t" r="r" b="b"/>
              <a:pathLst>
                <a:path w="11448415" h="1242060">
                  <a:moveTo>
                    <a:pt x="10827258" y="0"/>
                  </a:moveTo>
                  <a:lnTo>
                    <a:pt x="0" y="0"/>
                  </a:lnTo>
                  <a:lnTo>
                    <a:pt x="0" y="1242059"/>
                  </a:lnTo>
                  <a:lnTo>
                    <a:pt x="10827258" y="1242059"/>
                  </a:lnTo>
                  <a:lnTo>
                    <a:pt x="11448288" y="621029"/>
                  </a:lnTo>
                  <a:lnTo>
                    <a:pt x="10827258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85800" y="1682495"/>
              <a:ext cx="11448415" cy="1242060"/>
            </a:xfrm>
            <a:custGeom>
              <a:avLst/>
              <a:gdLst/>
              <a:ahLst/>
              <a:cxnLst/>
              <a:rect l="l" t="t" r="r" b="b"/>
              <a:pathLst>
                <a:path w="11448415" h="1242060">
                  <a:moveTo>
                    <a:pt x="0" y="0"/>
                  </a:moveTo>
                  <a:lnTo>
                    <a:pt x="10827258" y="0"/>
                  </a:lnTo>
                  <a:lnTo>
                    <a:pt x="11448288" y="621029"/>
                  </a:lnTo>
                  <a:lnTo>
                    <a:pt x="10827258" y="1242059"/>
                  </a:lnTo>
                  <a:lnTo>
                    <a:pt x="0" y="1242059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679704" y="3005327"/>
            <a:ext cx="11460480" cy="509270"/>
            <a:chOff x="679704" y="3005327"/>
            <a:chExt cx="11460480" cy="509270"/>
          </a:xfrm>
        </p:grpSpPr>
        <p:sp>
          <p:nvSpPr>
            <p:cNvPr id="16" name="object 16"/>
            <p:cNvSpPr/>
            <p:nvPr/>
          </p:nvSpPr>
          <p:spPr>
            <a:xfrm>
              <a:off x="685800" y="3011423"/>
              <a:ext cx="11448415" cy="497205"/>
            </a:xfrm>
            <a:custGeom>
              <a:avLst/>
              <a:gdLst/>
              <a:ahLst/>
              <a:cxnLst/>
              <a:rect l="l" t="t" r="r" b="b"/>
              <a:pathLst>
                <a:path w="11448415" h="497204">
                  <a:moveTo>
                    <a:pt x="11199876" y="0"/>
                  </a:moveTo>
                  <a:lnTo>
                    <a:pt x="0" y="0"/>
                  </a:lnTo>
                  <a:lnTo>
                    <a:pt x="0" y="496824"/>
                  </a:lnTo>
                  <a:lnTo>
                    <a:pt x="11199876" y="496824"/>
                  </a:lnTo>
                  <a:lnTo>
                    <a:pt x="11448288" y="248412"/>
                  </a:lnTo>
                  <a:lnTo>
                    <a:pt x="1119987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85800" y="3011423"/>
              <a:ext cx="11448415" cy="497205"/>
            </a:xfrm>
            <a:custGeom>
              <a:avLst/>
              <a:gdLst/>
              <a:ahLst/>
              <a:cxnLst/>
              <a:rect l="l" t="t" r="r" b="b"/>
              <a:pathLst>
                <a:path w="11448415" h="497204">
                  <a:moveTo>
                    <a:pt x="0" y="0"/>
                  </a:moveTo>
                  <a:lnTo>
                    <a:pt x="11199876" y="0"/>
                  </a:lnTo>
                  <a:lnTo>
                    <a:pt x="11448288" y="248412"/>
                  </a:lnTo>
                  <a:lnTo>
                    <a:pt x="11199876" y="496824"/>
                  </a:lnTo>
                  <a:lnTo>
                    <a:pt x="0" y="496824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167639" y="3075432"/>
            <a:ext cx="447040" cy="384175"/>
            <a:chOff x="167639" y="3075432"/>
            <a:chExt cx="447040" cy="384175"/>
          </a:xfrm>
        </p:grpSpPr>
        <p:sp>
          <p:nvSpPr>
            <p:cNvPr id="19" name="object 19"/>
            <p:cNvSpPr/>
            <p:nvPr/>
          </p:nvSpPr>
          <p:spPr>
            <a:xfrm>
              <a:off x="173735" y="3081528"/>
              <a:ext cx="434340" cy="372110"/>
            </a:xfrm>
            <a:custGeom>
              <a:avLst/>
              <a:gdLst/>
              <a:ahLst/>
              <a:cxnLst/>
              <a:rect l="l" t="t" r="r" b="b"/>
              <a:pathLst>
                <a:path w="434340" h="372110">
                  <a:moveTo>
                    <a:pt x="248412" y="0"/>
                  </a:moveTo>
                  <a:lnTo>
                    <a:pt x="0" y="0"/>
                  </a:lnTo>
                  <a:lnTo>
                    <a:pt x="185928" y="185927"/>
                  </a:lnTo>
                  <a:lnTo>
                    <a:pt x="0" y="371856"/>
                  </a:lnTo>
                  <a:lnTo>
                    <a:pt x="248412" y="371856"/>
                  </a:lnTo>
                  <a:lnTo>
                    <a:pt x="434340" y="185927"/>
                  </a:lnTo>
                  <a:lnTo>
                    <a:pt x="248412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73735" y="3081528"/>
              <a:ext cx="434340" cy="372110"/>
            </a:xfrm>
            <a:custGeom>
              <a:avLst/>
              <a:gdLst/>
              <a:ahLst/>
              <a:cxnLst/>
              <a:rect l="l" t="t" r="r" b="b"/>
              <a:pathLst>
                <a:path w="434340" h="372110">
                  <a:moveTo>
                    <a:pt x="0" y="0"/>
                  </a:moveTo>
                  <a:lnTo>
                    <a:pt x="248412" y="0"/>
                  </a:lnTo>
                  <a:lnTo>
                    <a:pt x="434340" y="185927"/>
                  </a:lnTo>
                  <a:lnTo>
                    <a:pt x="248412" y="371856"/>
                  </a:lnTo>
                  <a:lnTo>
                    <a:pt x="0" y="371856"/>
                  </a:lnTo>
                  <a:lnTo>
                    <a:pt x="185928" y="185927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679704" y="3589020"/>
            <a:ext cx="11460480" cy="460375"/>
            <a:chOff x="679704" y="3589020"/>
            <a:chExt cx="11460480" cy="460375"/>
          </a:xfrm>
        </p:grpSpPr>
        <p:sp>
          <p:nvSpPr>
            <p:cNvPr id="22" name="object 22"/>
            <p:cNvSpPr/>
            <p:nvPr/>
          </p:nvSpPr>
          <p:spPr>
            <a:xfrm>
              <a:off x="685800" y="3595116"/>
              <a:ext cx="11448415" cy="448309"/>
            </a:xfrm>
            <a:custGeom>
              <a:avLst/>
              <a:gdLst/>
              <a:ahLst/>
              <a:cxnLst/>
              <a:rect l="l" t="t" r="r" b="b"/>
              <a:pathLst>
                <a:path w="11448415" h="448310">
                  <a:moveTo>
                    <a:pt x="11224260" y="0"/>
                  </a:moveTo>
                  <a:lnTo>
                    <a:pt x="0" y="0"/>
                  </a:lnTo>
                  <a:lnTo>
                    <a:pt x="0" y="448056"/>
                  </a:lnTo>
                  <a:lnTo>
                    <a:pt x="11224260" y="448056"/>
                  </a:lnTo>
                  <a:lnTo>
                    <a:pt x="11448288" y="224028"/>
                  </a:lnTo>
                  <a:lnTo>
                    <a:pt x="11224260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85800" y="3595116"/>
              <a:ext cx="11448415" cy="448309"/>
            </a:xfrm>
            <a:custGeom>
              <a:avLst/>
              <a:gdLst/>
              <a:ahLst/>
              <a:cxnLst/>
              <a:rect l="l" t="t" r="r" b="b"/>
              <a:pathLst>
                <a:path w="11448415" h="448310">
                  <a:moveTo>
                    <a:pt x="0" y="0"/>
                  </a:moveTo>
                  <a:lnTo>
                    <a:pt x="11224260" y="0"/>
                  </a:lnTo>
                  <a:lnTo>
                    <a:pt x="11448288" y="224028"/>
                  </a:lnTo>
                  <a:lnTo>
                    <a:pt x="11224260" y="448056"/>
                  </a:lnTo>
                  <a:lnTo>
                    <a:pt x="0" y="448056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143255" y="3640835"/>
            <a:ext cx="448309" cy="408940"/>
            <a:chOff x="143255" y="3640835"/>
            <a:chExt cx="448309" cy="408940"/>
          </a:xfrm>
        </p:grpSpPr>
        <p:sp>
          <p:nvSpPr>
            <p:cNvPr id="25" name="object 25"/>
            <p:cNvSpPr/>
            <p:nvPr/>
          </p:nvSpPr>
          <p:spPr>
            <a:xfrm>
              <a:off x="149351" y="3646931"/>
              <a:ext cx="436245" cy="396240"/>
            </a:xfrm>
            <a:custGeom>
              <a:avLst/>
              <a:gdLst/>
              <a:ahLst/>
              <a:cxnLst/>
              <a:rect l="l" t="t" r="r" b="b"/>
              <a:pathLst>
                <a:path w="436245" h="396239">
                  <a:moveTo>
                    <a:pt x="237744" y="0"/>
                  </a:moveTo>
                  <a:lnTo>
                    <a:pt x="0" y="0"/>
                  </a:lnTo>
                  <a:lnTo>
                    <a:pt x="198120" y="198120"/>
                  </a:lnTo>
                  <a:lnTo>
                    <a:pt x="0" y="396240"/>
                  </a:lnTo>
                  <a:lnTo>
                    <a:pt x="237744" y="396240"/>
                  </a:lnTo>
                  <a:lnTo>
                    <a:pt x="435864" y="198120"/>
                  </a:lnTo>
                  <a:lnTo>
                    <a:pt x="237744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49351" y="3646931"/>
              <a:ext cx="436245" cy="396240"/>
            </a:xfrm>
            <a:custGeom>
              <a:avLst/>
              <a:gdLst/>
              <a:ahLst/>
              <a:cxnLst/>
              <a:rect l="l" t="t" r="r" b="b"/>
              <a:pathLst>
                <a:path w="436245" h="396239">
                  <a:moveTo>
                    <a:pt x="0" y="0"/>
                  </a:moveTo>
                  <a:lnTo>
                    <a:pt x="237744" y="0"/>
                  </a:lnTo>
                  <a:lnTo>
                    <a:pt x="435864" y="198120"/>
                  </a:lnTo>
                  <a:lnTo>
                    <a:pt x="237744" y="396240"/>
                  </a:lnTo>
                  <a:lnTo>
                    <a:pt x="0" y="396240"/>
                  </a:lnTo>
                  <a:lnTo>
                    <a:pt x="198120" y="198120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679704" y="4143755"/>
            <a:ext cx="11460480" cy="683260"/>
            <a:chOff x="679704" y="4143755"/>
            <a:chExt cx="11460480" cy="683260"/>
          </a:xfrm>
        </p:grpSpPr>
        <p:sp>
          <p:nvSpPr>
            <p:cNvPr id="28" name="object 28"/>
            <p:cNvSpPr/>
            <p:nvPr/>
          </p:nvSpPr>
          <p:spPr>
            <a:xfrm>
              <a:off x="685800" y="4149851"/>
              <a:ext cx="11448415" cy="670560"/>
            </a:xfrm>
            <a:custGeom>
              <a:avLst/>
              <a:gdLst/>
              <a:ahLst/>
              <a:cxnLst/>
              <a:rect l="l" t="t" r="r" b="b"/>
              <a:pathLst>
                <a:path w="11448415" h="670560">
                  <a:moveTo>
                    <a:pt x="11113008" y="0"/>
                  </a:moveTo>
                  <a:lnTo>
                    <a:pt x="0" y="0"/>
                  </a:lnTo>
                  <a:lnTo>
                    <a:pt x="0" y="670560"/>
                  </a:lnTo>
                  <a:lnTo>
                    <a:pt x="11113008" y="670560"/>
                  </a:lnTo>
                  <a:lnTo>
                    <a:pt x="11448288" y="335280"/>
                  </a:lnTo>
                  <a:lnTo>
                    <a:pt x="11113008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85800" y="4149851"/>
              <a:ext cx="11448415" cy="670560"/>
            </a:xfrm>
            <a:custGeom>
              <a:avLst/>
              <a:gdLst/>
              <a:ahLst/>
              <a:cxnLst/>
              <a:rect l="l" t="t" r="r" b="b"/>
              <a:pathLst>
                <a:path w="11448415" h="670560">
                  <a:moveTo>
                    <a:pt x="0" y="0"/>
                  </a:moveTo>
                  <a:lnTo>
                    <a:pt x="11113008" y="0"/>
                  </a:lnTo>
                  <a:lnTo>
                    <a:pt x="11448288" y="335280"/>
                  </a:lnTo>
                  <a:lnTo>
                    <a:pt x="11113008" y="670560"/>
                  </a:lnTo>
                  <a:lnTo>
                    <a:pt x="0" y="670560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" name="object 30"/>
          <p:cNvGrpSpPr/>
          <p:nvPr/>
        </p:nvGrpSpPr>
        <p:grpSpPr>
          <a:xfrm>
            <a:off x="143255" y="4262628"/>
            <a:ext cx="448309" cy="509270"/>
            <a:chOff x="143255" y="4262628"/>
            <a:chExt cx="448309" cy="509270"/>
          </a:xfrm>
        </p:grpSpPr>
        <p:sp>
          <p:nvSpPr>
            <p:cNvPr id="31" name="object 31"/>
            <p:cNvSpPr/>
            <p:nvPr/>
          </p:nvSpPr>
          <p:spPr>
            <a:xfrm>
              <a:off x="149351" y="4268724"/>
              <a:ext cx="436245" cy="497205"/>
            </a:xfrm>
            <a:custGeom>
              <a:avLst/>
              <a:gdLst/>
              <a:ahLst/>
              <a:cxnLst/>
              <a:rect l="l" t="t" r="r" b="b"/>
              <a:pathLst>
                <a:path w="436245" h="497204">
                  <a:moveTo>
                    <a:pt x="217932" y="0"/>
                  </a:moveTo>
                  <a:lnTo>
                    <a:pt x="0" y="0"/>
                  </a:lnTo>
                  <a:lnTo>
                    <a:pt x="217932" y="248412"/>
                  </a:lnTo>
                  <a:lnTo>
                    <a:pt x="0" y="496824"/>
                  </a:lnTo>
                  <a:lnTo>
                    <a:pt x="217932" y="496824"/>
                  </a:lnTo>
                  <a:lnTo>
                    <a:pt x="435864" y="248412"/>
                  </a:lnTo>
                  <a:lnTo>
                    <a:pt x="217932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49351" y="4268724"/>
              <a:ext cx="436245" cy="497205"/>
            </a:xfrm>
            <a:custGeom>
              <a:avLst/>
              <a:gdLst/>
              <a:ahLst/>
              <a:cxnLst/>
              <a:rect l="l" t="t" r="r" b="b"/>
              <a:pathLst>
                <a:path w="436245" h="497204">
                  <a:moveTo>
                    <a:pt x="0" y="0"/>
                  </a:moveTo>
                  <a:lnTo>
                    <a:pt x="217932" y="0"/>
                  </a:lnTo>
                  <a:lnTo>
                    <a:pt x="435864" y="248412"/>
                  </a:lnTo>
                  <a:lnTo>
                    <a:pt x="217932" y="496824"/>
                  </a:lnTo>
                  <a:lnTo>
                    <a:pt x="0" y="496824"/>
                  </a:lnTo>
                  <a:lnTo>
                    <a:pt x="217932" y="248412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3" name="object 33"/>
          <p:cNvGrpSpPr/>
          <p:nvPr/>
        </p:nvGrpSpPr>
        <p:grpSpPr>
          <a:xfrm>
            <a:off x="679704" y="4937759"/>
            <a:ext cx="11404600" cy="1143000"/>
            <a:chOff x="679704" y="4937759"/>
            <a:chExt cx="11404600" cy="1143000"/>
          </a:xfrm>
        </p:grpSpPr>
        <p:sp>
          <p:nvSpPr>
            <p:cNvPr id="34" name="object 34"/>
            <p:cNvSpPr/>
            <p:nvPr/>
          </p:nvSpPr>
          <p:spPr>
            <a:xfrm>
              <a:off x="685800" y="4943855"/>
              <a:ext cx="11391900" cy="1130935"/>
            </a:xfrm>
            <a:custGeom>
              <a:avLst/>
              <a:gdLst/>
              <a:ahLst/>
              <a:cxnLst/>
              <a:rect l="l" t="t" r="r" b="b"/>
              <a:pathLst>
                <a:path w="11391900" h="1130935">
                  <a:moveTo>
                    <a:pt x="10826496" y="0"/>
                  </a:moveTo>
                  <a:lnTo>
                    <a:pt x="0" y="0"/>
                  </a:lnTo>
                  <a:lnTo>
                    <a:pt x="0" y="1130808"/>
                  </a:lnTo>
                  <a:lnTo>
                    <a:pt x="10826496" y="1130808"/>
                  </a:lnTo>
                  <a:lnTo>
                    <a:pt x="11391900" y="565404"/>
                  </a:lnTo>
                  <a:lnTo>
                    <a:pt x="1082649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85800" y="4943855"/>
              <a:ext cx="11391900" cy="1130935"/>
            </a:xfrm>
            <a:custGeom>
              <a:avLst/>
              <a:gdLst/>
              <a:ahLst/>
              <a:cxnLst/>
              <a:rect l="l" t="t" r="r" b="b"/>
              <a:pathLst>
                <a:path w="11391900" h="1130935">
                  <a:moveTo>
                    <a:pt x="0" y="0"/>
                  </a:moveTo>
                  <a:lnTo>
                    <a:pt x="10826496" y="0"/>
                  </a:lnTo>
                  <a:lnTo>
                    <a:pt x="11391900" y="565404"/>
                  </a:lnTo>
                  <a:lnTo>
                    <a:pt x="10826496" y="1130808"/>
                  </a:lnTo>
                  <a:lnTo>
                    <a:pt x="0" y="1130808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6" name="object 36"/>
          <p:cNvGrpSpPr/>
          <p:nvPr/>
        </p:nvGrpSpPr>
        <p:grpSpPr>
          <a:xfrm>
            <a:off x="143255" y="5234940"/>
            <a:ext cx="448309" cy="509270"/>
            <a:chOff x="143255" y="5234940"/>
            <a:chExt cx="448309" cy="509270"/>
          </a:xfrm>
        </p:grpSpPr>
        <p:sp>
          <p:nvSpPr>
            <p:cNvPr id="37" name="object 37"/>
            <p:cNvSpPr/>
            <p:nvPr/>
          </p:nvSpPr>
          <p:spPr>
            <a:xfrm>
              <a:off x="149351" y="5241036"/>
              <a:ext cx="436245" cy="497205"/>
            </a:xfrm>
            <a:custGeom>
              <a:avLst/>
              <a:gdLst/>
              <a:ahLst/>
              <a:cxnLst/>
              <a:rect l="l" t="t" r="r" b="b"/>
              <a:pathLst>
                <a:path w="436245" h="497204">
                  <a:moveTo>
                    <a:pt x="217932" y="0"/>
                  </a:moveTo>
                  <a:lnTo>
                    <a:pt x="0" y="0"/>
                  </a:lnTo>
                  <a:lnTo>
                    <a:pt x="217932" y="248411"/>
                  </a:lnTo>
                  <a:lnTo>
                    <a:pt x="0" y="496823"/>
                  </a:lnTo>
                  <a:lnTo>
                    <a:pt x="217932" y="496823"/>
                  </a:lnTo>
                  <a:lnTo>
                    <a:pt x="435864" y="248411"/>
                  </a:lnTo>
                  <a:lnTo>
                    <a:pt x="217932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49351" y="5241036"/>
              <a:ext cx="436245" cy="497205"/>
            </a:xfrm>
            <a:custGeom>
              <a:avLst/>
              <a:gdLst/>
              <a:ahLst/>
              <a:cxnLst/>
              <a:rect l="l" t="t" r="r" b="b"/>
              <a:pathLst>
                <a:path w="436245" h="497204">
                  <a:moveTo>
                    <a:pt x="0" y="0"/>
                  </a:moveTo>
                  <a:lnTo>
                    <a:pt x="217932" y="0"/>
                  </a:lnTo>
                  <a:lnTo>
                    <a:pt x="435864" y="248411"/>
                  </a:lnTo>
                  <a:lnTo>
                    <a:pt x="217932" y="496823"/>
                  </a:lnTo>
                  <a:lnTo>
                    <a:pt x="0" y="496823"/>
                  </a:lnTo>
                  <a:lnTo>
                    <a:pt x="217932" y="248411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9" name="object 39"/>
          <p:cNvGrpSpPr/>
          <p:nvPr/>
        </p:nvGrpSpPr>
        <p:grpSpPr>
          <a:xfrm>
            <a:off x="143255" y="6207252"/>
            <a:ext cx="448309" cy="486409"/>
            <a:chOff x="143255" y="6207252"/>
            <a:chExt cx="448309" cy="486409"/>
          </a:xfrm>
        </p:grpSpPr>
        <p:sp>
          <p:nvSpPr>
            <p:cNvPr id="40" name="object 40"/>
            <p:cNvSpPr/>
            <p:nvPr/>
          </p:nvSpPr>
          <p:spPr>
            <a:xfrm>
              <a:off x="149351" y="6213348"/>
              <a:ext cx="436245" cy="474345"/>
            </a:xfrm>
            <a:custGeom>
              <a:avLst/>
              <a:gdLst/>
              <a:ahLst/>
              <a:cxnLst/>
              <a:rect l="l" t="t" r="r" b="b"/>
              <a:pathLst>
                <a:path w="436245" h="474345">
                  <a:moveTo>
                    <a:pt x="217932" y="0"/>
                  </a:moveTo>
                  <a:lnTo>
                    <a:pt x="0" y="0"/>
                  </a:lnTo>
                  <a:lnTo>
                    <a:pt x="217932" y="236981"/>
                  </a:lnTo>
                  <a:lnTo>
                    <a:pt x="0" y="473963"/>
                  </a:lnTo>
                  <a:lnTo>
                    <a:pt x="217932" y="473963"/>
                  </a:lnTo>
                  <a:lnTo>
                    <a:pt x="435864" y="236981"/>
                  </a:lnTo>
                  <a:lnTo>
                    <a:pt x="217932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49351" y="6213348"/>
              <a:ext cx="436245" cy="474345"/>
            </a:xfrm>
            <a:custGeom>
              <a:avLst/>
              <a:gdLst/>
              <a:ahLst/>
              <a:cxnLst/>
              <a:rect l="l" t="t" r="r" b="b"/>
              <a:pathLst>
                <a:path w="436245" h="474345">
                  <a:moveTo>
                    <a:pt x="0" y="0"/>
                  </a:moveTo>
                  <a:lnTo>
                    <a:pt x="217932" y="0"/>
                  </a:lnTo>
                  <a:lnTo>
                    <a:pt x="435864" y="236981"/>
                  </a:lnTo>
                  <a:lnTo>
                    <a:pt x="217932" y="473963"/>
                  </a:lnTo>
                  <a:lnTo>
                    <a:pt x="0" y="473963"/>
                  </a:lnTo>
                  <a:lnTo>
                    <a:pt x="217932" y="236981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2" name="object 42"/>
          <p:cNvGrpSpPr/>
          <p:nvPr/>
        </p:nvGrpSpPr>
        <p:grpSpPr>
          <a:xfrm>
            <a:off x="679704" y="6184391"/>
            <a:ext cx="11404600" cy="509270"/>
            <a:chOff x="679704" y="6184391"/>
            <a:chExt cx="11404600" cy="509270"/>
          </a:xfrm>
        </p:grpSpPr>
        <p:sp>
          <p:nvSpPr>
            <p:cNvPr id="43" name="object 43"/>
            <p:cNvSpPr/>
            <p:nvPr/>
          </p:nvSpPr>
          <p:spPr>
            <a:xfrm>
              <a:off x="685800" y="6190487"/>
              <a:ext cx="11391900" cy="497205"/>
            </a:xfrm>
            <a:custGeom>
              <a:avLst/>
              <a:gdLst/>
              <a:ahLst/>
              <a:cxnLst/>
              <a:rect l="l" t="t" r="r" b="b"/>
              <a:pathLst>
                <a:path w="11391900" h="497204">
                  <a:moveTo>
                    <a:pt x="11143488" y="0"/>
                  </a:moveTo>
                  <a:lnTo>
                    <a:pt x="0" y="0"/>
                  </a:lnTo>
                  <a:lnTo>
                    <a:pt x="0" y="496824"/>
                  </a:lnTo>
                  <a:lnTo>
                    <a:pt x="11143488" y="496824"/>
                  </a:lnTo>
                  <a:lnTo>
                    <a:pt x="11391900" y="248412"/>
                  </a:lnTo>
                  <a:lnTo>
                    <a:pt x="11143488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85800" y="6190487"/>
              <a:ext cx="11391900" cy="497205"/>
            </a:xfrm>
            <a:custGeom>
              <a:avLst/>
              <a:gdLst/>
              <a:ahLst/>
              <a:cxnLst/>
              <a:rect l="l" t="t" r="r" b="b"/>
              <a:pathLst>
                <a:path w="11391900" h="497204">
                  <a:moveTo>
                    <a:pt x="0" y="0"/>
                  </a:moveTo>
                  <a:lnTo>
                    <a:pt x="11143488" y="0"/>
                  </a:lnTo>
                  <a:lnTo>
                    <a:pt x="11391900" y="248412"/>
                  </a:lnTo>
                  <a:lnTo>
                    <a:pt x="11143488" y="496824"/>
                  </a:lnTo>
                  <a:lnTo>
                    <a:pt x="0" y="496824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764540" y="1003808"/>
            <a:ext cx="11043285" cy="55581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Calibri"/>
                <a:cs typeface="Calibri"/>
              </a:rPr>
              <a:t>Изучить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новые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документы,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вступающие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в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силу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с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1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сентября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2024</a:t>
            </a:r>
            <a:r>
              <a:rPr sz="1600" b="1" spc="-10" dirty="0">
                <a:latin typeface="Calibri"/>
                <a:cs typeface="Calibri"/>
              </a:rPr>
              <a:t> года.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b="1" dirty="0">
                <a:latin typeface="Calibri"/>
                <a:cs typeface="Calibri"/>
              </a:rPr>
              <a:t>Ознакомить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(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под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 подпись</a:t>
            </a:r>
            <a:r>
              <a:rPr sz="1600" b="1" spc="-10" dirty="0">
                <a:latin typeface="Calibri"/>
                <a:cs typeface="Calibri"/>
              </a:rPr>
              <a:t>)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с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их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основными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положениями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лиц,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причастных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к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дальнейшему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исполнению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новых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документов.</a:t>
            </a:r>
            <a:endParaRPr sz="1600">
              <a:latin typeface="Calibri"/>
              <a:cs typeface="Calibri"/>
            </a:endParaRPr>
          </a:p>
          <a:p>
            <a:pPr marL="12700" marR="908050" algn="just">
              <a:lnSpc>
                <a:spcPct val="100000"/>
              </a:lnSpc>
              <a:spcBef>
                <a:spcPts val="1395"/>
              </a:spcBef>
            </a:pPr>
            <a:r>
              <a:rPr sz="1600" b="1" spc="-10" dirty="0">
                <a:latin typeface="Calibri"/>
                <a:cs typeface="Calibri"/>
              </a:rPr>
              <a:t>Подготовить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проекты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обновленных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(откорректированных) школьных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локальных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актов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в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области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оценки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качества </a:t>
            </a:r>
            <a:r>
              <a:rPr sz="1600" b="1" dirty="0">
                <a:latin typeface="Calibri"/>
                <a:cs typeface="Calibri"/>
              </a:rPr>
              <a:t>образования.</a:t>
            </a:r>
            <a:r>
              <a:rPr sz="1600" b="1" spc="-6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Для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этого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(при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необходимости)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создать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рабочую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группу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(рабочие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группы)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в</a:t>
            </a:r>
            <a:r>
              <a:rPr sz="1600" b="1" spc="-6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целях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обсуждения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всех </a:t>
            </a:r>
            <a:r>
              <a:rPr sz="1600" b="1" spc="-10" dirty="0">
                <a:latin typeface="Calibri"/>
                <a:cs typeface="Calibri"/>
              </a:rPr>
              <a:t>положений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новых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локальных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актов.</a:t>
            </a:r>
            <a:endParaRPr sz="1600">
              <a:latin typeface="Calibri"/>
              <a:cs typeface="Calibri"/>
            </a:endParaRPr>
          </a:p>
          <a:p>
            <a:pPr marL="12700" marR="766445">
              <a:lnSpc>
                <a:spcPct val="100000"/>
              </a:lnSpc>
              <a:spcBef>
                <a:spcPts val="5"/>
              </a:spcBef>
            </a:pPr>
            <a:r>
              <a:rPr sz="1600" b="1" spc="-10" dirty="0">
                <a:latin typeface="Calibri"/>
                <a:cs typeface="Calibri"/>
              </a:rPr>
              <a:t>Подготовить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проекты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приказов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по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утверждению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обновленных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локальных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актов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и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ответственных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за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их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исполнение. Рассмотреть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и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утвердить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на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заседании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педагогического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совета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в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августе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2024 </a:t>
            </a:r>
            <a:r>
              <a:rPr sz="1600" b="1" spc="-25" dirty="0">
                <a:latin typeface="Calibri"/>
                <a:cs typeface="Calibri"/>
              </a:rPr>
              <a:t>г.</a:t>
            </a:r>
            <a:endParaRPr sz="1600">
              <a:latin typeface="Calibri"/>
              <a:cs typeface="Calibri"/>
            </a:endParaRPr>
          </a:p>
          <a:p>
            <a:pPr marL="12700" marR="571500">
              <a:lnSpc>
                <a:spcPct val="100000"/>
              </a:lnSpc>
              <a:spcBef>
                <a:spcPts val="810"/>
              </a:spcBef>
            </a:pPr>
            <a:r>
              <a:rPr sz="1600" b="1" dirty="0">
                <a:latin typeface="Calibri"/>
                <a:cs typeface="Calibri"/>
              </a:rPr>
              <a:t>Составить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график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доведения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и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довести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до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сведения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родителей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(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под</a:t>
            </a:r>
            <a:r>
              <a:rPr sz="16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подпись</a:t>
            </a:r>
            <a:r>
              <a:rPr sz="1600" b="1" spc="-10" dirty="0">
                <a:latin typeface="Calibri"/>
                <a:cs typeface="Calibri"/>
              </a:rPr>
              <a:t>)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новые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правила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проведения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оценочных процедур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в</a:t>
            </a:r>
            <a:r>
              <a:rPr sz="16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сентябре</a:t>
            </a:r>
            <a:r>
              <a:rPr sz="16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2024</a:t>
            </a: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FF0000"/>
                </a:solidFill>
                <a:latin typeface="Calibri"/>
                <a:cs typeface="Calibri"/>
              </a:rPr>
              <a:t>года.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25"/>
              </a:spcBef>
            </a:pPr>
            <a:r>
              <a:rPr sz="1600" b="1" spc="-10" dirty="0">
                <a:latin typeface="Calibri"/>
                <a:cs typeface="Calibri"/>
              </a:rPr>
              <a:t>Подготовить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проект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приказа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о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назначении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в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школе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ответственного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за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формирование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функциональной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грамотности.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9"/>
              </a:spcBef>
            </a:pPr>
            <a:endParaRPr sz="1600">
              <a:latin typeface="Calibri"/>
              <a:cs typeface="Calibri"/>
            </a:endParaRPr>
          </a:p>
          <a:p>
            <a:pPr marL="12700" marR="142240">
              <a:lnSpc>
                <a:spcPct val="100000"/>
              </a:lnSpc>
            </a:pPr>
            <a:r>
              <a:rPr sz="1600" b="1" spc="-10" dirty="0">
                <a:latin typeface="Calibri"/>
                <a:cs typeface="Calibri"/>
              </a:rPr>
              <a:t>Подготовить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и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рассмотреть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на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заседаниях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предметных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школьных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методических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объединений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проект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Дорожной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карты</a:t>
            </a:r>
            <a:r>
              <a:rPr sz="1600" b="1" spc="-25" dirty="0">
                <a:latin typeface="Calibri"/>
                <a:cs typeface="Calibri"/>
              </a:rPr>
              <a:t> по </a:t>
            </a:r>
            <a:r>
              <a:rPr sz="1600" b="1" spc="-10" dirty="0">
                <a:latin typeface="Calibri"/>
                <a:cs typeface="Calibri"/>
              </a:rPr>
              <a:t>достижению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(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к</a:t>
            </a:r>
            <a:r>
              <a:rPr sz="16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ноябрю</a:t>
            </a:r>
            <a:r>
              <a:rPr sz="16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2024</a:t>
            </a:r>
            <a:r>
              <a:rPr sz="16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года)</a:t>
            </a:r>
            <a:r>
              <a:rPr sz="16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установленного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базового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значения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уровня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функциональной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грамотности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0"/>
              </a:spcBef>
            </a:pP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b="1" spc="-10" dirty="0">
                <a:latin typeface="Calibri"/>
                <a:cs typeface="Calibri"/>
              </a:rPr>
              <a:t>Сформировать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единый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график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оценочных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процедур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в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2024-</a:t>
            </a:r>
            <a:r>
              <a:rPr sz="1600" b="1" dirty="0">
                <a:latin typeface="Calibri"/>
                <a:cs typeface="Calibri"/>
              </a:rPr>
              <a:t>2025</a:t>
            </a:r>
            <a:r>
              <a:rPr sz="1600" b="1" spc="25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у.г.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b="1" spc="-10" dirty="0">
                <a:latin typeface="Calibri"/>
                <a:cs typeface="Calibri"/>
              </a:rPr>
              <a:t>Подготовить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проект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приказа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по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его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утверждению.</a:t>
            </a:r>
            <a:endParaRPr sz="1600">
              <a:latin typeface="Calibri"/>
              <a:cs typeface="Calibri"/>
            </a:endParaRPr>
          </a:p>
          <a:p>
            <a:pPr marL="12700" marR="1547495">
              <a:lnSpc>
                <a:spcPct val="100000"/>
              </a:lnSpc>
            </a:pPr>
            <a:r>
              <a:rPr sz="1600" b="1" spc="-10" dirty="0">
                <a:latin typeface="Calibri"/>
                <a:cs typeface="Calibri"/>
              </a:rPr>
              <a:t>Утвердить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его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приказом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ОО.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Ознакомить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с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приказом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(под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подпись)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лиц,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ответственных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за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его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исполнение. </a:t>
            </a:r>
            <a:r>
              <a:rPr sz="1600" b="1" dirty="0">
                <a:latin typeface="Calibri"/>
                <a:cs typeface="Calibri"/>
              </a:rPr>
              <a:t>Приказ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и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график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разместить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на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сайте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ОО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не</a:t>
            </a:r>
            <a:r>
              <a:rPr sz="16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позднее</a:t>
            </a:r>
            <a:r>
              <a:rPr sz="16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15</a:t>
            </a:r>
            <a:r>
              <a:rPr sz="16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сентября</a:t>
            </a:r>
            <a:r>
              <a:rPr sz="16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2024</a:t>
            </a:r>
            <a:r>
              <a:rPr sz="16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года.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70"/>
              </a:spcBef>
            </a:pPr>
            <a:endParaRPr sz="16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600" b="1" spc="-10" dirty="0">
                <a:latin typeface="Calibri"/>
                <a:cs typeface="Calibri"/>
              </a:rPr>
              <a:t>Запланировать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мероприятия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ВСОКО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на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основе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результатов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ОП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(ГИА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и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ВПР)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2024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года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и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предыдущих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лет.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Words>776</Words>
  <Application>Microsoft Office PowerPoint</Application>
  <PresentationFormat>Произвольный</PresentationFormat>
  <Paragraphs>77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Организация оценки качества образования в образовательных организациях  в 2024-2025 учебном году</vt:lpstr>
      <vt:lpstr>Нормативная база мероприятий по оценке качества образования</vt:lpstr>
      <vt:lpstr>Обновление нормативно-правовой базы проведения мероприятий</vt:lpstr>
      <vt:lpstr>Мероприятия по оценке качества образования в 2024-2025 учебном году</vt:lpstr>
      <vt:lpstr>Мероприятия по оценке качества образования</vt:lpstr>
      <vt:lpstr>Организация проведения ВПР в 2024-2025 учебном году</vt:lpstr>
      <vt:lpstr>Организация проведения ВПР в 2024-2025 учебном году</vt:lpstr>
      <vt:lpstr>Что нужно сделать в школе</vt:lpstr>
      <vt:lpstr>Задачи для заместителя директора по УВР до 1 сентября 2024 года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Колчанов Андрей Викторович</dc:creator>
  <cp:lastModifiedBy>1</cp:lastModifiedBy>
  <cp:revision>3</cp:revision>
  <dcterms:created xsi:type="dcterms:W3CDTF">2024-09-16T08:35:54Z</dcterms:created>
  <dcterms:modified xsi:type="dcterms:W3CDTF">2024-09-19T13:40:14Z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2024-08-09T00:00:00Z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2024-09-16T00:00:00Z</vt:filetime>
  </property>
  <property fmtid="{D5CDD505-2E9C-101B-9397-08002B2CF9AE}" pid="5" name="Producer">
    <vt:lpwstr>Microsoft® PowerPoint® 2013</vt:lpwstr>
  </property>
</Properties>
</file>