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88" r:id="rId13"/>
    <p:sldId id="289" r:id="rId14"/>
    <p:sldId id="264" r:id="rId15"/>
    <p:sldId id="278" r:id="rId16"/>
    <p:sldId id="279" r:id="rId17"/>
    <p:sldId id="281" r:id="rId18"/>
    <p:sldId id="268" r:id="rId19"/>
    <p:sldId id="269" r:id="rId20"/>
    <p:sldId id="270" r:id="rId21"/>
    <p:sldId id="283" r:id="rId22"/>
    <p:sldId id="284" r:id="rId23"/>
    <p:sldId id="275" r:id="rId24"/>
    <p:sldId id="291" r:id="rId25"/>
    <p:sldId id="286" r:id="rId26"/>
    <p:sldId id="276" r:id="rId27"/>
    <p:sldId id="277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solidFill>
            <a:schemeClr val="accent5">
              <a:lumMod val="75000"/>
              <a:alpha val="45000"/>
            </a:schemeClr>
          </a:solidFill>
          <a:ln>
            <a:solidFill>
              <a:schemeClr val="accent1">
                <a:alpha val="36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15770" y="2190750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19400" y="2724150"/>
            <a:ext cx="5678805" cy="1905009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800" b="1" spc="-215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«</a:t>
            </a:r>
            <a:r>
              <a:rPr sz="4800" b="1" spc="-215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ЕГЭ </a:t>
            </a:r>
            <a:r>
              <a:rPr sz="4800" b="1" spc="-575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–</a:t>
            </a:r>
            <a:r>
              <a:rPr sz="4800" b="1" spc="-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 </a:t>
            </a:r>
            <a:r>
              <a:rPr sz="4800" b="1" spc="-225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202</a:t>
            </a:r>
            <a:r>
              <a:rPr lang="ru-RU" sz="4800" b="1" spc="-225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2</a:t>
            </a:r>
            <a:r>
              <a:rPr sz="4800" b="1" spc="-225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Georgia"/>
              </a:rPr>
              <a:t>»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</p:txBody>
      </p:sp>
      <p:pic>
        <p:nvPicPr>
          <p:cNvPr id="15" name="Рисунок 14" descr="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3350"/>
            <a:ext cx="1118927" cy="11211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3657600" y="133350"/>
            <a:ext cx="528061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Муниципальное родительское собрание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324350"/>
            <a:ext cx="7510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Азиева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Т.К., начальник отдела методического обеспечения </a:t>
            </a: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Управления образования Гудермесского муниципального района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2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/>
              <a:t>Р</a:t>
            </a:r>
            <a:r>
              <a:rPr lang="ru-RU" sz="3200" dirty="0" smtClean="0"/>
              <a:t>асписания ЕГЭ 2022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68168"/>
              </p:ext>
            </p:extLst>
          </p:nvPr>
        </p:nvGraphicFramePr>
        <p:xfrm>
          <a:off x="152400" y="895350"/>
          <a:ext cx="8839200" cy="419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 31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и 21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Расписание ЕГЭ 2022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66361"/>
              </p:ext>
            </p:extLst>
          </p:nvPr>
        </p:nvGraphicFramePr>
        <p:xfrm>
          <a:off x="0" y="895351"/>
          <a:ext cx="9143999" cy="429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3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408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82" y="942182"/>
            <a:ext cx="5920018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3350"/>
            <a:ext cx="2028091" cy="827882"/>
          </a:xfrm>
          <a:prstGeom prst="rect">
            <a:avLst/>
          </a:prstGeom>
          <a:noFill/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152400" y="1276350"/>
            <a:ext cx="878713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988060" marR="5080" lvl="0" indent="-975360" algn="ctr" defTabSz="914400" eaLnBrk="1" fontAlgn="auto" latinLnBrk="0" hangingPunct="1">
              <a:lnSpc>
                <a:spcPts val="346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Федеральный</a:t>
            </a:r>
            <a:r>
              <a:rPr kumimoji="0" lang="ru-RU" sz="2000" b="0" i="0" u="none" strike="noStrike" kern="0" cap="none" spc="-8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закон</a:t>
            </a:r>
            <a:r>
              <a:rPr kumimoji="0" lang="ru-RU" sz="2000" b="0" i="0" u="none" strike="noStrike" kern="0" cap="none" spc="-8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«Об</a:t>
            </a:r>
            <a:r>
              <a:rPr kumimoji="0" lang="ru-RU" sz="2000" b="0" i="0" u="none" strike="noStrike" kern="0" cap="none" spc="-7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образовании</a:t>
            </a:r>
            <a:r>
              <a:rPr kumimoji="0" lang="ru-RU" sz="2000" b="0" i="0" u="none" strike="noStrike" kern="0" cap="none" spc="-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</a:t>
            </a:r>
            <a:r>
              <a:rPr kumimoji="0" lang="ru-RU" sz="2000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Российской </a:t>
            </a:r>
            <a:r>
              <a:rPr kumimoji="0" lang="ru-RU" sz="2000" b="0" i="0" u="none" strike="noStrike" kern="0" cap="none" spc="-70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Федерации»</a:t>
            </a:r>
            <a:r>
              <a:rPr kumimoji="0" lang="ru-RU" sz="2000" b="0" i="0" u="none" strike="noStrike" kern="0" cap="none" spc="-8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(от</a:t>
            </a:r>
            <a:r>
              <a:rPr kumimoji="0" lang="ru-RU" sz="2000" b="0" i="0" u="none" strike="noStrike" kern="0" cap="none" spc="-6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29.12.2012</a:t>
            </a:r>
            <a:r>
              <a:rPr kumimoji="0" lang="ru-RU" sz="2000" b="0" i="0" u="none" strike="noStrike" kern="0" cap="none" spc="-8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г.</a:t>
            </a:r>
            <a:r>
              <a:rPr kumimoji="0" lang="ru-RU" sz="2000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№</a:t>
            </a:r>
            <a:r>
              <a:rPr kumimoji="0" lang="ru-RU" sz="2000" b="0" i="0" u="none" strike="noStrike" kern="0" cap="none" spc="-8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273-ФЗ)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38200" y="2419350"/>
            <a:ext cx="7766050" cy="23298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6297295" algn="ctr">
              <a:lnSpc>
                <a:spcPct val="100000"/>
              </a:lnSpc>
              <a:spcBef>
                <a:spcPts val="775"/>
              </a:spcBef>
            </a:pPr>
            <a:r>
              <a:rPr sz="2800" b="1" spc="-10" dirty="0">
                <a:latin typeface="Calibri"/>
                <a:cs typeface="Calibri"/>
              </a:rPr>
              <a:t>Статья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59</a:t>
            </a:r>
            <a:endParaRPr sz="2800" dirty="0">
              <a:latin typeface="Calibri"/>
              <a:cs typeface="Calibri"/>
            </a:endParaRPr>
          </a:p>
          <a:p>
            <a:pPr marL="312420" marR="5080" indent="1270" algn="ctr">
              <a:lnSpc>
                <a:spcPts val="3020"/>
              </a:lnSpc>
              <a:spcBef>
                <a:spcPts val="1060"/>
              </a:spcBef>
            </a:pPr>
            <a:r>
              <a:rPr sz="2800" spc="-15" dirty="0">
                <a:latin typeface="Calibri"/>
                <a:cs typeface="Calibri"/>
              </a:rPr>
              <a:t>Итоговая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аттестация,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завершающая </a:t>
            </a:r>
            <a:r>
              <a:rPr sz="2800" spc="-10" dirty="0">
                <a:latin typeface="Calibri"/>
                <a:cs typeface="Calibri"/>
              </a:rPr>
              <a:t>освоение </a:t>
            </a:r>
            <a:r>
              <a:rPr sz="2800" spc="-5" dirty="0">
                <a:latin typeface="Calibri"/>
                <a:cs typeface="Calibri"/>
              </a:rPr>
              <a:t> основных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образовательных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программ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основного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общего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среднего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общего</a:t>
            </a:r>
            <a:r>
              <a:rPr sz="2800" spc="-5" dirty="0">
                <a:latin typeface="Calibri"/>
                <a:cs typeface="Calibri"/>
              </a:rPr>
              <a:t> образования,</a:t>
            </a:r>
            <a:endParaRPr sz="2800" dirty="0">
              <a:latin typeface="Calibri"/>
              <a:cs typeface="Calibri"/>
            </a:endParaRPr>
          </a:p>
          <a:p>
            <a:pPr marL="303530" algn="ctr">
              <a:lnSpc>
                <a:spcPct val="100000"/>
              </a:lnSpc>
              <a:spcBef>
                <a:spcPts val="625"/>
              </a:spcBef>
            </a:pPr>
            <a:r>
              <a:rPr sz="2800" b="1" spc="-10" dirty="0">
                <a:latin typeface="Calibri"/>
                <a:cs typeface="Calibri"/>
              </a:rPr>
              <a:t>является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обязательной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121" y="1028320"/>
            <a:ext cx="7768114" cy="93102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9525" marR="3810" algn="just">
              <a:lnSpc>
                <a:spcPts val="2265"/>
              </a:lnSpc>
              <a:spcBef>
                <a:spcPts val="360"/>
              </a:spcBef>
            </a:pP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2021</a:t>
            </a:r>
            <a:r>
              <a:rPr sz="2100" spc="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  <a:r>
              <a:rPr sz="2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заполнения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аттестата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приложения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нему </a:t>
            </a:r>
            <a:r>
              <a:rPr sz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используется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9" dirty="0">
                <a:solidFill>
                  <a:srgbClr val="000000"/>
                </a:solidFill>
                <a:latin typeface="Times New Roman"/>
                <a:cs typeface="Times New Roman"/>
              </a:rPr>
              <a:t>компьютерный</a:t>
            </a:r>
            <a:r>
              <a:rPr sz="21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26" dirty="0">
                <a:solidFill>
                  <a:srgbClr val="000000"/>
                </a:solidFill>
                <a:latin typeface="Times New Roman"/>
                <a:cs typeface="Times New Roman"/>
              </a:rPr>
              <a:t>модуль,</a:t>
            </a:r>
            <a:r>
              <a:rPr sz="21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позволяющий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генерировать </a:t>
            </a: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Times New Roman"/>
                <a:cs typeface="Times New Roman"/>
              </a:rPr>
              <a:t>двумерный</a:t>
            </a:r>
            <a:r>
              <a:rPr sz="21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матричный</a:t>
            </a:r>
            <a:r>
              <a:rPr sz="2100" spc="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5" dirty="0">
                <a:solidFill>
                  <a:srgbClr val="000000"/>
                </a:solidFill>
                <a:latin typeface="Times New Roman"/>
                <a:cs typeface="Times New Roman"/>
              </a:rPr>
              <a:t>шриховой</a:t>
            </a:r>
            <a:r>
              <a:rPr sz="21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60" dirty="0">
                <a:solidFill>
                  <a:srgbClr val="000000"/>
                </a:solidFill>
                <a:latin typeface="Times New Roman"/>
                <a:cs typeface="Times New Roman"/>
              </a:rPr>
              <a:t>код</a:t>
            </a:r>
            <a:r>
              <a:rPr sz="2100" spc="-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23" dirty="0">
                <a:solidFill>
                  <a:srgbClr val="000000"/>
                </a:solidFill>
                <a:latin typeface="Times New Roman"/>
                <a:cs typeface="Times New Roman"/>
              </a:rPr>
              <a:t>(QR-код).</a:t>
            </a:r>
            <a:endParaRPr sz="21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6026" y="2121408"/>
            <a:ext cx="4153661" cy="2383155"/>
          </a:xfrm>
          <a:prstGeom prst="rect">
            <a:avLst/>
          </a:prstGeom>
        </p:spPr>
      </p:pic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2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971550"/>
            <a:ext cx="6590348" cy="1051730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L="741045" marR="3810" indent="-731520">
              <a:lnSpc>
                <a:spcPts val="2595"/>
              </a:lnSpc>
              <a:spcBef>
                <a:spcPts val="401"/>
              </a:spcBef>
            </a:pPr>
            <a:r>
              <a:rPr sz="2400" spc="-23" dirty="0"/>
              <a:t>Федеральный</a:t>
            </a:r>
            <a:r>
              <a:rPr sz="2400" spc="-64" dirty="0"/>
              <a:t> </a:t>
            </a:r>
            <a:r>
              <a:rPr sz="2400" spc="-15" dirty="0"/>
              <a:t>закон</a:t>
            </a:r>
            <a:r>
              <a:rPr sz="2400" spc="-64" dirty="0"/>
              <a:t> </a:t>
            </a:r>
            <a:r>
              <a:rPr sz="2400" spc="-15" dirty="0"/>
              <a:t>«Об</a:t>
            </a:r>
            <a:r>
              <a:rPr sz="2400" spc="-56" dirty="0"/>
              <a:t> </a:t>
            </a:r>
            <a:r>
              <a:rPr sz="2400" spc="-19" dirty="0"/>
              <a:t>образовании</a:t>
            </a:r>
            <a:r>
              <a:rPr sz="2400" spc="-60" dirty="0"/>
              <a:t> </a:t>
            </a:r>
            <a:r>
              <a:rPr sz="2400" dirty="0"/>
              <a:t>в</a:t>
            </a:r>
            <a:r>
              <a:rPr sz="2400" spc="-34" dirty="0"/>
              <a:t> </a:t>
            </a:r>
            <a:r>
              <a:rPr sz="2400" spc="-19" dirty="0"/>
              <a:t>Российской </a:t>
            </a:r>
            <a:r>
              <a:rPr sz="2400" spc="-529" dirty="0"/>
              <a:t> </a:t>
            </a:r>
            <a:r>
              <a:rPr sz="2400" spc="-23" dirty="0"/>
              <a:t>Федерации»</a:t>
            </a:r>
            <a:r>
              <a:rPr sz="2400" spc="-60" dirty="0"/>
              <a:t> </a:t>
            </a:r>
            <a:r>
              <a:rPr sz="2400" spc="-8" dirty="0"/>
              <a:t>(от</a:t>
            </a:r>
            <a:r>
              <a:rPr sz="2400" spc="-49" dirty="0"/>
              <a:t> </a:t>
            </a:r>
            <a:r>
              <a:rPr sz="2400" spc="-19" dirty="0"/>
              <a:t>29.12.2012</a:t>
            </a:r>
            <a:r>
              <a:rPr sz="2400" spc="-64" dirty="0"/>
              <a:t> </a:t>
            </a:r>
            <a:r>
              <a:rPr sz="2400" spc="-8" dirty="0"/>
              <a:t>г.</a:t>
            </a:r>
            <a:r>
              <a:rPr sz="2400" spc="-23" dirty="0"/>
              <a:t> </a:t>
            </a:r>
            <a:r>
              <a:rPr sz="2400" dirty="0"/>
              <a:t>№</a:t>
            </a:r>
            <a:r>
              <a:rPr sz="2400" spc="-64" dirty="0"/>
              <a:t> </a:t>
            </a:r>
            <a:r>
              <a:rPr sz="2400" spc="-19" dirty="0"/>
              <a:t>273-ФЗ)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372171" y="2164527"/>
            <a:ext cx="7187089" cy="2257189"/>
          </a:xfrm>
          <a:prstGeom prst="rect">
            <a:avLst/>
          </a:prstGeom>
        </p:spPr>
        <p:txBody>
          <a:bodyPr vert="horz" wrap="square" lIns="0" tIns="73819" rIns="0" bIns="0" rtlCol="0">
            <a:spAutoFit/>
          </a:bodyPr>
          <a:lstStyle/>
          <a:p>
            <a:pPr marR="6085523" algn="ctr">
              <a:spcBef>
                <a:spcPts val="581"/>
              </a:spcBef>
            </a:pPr>
            <a:r>
              <a:rPr sz="2100" b="1" spc="-8" dirty="0">
                <a:latin typeface="Calibri"/>
                <a:cs typeface="Calibri"/>
              </a:rPr>
              <a:t>Статья</a:t>
            </a:r>
            <a:r>
              <a:rPr sz="2100" b="1" spc="-23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59</a:t>
            </a:r>
            <a:endParaRPr sz="2100" dirty="0">
              <a:latin typeface="Calibri"/>
              <a:cs typeface="Calibri"/>
            </a:endParaRPr>
          </a:p>
          <a:p>
            <a:pPr marL="148590" marR="3810" algn="ctr">
              <a:lnSpc>
                <a:spcPts val="2265"/>
              </a:lnSpc>
              <a:spcBef>
                <a:spcPts val="795"/>
              </a:spcBef>
            </a:pPr>
            <a:r>
              <a:rPr sz="2100" spc="-4" dirty="0">
                <a:latin typeface="Calibri"/>
                <a:cs typeface="Calibri"/>
              </a:rPr>
              <a:t>При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проведении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ГИА,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если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иное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не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предусмотрено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порядком </a:t>
            </a:r>
            <a:r>
              <a:rPr sz="2100" spc="-461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проведения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государственной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итоговой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аттестации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по</a:t>
            </a:r>
            <a:endParaRPr sz="2100" dirty="0">
              <a:latin typeface="Calibri"/>
              <a:cs typeface="Calibri"/>
            </a:endParaRPr>
          </a:p>
          <a:p>
            <a:pPr marL="137160" algn="ctr">
              <a:lnSpc>
                <a:spcPts val="2111"/>
              </a:lnSpc>
            </a:pPr>
            <a:r>
              <a:rPr sz="2100" spc="-8" dirty="0">
                <a:latin typeface="Calibri"/>
                <a:cs typeface="Calibri"/>
              </a:rPr>
              <a:t>соответствующим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1" dirty="0">
                <a:latin typeface="Calibri"/>
                <a:cs typeface="Calibri"/>
              </a:rPr>
              <a:t>образовательным</a:t>
            </a:r>
            <a:r>
              <a:rPr sz="2100" spc="-4" dirty="0">
                <a:latin typeface="Calibri"/>
                <a:cs typeface="Calibri"/>
              </a:rPr>
              <a:t> программам,</a:t>
            </a:r>
            <a:endParaRPr sz="2100" dirty="0">
              <a:latin typeface="Calibri"/>
              <a:cs typeface="Calibri"/>
            </a:endParaRPr>
          </a:p>
          <a:p>
            <a:pPr marL="407194" marR="261938" algn="ctr">
              <a:lnSpc>
                <a:spcPts val="2265"/>
              </a:lnSpc>
              <a:spcBef>
                <a:spcPts val="161"/>
              </a:spcBef>
            </a:pPr>
            <a:r>
              <a:rPr sz="2100" spc="-11" dirty="0">
                <a:latin typeface="Calibri"/>
                <a:cs typeface="Calibri"/>
              </a:rPr>
              <a:t>используются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контрольные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измерительные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материалы, </a:t>
            </a:r>
            <a:r>
              <a:rPr sz="2100" b="1" spc="-46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представляющие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собой</a:t>
            </a:r>
            <a:r>
              <a:rPr sz="2100" b="1" spc="-4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комплексы</a:t>
            </a:r>
            <a:r>
              <a:rPr sz="2100" b="1" spc="23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заданий</a:t>
            </a:r>
            <a:endParaRPr sz="2100" dirty="0">
              <a:latin typeface="Calibri"/>
              <a:cs typeface="Calibri"/>
            </a:endParaRPr>
          </a:p>
          <a:p>
            <a:pPr marL="140970" algn="ctr">
              <a:lnSpc>
                <a:spcPts val="2239"/>
              </a:lnSpc>
            </a:pPr>
            <a:r>
              <a:rPr sz="2100" b="1" spc="-4" dirty="0">
                <a:latin typeface="Calibri"/>
                <a:cs typeface="Calibri"/>
              </a:rPr>
              <a:t>стандартизированной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формы</a:t>
            </a:r>
            <a:r>
              <a:rPr sz="2100" spc="-4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7901" y="1224877"/>
            <a:ext cx="3019901" cy="11180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5" dirty="0">
                <a:hlinkClick r:id="rId2"/>
              </a:rPr>
              <a:t>http://www.fipi.ru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964" y="1107566"/>
            <a:ext cx="3121533" cy="39444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88287" y="2319243"/>
            <a:ext cx="4001929" cy="2041039"/>
          </a:xfrm>
          <a:prstGeom prst="rect">
            <a:avLst/>
          </a:prstGeom>
        </p:spPr>
        <p:txBody>
          <a:bodyPr vert="horz" wrap="square" lIns="0" tIns="46196" rIns="0" bIns="0" rtlCol="0">
            <a:spAutoFit/>
          </a:bodyPr>
          <a:lstStyle/>
          <a:p>
            <a:pPr marL="9525" marR="3810">
              <a:lnSpc>
                <a:spcPct val="90000"/>
              </a:lnSpc>
              <a:spcBef>
                <a:spcPts val="363"/>
              </a:spcBef>
            </a:pP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Изменения</a:t>
            </a:r>
            <a:r>
              <a:rPr sz="2400" spc="-71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вносятся</a:t>
            </a:r>
            <a:r>
              <a:rPr sz="2400" spc="-68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 Light"/>
                <a:cs typeface="Calibri Light"/>
              </a:rPr>
              <a:t>в</a:t>
            </a:r>
            <a:r>
              <a:rPr sz="240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КИМ</a:t>
            </a:r>
            <a:r>
              <a:rPr sz="2400" spc="-71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1" dirty="0">
                <a:solidFill>
                  <a:srgbClr val="003399"/>
                </a:solidFill>
                <a:latin typeface="Calibri Light"/>
                <a:cs typeface="Calibri Light"/>
              </a:rPr>
              <a:t>ЕГЭ </a:t>
            </a:r>
            <a:r>
              <a:rPr sz="2400" spc="-533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 Light"/>
                <a:cs typeface="Calibri Light"/>
              </a:rPr>
              <a:t>в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2022 </a:t>
            </a:r>
            <a:r>
              <a:rPr sz="2400" spc="-11" dirty="0">
                <a:solidFill>
                  <a:srgbClr val="003399"/>
                </a:solidFill>
                <a:latin typeface="Calibri Light"/>
                <a:cs typeface="Calibri Light"/>
              </a:rPr>
              <a:t>году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почти </a:t>
            </a:r>
            <a:r>
              <a:rPr sz="2400" spc="-11" dirty="0">
                <a:solidFill>
                  <a:srgbClr val="003399"/>
                </a:solidFill>
                <a:latin typeface="Calibri Light"/>
                <a:cs typeface="Calibri Light"/>
              </a:rPr>
              <a:t>по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всем </a:t>
            </a:r>
            <a:r>
              <a:rPr sz="2400" spc="-11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учебным </a:t>
            </a:r>
            <a:r>
              <a:rPr sz="2400" spc="-23" dirty="0">
                <a:solidFill>
                  <a:srgbClr val="003399"/>
                </a:solidFill>
                <a:latin typeface="Calibri Light"/>
                <a:cs typeface="Calibri Light"/>
              </a:rPr>
              <a:t>предметам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(согласно </a:t>
            </a:r>
            <a:r>
              <a:rPr sz="2400" spc="-15" dirty="0">
                <a:solidFill>
                  <a:srgbClr val="003399"/>
                </a:solidFill>
                <a:latin typeface="Calibri Light"/>
                <a:cs typeface="Calibri Light"/>
              </a:rPr>
              <a:t> ФГОС СОО </a:t>
            </a:r>
            <a:r>
              <a:rPr sz="2400" dirty="0">
                <a:solidFill>
                  <a:srgbClr val="003399"/>
                </a:solidFill>
                <a:latin typeface="Calibri Light"/>
                <a:cs typeface="Calibri Light"/>
              </a:rPr>
              <a:t>– </a:t>
            </a:r>
            <a:r>
              <a:rPr sz="2400" spc="-23" dirty="0">
                <a:solidFill>
                  <a:srgbClr val="003399"/>
                </a:solidFill>
                <a:latin typeface="Calibri Light"/>
                <a:cs typeface="Calibri Light"/>
              </a:rPr>
              <a:t>практическое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 применение</a:t>
            </a:r>
            <a:r>
              <a:rPr sz="2400" spc="-64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spc="-19" dirty="0">
                <a:solidFill>
                  <a:srgbClr val="003399"/>
                </a:solidFill>
                <a:latin typeface="Calibri Light"/>
                <a:cs typeface="Calibri Light"/>
              </a:rPr>
              <a:t>знаний)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195" y="1512285"/>
            <a:ext cx="3020853" cy="5224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u="heavy" spc="-4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 Light"/>
                <a:cs typeface="Calibri Light"/>
                <a:hlinkClick r:id="rId2"/>
              </a:rPr>
              <a:t>http://www.fipi.ru</a:t>
            </a:r>
            <a:endParaRPr sz="33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8515" y="2417731"/>
            <a:ext cx="2664143" cy="1914466"/>
          </a:xfrm>
          <a:prstGeom prst="rect">
            <a:avLst/>
          </a:prstGeom>
        </p:spPr>
        <p:txBody>
          <a:bodyPr vert="horz" wrap="square" lIns="0" tIns="67151" rIns="0" bIns="0" rtlCol="0">
            <a:spAutoFit/>
          </a:bodyPr>
          <a:lstStyle/>
          <a:p>
            <a:pPr marL="259556" marR="3810" indent="-250508">
              <a:lnSpc>
                <a:spcPts val="3563"/>
              </a:lnSpc>
              <a:spcBef>
                <a:spcPts val="529"/>
              </a:spcBef>
            </a:pPr>
            <a:r>
              <a:rPr sz="3300" spc="-26" dirty="0">
                <a:solidFill>
                  <a:srgbClr val="003399"/>
                </a:solidFill>
                <a:latin typeface="Calibri Light"/>
                <a:cs typeface="Calibri Light"/>
              </a:rPr>
              <a:t>Открытый</a:t>
            </a:r>
            <a:r>
              <a:rPr sz="3300" spc="-131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3300" spc="-23" dirty="0">
                <a:solidFill>
                  <a:srgbClr val="003399"/>
                </a:solidFill>
                <a:latin typeface="Calibri Light"/>
                <a:cs typeface="Calibri Light"/>
              </a:rPr>
              <a:t>банк </a:t>
            </a:r>
            <a:r>
              <a:rPr sz="3300" spc="-7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3300" spc="-23" dirty="0">
                <a:solidFill>
                  <a:srgbClr val="003399"/>
                </a:solidFill>
                <a:latin typeface="Calibri Light"/>
                <a:cs typeface="Calibri Light"/>
              </a:rPr>
              <a:t>заданий</a:t>
            </a:r>
            <a:r>
              <a:rPr sz="3300" spc="-94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3300" spc="-15" dirty="0">
                <a:solidFill>
                  <a:srgbClr val="003399"/>
                </a:solidFill>
                <a:latin typeface="Calibri Light"/>
                <a:cs typeface="Calibri Light"/>
              </a:rPr>
              <a:t>ЕГЭ</a:t>
            </a:r>
            <a:endParaRPr sz="33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062" y="1066418"/>
            <a:ext cx="4079367" cy="3887343"/>
          </a:xfrm>
          <a:prstGeom prst="rect">
            <a:avLst/>
          </a:prstGeom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8953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167" y="1349560"/>
            <a:ext cx="8007668" cy="360675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9525" algn="just">
              <a:spcBef>
                <a:spcPts val="705"/>
              </a:spcBef>
            </a:pPr>
            <a:r>
              <a:rPr sz="2100" b="1" spc="-4" dirty="0">
                <a:latin typeface="Times New Roman"/>
                <a:cs typeface="Times New Roman"/>
              </a:rPr>
              <a:t>Пункт</a:t>
            </a:r>
            <a:r>
              <a:rPr sz="2100" b="1" spc="-11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51</a:t>
            </a:r>
            <a:r>
              <a:rPr sz="2100" b="1" spc="-23" dirty="0">
                <a:latin typeface="Times New Roman"/>
                <a:cs typeface="Times New Roman"/>
              </a:rPr>
              <a:t> </a:t>
            </a:r>
            <a:r>
              <a:rPr sz="2100" b="1" spc="-8" dirty="0">
                <a:latin typeface="Times New Roman"/>
                <a:cs typeface="Times New Roman"/>
              </a:rPr>
              <a:t>Порядка:</a:t>
            </a:r>
            <a:endParaRPr sz="2100" dirty="0">
              <a:latin typeface="Times New Roman"/>
              <a:cs typeface="Times New Roman"/>
            </a:endParaRPr>
          </a:p>
          <a:p>
            <a:pPr marL="9525" marR="4286" algn="just">
              <a:lnSpc>
                <a:spcPts val="1943"/>
              </a:lnSpc>
              <a:spcBef>
                <a:spcPts val="788"/>
              </a:spcBef>
            </a:pPr>
            <a:r>
              <a:rPr spc="-4" dirty="0">
                <a:latin typeface="Times New Roman"/>
                <a:cs typeface="Times New Roman"/>
              </a:rPr>
              <a:t>По </a:t>
            </a:r>
            <a:r>
              <a:rPr dirty="0">
                <a:latin typeface="Times New Roman"/>
                <a:cs typeface="Times New Roman"/>
              </a:rPr>
              <a:t>решению </a:t>
            </a:r>
            <a:r>
              <a:rPr spc="-11" dirty="0">
                <a:latin typeface="Times New Roman"/>
                <a:cs typeface="Times New Roman"/>
              </a:rPr>
              <a:t>председателя </a:t>
            </a:r>
            <a:r>
              <a:rPr spc="-4" dirty="0">
                <a:latin typeface="Times New Roman"/>
                <a:cs typeface="Times New Roman"/>
              </a:rPr>
              <a:t>ГЭК </a:t>
            </a:r>
            <a:r>
              <a:rPr spc="-11" dirty="0">
                <a:latin typeface="Times New Roman"/>
                <a:cs typeface="Times New Roman"/>
              </a:rPr>
              <a:t>повторно </a:t>
            </a:r>
            <a:r>
              <a:rPr spc="-8" dirty="0">
                <a:latin typeface="Times New Roman"/>
                <a:cs typeface="Times New Roman"/>
              </a:rPr>
              <a:t>допускаются </a:t>
            </a:r>
            <a:r>
              <a:rPr dirty="0">
                <a:latin typeface="Times New Roman"/>
                <a:cs typeface="Times New Roman"/>
              </a:rPr>
              <a:t>к </a:t>
            </a:r>
            <a:r>
              <a:rPr spc="-15" dirty="0">
                <a:latin typeface="Times New Roman"/>
                <a:cs typeface="Times New Roman"/>
              </a:rPr>
              <a:t>ГИА-11 </a:t>
            </a:r>
            <a:r>
              <a:rPr dirty="0">
                <a:latin typeface="Times New Roman"/>
                <a:cs typeface="Times New Roman"/>
              </a:rPr>
              <a:t>в резервные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сроки:</a:t>
            </a:r>
          </a:p>
          <a:p>
            <a:pPr marL="9525" marR="3810" algn="just">
              <a:lnSpc>
                <a:spcPts val="1943"/>
              </a:lnSpc>
              <a:spcBef>
                <a:spcPts val="761"/>
              </a:spcBef>
            </a:pPr>
            <a:r>
              <a:rPr spc="-4" dirty="0">
                <a:latin typeface="Times New Roman"/>
                <a:cs typeface="Times New Roman"/>
              </a:rPr>
              <a:t>участники </a:t>
            </a:r>
            <a:r>
              <a:rPr spc="-11" dirty="0">
                <a:latin typeface="Times New Roman"/>
                <a:cs typeface="Times New Roman"/>
              </a:rPr>
              <a:t>ГИА-11, </a:t>
            </a:r>
            <a:r>
              <a:rPr spc="-4" dirty="0">
                <a:latin typeface="Times New Roman"/>
                <a:cs typeface="Times New Roman"/>
              </a:rPr>
              <a:t>получившие </a:t>
            </a:r>
            <a:r>
              <a:rPr spc="-11" dirty="0">
                <a:latin typeface="Times New Roman"/>
                <a:cs typeface="Times New Roman"/>
              </a:rPr>
              <a:t>неудовлетворительный </a:t>
            </a:r>
            <a:r>
              <a:rPr spc="-23" dirty="0">
                <a:latin typeface="Times New Roman"/>
                <a:cs typeface="Times New Roman"/>
              </a:rPr>
              <a:t>результат </a:t>
            </a:r>
            <a:r>
              <a:rPr spc="-4" dirty="0">
                <a:latin typeface="Times New Roman"/>
                <a:cs typeface="Times New Roman"/>
              </a:rPr>
              <a:t>по </a:t>
            </a:r>
            <a:r>
              <a:rPr spc="-15" dirty="0">
                <a:latin typeface="Times New Roman"/>
                <a:cs typeface="Times New Roman"/>
              </a:rPr>
              <a:t>одному </a:t>
            </a:r>
            <a:r>
              <a:rPr spc="-4" dirty="0">
                <a:latin typeface="Times New Roman"/>
                <a:cs typeface="Times New Roman"/>
              </a:rPr>
              <a:t>из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обязательных</a:t>
            </a:r>
            <a:r>
              <a:rPr spc="43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учебных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предметов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</a:t>
            </a: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резервный</a:t>
            </a:r>
            <a:r>
              <a:rPr b="1" dirty="0">
                <a:latin typeface="Times New Roman"/>
                <a:cs typeface="Times New Roman"/>
              </a:rPr>
              <a:t> срок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при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Times New Roman"/>
                <a:cs typeface="Times New Roman"/>
              </a:rPr>
              <a:t>пересдаче</a:t>
            </a:r>
            <a:r>
              <a:rPr b="1" spc="431" dirty="0">
                <a:latin typeface="Times New Roman"/>
                <a:cs typeface="Times New Roman"/>
              </a:rPr>
              <a:t> </a:t>
            </a:r>
            <a:r>
              <a:rPr b="1" spc="4" dirty="0">
                <a:latin typeface="Times New Roman"/>
                <a:cs typeface="Times New Roman"/>
              </a:rPr>
              <a:t>по </a:t>
            </a:r>
            <a:r>
              <a:rPr b="1" spc="-439" dirty="0">
                <a:latin typeface="Times New Roman"/>
                <a:cs typeface="Times New Roman"/>
              </a:rPr>
              <a:t> </a:t>
            </a:r>
            <a:r>
              <a:rPr b="1" spc="-19" dirty="0">
                <a:latin typeface="Times New Roman"/>
                <a:cs typeface="Times New Roman"/>
              </a:rPr>
              <a:t>математике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9" dirty="0">
                <a:latin typeface="Times New Roman"/>
                <a:cs typeface="Times New Roman"/>
              </a:rPr>
              <a:t>можно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изменить</a:t>
            </a:r>
            <a:r>
              <a:rPr b="1" spc="23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профиль</a:t>
            </a:r>
            <a:r>
              <a:rPr b="1" spc="49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на </a:t>
            </a:r>
            <a:r>
              <a:rPr b="1" spc="-8" dirty="0">
                <a:latin typeface="Times New Roman"/>
                <a:cs typeface="Times New Roman"/>
              </a:rPr>
              <a:t>базу</a:t>
            </a:r>
            <a:r>
              <a:rPr spc="-8" dirty="0">
                <a:latin typeface="Times New Roman"/>
                <a:cs typeface="Times New Roman"/>
              </a:rPr>
              <a:t>);</a:t>
            </a:r>
            <a:endParaRPr dirty="0">
              <a:latin typeface="Times New Roman"/>
              <a:cs typeface="Times New Roman"/>
            </a:endParaRPr>
          </a:p>
          <a:p>
            <a:pPr marL="9525" marR="4763" algn="just">
              <a:lnSpc>
                <a:spcPts val="1943"/>
              </a:lnSpc>
              <a:spcBef>
                <a:spcPts val="754"/>
              </a:spcBef>
            </a:pPr>
            <a:r>
              <a:rPr spc="-4" dirty="0">
                <a:latin typeface="Times New Roman"/>
                <a:cs typeface="Times New Roman"/>
              </a:rPr>
              <a:t>участники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ГИА-11,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</a:t>
            </a:r>
            <a:r>
              <a:rPr spc="4" dirty="0">
                <a:latin typeface="Times New Roman"/>
                <a:cs typeface="Times New Roman"/>
              </a:rPr>
              <a:t> явившиеся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или</a:t>
            </a:r>
            <a:r>
              <a:rPr dirty="0">
                <a:latin typeface="Times New Roman"/>
                <a:cs typeface="Times New Roman"/>
              </a:rPr>
              <a:t> досрочно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завершившие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экзамен</a:t>
            </a:r>
            <a:r>
              <a:rPr spc="-4" dirty="0">
                <a:latin typeface="Times New Roman"/>
                <a:cs typeface="Times New Roman"/>
              </a:rPr>
              <a:t> по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уважительным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причинам,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подтвержденным</a:t>
            </a:r>
            <a:r>
              <a:rPr spc="19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документально;</a:t>
            </a:r>
            <a:endParaRPr dirty="0">
              <a:latin typeface="Times New Roman"/>
              <a:cs typeface="Times New Roman"/>
            </a:endParaRPr>
          </a:p>
          <a:p>
            <a:pPr marL="9525" marR="12859" algn="just">
              <a:lnSpc>
                <a:spcPts val="1943"/>
              </a:lnSpc>
              <a:spcBef>
                <a:spcPts val="750"/>
              </a:spcBef>
            </a:pPr>
            <a:r>
              <a:rPr spc="-4" dirty="0">
                <a:latin typeface="Times New Roman"/>
                <a:cs typeface="Times New Roman"/>
              </a:rPr>
              <a:t>участники </a:t>
            </a:r>
            <a:r>
              <a:rPr spc="-11" dirty="0">
                <a:latin typeface="Times New Roman"/>
                <a:cs typeface="Times New Roman"/>
              </a:rPr>
              <a:t>ГИА-11, </a:t>
            </a:r>
            <a:r>
              <a:rPr spc="-4" dirty="0">
                <a:latin typeface="Times New Roman"/>
                <a:cs typeface="Times New Roman"/>
              </a:rPr>
              <a:t>апелляции </a:t>
            </a:r>
            <a:r>
              <a:rPr spc="-23" dirty="0">
                <a:latin typeface="Times New Roman"/>
                <a:cs typeface="Times New Roman"/>
              </a:rPr>
              <a:t>которых </a:t>
            </a:r>
            <a:r>
              <a:rPr dirty="0">
                <a:latin typeface="Times New Roman"/>
                <a:cs typeface="Times New Roman"/>
              </a:rPr>
              <a:t>о </a:t>
            </a:r>
            <a:r>
              <a:rPr spc="-4" dirty="0">
                <a:latin typeface="Times New Roman"/>
                <a:cs typeface="Times New Roman"/>
              </a:rPr>
              <a:t>нарушении </a:t>
            </a:r>
            <a:r>
              <a:rPr spc="-8" dirty="0">
                <a:latin typeface="Times New Roman"/>
                <a:cs typeface="Times New Roman"/>
              </a:rPr>
              <a:t>порядка проведения </a:t>
            </a:r>
            <a:r>
              <a:rPr spc="-26" dirty="0">
                <a:latin typeface="Times New Roman"/>
                <a:cs typeface="Times New Roman"/>
              </a:rPr>
              <a:t>ГИА-11 </a:t>
            </a:r>
            <a:r>
              <a:rPr spc="-43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были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удовлетворены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конфликтной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комиссией;</a:t>
            </a:r>
            <a:endParaRPr dirty="0">
              <a:latin typeface="Times New Roman"/>
              <a:cs typeface="Times New Roman"/>
            </a:endParaRPr>
          </a:p>
          <a:p>
            <a:pPr marL="9525" marR="4286" algn="just">
              <a:lnSpc>
                <a:spcPts val="1943"/>
              </a:lnSpc>
              <a:spcBef>
                <a:spcPts val="761"/>
              </a:spcBef>
            </a:pPr>
            <a:r>
              <a:rPr spc="-4" dirty="0">
                <a:latin typeface="Times New Roman"/>
                <a:cs typeface="Times New Roman"/>
              </a:rPr>
              <a:t>участники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ГИА-11,</a:t>
            </a:r>
            <a:r>
              <a:rPr spc="43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чьи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результаты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были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аннулированы</a:t>
            </a:r>
            <a:r>
              <a:rPr spc="43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случае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фактов 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нарушения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Порядка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сотрудниками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ППЭ</a:t>
            </a:r>
            <a:r>
              <a:rPr spc="19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или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неустановленными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лицами.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715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6827" y="1589659"/>
            <a:ext cx="8810345" cy="3507851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9525" algn="just">
              <a:spcBef>
                <a:spcPts val="633"/>
              </a:spcBef>
            </a:pPr>
            <a:r>
              <a:rPr b="1" spc="-4" dirty="0">
                <a:latin typeface="Times New Roman"/>
                <a:cs typeface="Times New Roman"/>
              </a:rPr>
              <a:t>Пункт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61</a:t>
            </a:r>
            <a:r>
              <a:rPr b="1" spc="-23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Порядка:</a:t>
            </a:r>
          </a:p>
          <a:p>
            <a:pPr marL="9525" marR="7144" algn="just">
              <a:lnSpc>
                <a:spcPts val="2108"/>
              </a:lnSpc>
              <a:spcBef>
                <a:spcPts val="791"/>
              </a:spcBef>
            </a:pP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30" dirty="0">
                <a:latin typeface="Times New Roman"/>
                <a:cs typeface="Times New Roman"/>
              </a:rPr>
              <a:t>входе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4" dirty="0">
                <a:latin typeface="Times New Roman"/>
                <a:cs typeface="Times New Roman"/>
              </a:rPr>
              <a:t>ППЭ </a:t>
            </a:r>
            <a:r>
              <a:rPr sz="2000" dirty="0">
                <a:latin typeface="Times New Roman"/>
                <a:cs typeface="Times New Roman"/>
              </a:rPr>
              <a:t>осуществляется </a:t>
            </a:r>
            <a:r>
              <a:rPr sz="2000" spc="-11" dirty="0">
                <a:latin typeface="Times New Roman"/>
                <a:cs typeface="Times New Roman"/>
              </a:rPr>
              <a:t>проверка документов, удостоверяющих 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личность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участников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ЕГЭ.</a:t>
            </a:r>
          </a:p>
          <a:p>
            <a:pPr marL="9525" marR="4763" algn="just">
              <a:lnSpc>
                <a:spcPts val="2108"/>
              </a:lnSpc>
              <a:spcBef>
                <a:spcPts val="746"/>
              </a:spcBef>
            </a:pPr>
            <a:r>
              <a:rPr sz="2000" spc="-4" dirty="0">
                <a:latin typeface="Times New Roman"/>
                <a:cs typeface="Times New Roman"/>
              </a:rPr>
              <a:t>До </a:t>
            </a:r>
            <a:r>
              <a:rPr sz="2000" spc="-30" dirty="0">
                <a:latin typeface="Times New Roman"/>
                <a:cs typeface="Times New Roman"/>
              </a:rPr>
              <a:t>входа </a:t>
            </a:r>
            <a:r>
              <a:rPr sz="2000" dirty="0">
                <a:latin typeface="Times New Roman"/>
                <a:cs typeface="Times New Roman"/>
              </a:rPr>
              <a:t>в ППЭ выделяется место </a:t>
            </a:r>
            <a:r>
              <a:rPr sz="2000" spc="-4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хранения </a:t>
            </a:r>
            <a:r>
              <a:rPr sz="2000" spc="-4" dirty="0">
                <a:latin typeface="Times New Roman"/>
                <a:cs typeface="Times New Roman"/>
              </a:rPr>
              <a:t>личных </a:t>
            </a:r>
            <a:r>
              <a:rPr sz="2000" spc="-8" dirty="0">
                <a:latin typeface="Times New Roman"/>
                <a:cs typeface="Times New Roman"/>
              </a:rPr>
              <a:t>вещей </a:t>
            </a:r>
            <a:r>
              <a:rPr sz="2000" spc="-11" dirty="0">
                <a:latin typeface="Times New Roman"/>
                <a:cs typeface="Times New Roman"/>
              </a:rPr>
              <a:t>участников 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ГИА-11,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помещение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для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представителей</a:t>
            </a:r>
            <a:r>
              <a:rPr sz="2000" spc="-5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образовательных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организаций.</a:t>
            </a:r>
            <a:endParaRPr sz="2000" dirty="0">
              <a:latin typeface="Times New Roman"/>
              <a:cs typeface="Times New Roman"/>
            </a:endParaRPr>
          </a:p>
          <a:p>
            <a:pPr marL="9525" algn="just">
              <a:spcBef>
                <a:spcPts val="458"/>
              </a:spcBef>
            </a:pPr>
            <a:r>
              <a:rPr b="1" spc="-4" dirty="0">
                <a:latin typeface="Times New Roman"/>
                <a:cs typeface="Times New Roman"/>
              </a:rPr>
              <a:t>Пункт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63</a:t>
            </a:r>
            <a:r>
              <a:rPr b="1" spc="-23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Порядка:</a:t>
            </a:r>
          </a:p>
          <a:p>
            <a:pPr marL="9525" marR="4763" algn="just">
              <a:lnSpc>
                <a:spcPts val="2108"/>
              </a:lnSpc>
              <a:spcBef>
                <a:spcPts val="791"/>
              </a:spcBef>
            </a:pPr>
            <a:r>
              <a:rPr sz="2000" spc="-4" dirty="0">
                <a:latin typeface="Times New Roman"/>
                <a:cs typeface="Times New Roman"/>
              </a:rPr>
              <a:t>Участники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ГИА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рассаживаются</a:t>
            </a:r>
            <a:r>
              <a:rPr sz="2000" dirty="0">
                <a:latin typeface="Times New Roman"/>
                <a:cs typeface="Times New Roman"/>
              </a:rPr>
              <a:t> за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рабочие</a:t>
            </a:r>
            <a:r>
              <a:rPr sz="2000" spc="469" dirty="0">
                <a:latin typeface="Times New Roman"/>
                <a:cs typeface="Times New Roman"/>
              </a:rPr>
              <a:t> </a:t>
            </a:r>
            <a:r>
              <a:rPr sz="2000" spc="11" dirty="0">
                <a:latin typeface="Times New Roman"/>
                <a:cs typeface="Times New Roman"/>
              </a:rPr>
              <a:t>места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соответствии</a:t>
            </a:r>
            <a:r>
              <a:rPr sz="2000" dirty="0">
                <a:latin typeface="Times New Roman"/>
                <a:cs typeface="Times New Roman"/>
              </a:rPr>
              <a:t> с 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автоматизированным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распределением,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изменение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рабочего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11" dirty="0">
                <a:latin typeface="Times New Roman"/>
                <a:cs typeface="Times New Roman"/>
              </a:rPr>
              <a:t>места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 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допускается.</a:t>
            </a:r>
          </a:p>
          <a:p>
            <a:pPr marL="9525" marR="3810" algn="just">
              <a:lnSpc>
                <a:spcPts val="2108"/>
              </a:lnSpc>
              <a:spcBef>
                <a:spcPts val="746"/>
              </a:spcBef>
            </a:pPr>
            <a:r>
              <a:rPr sz="2000" spc="-8" dirty="0">
                <a:latin typeface="Times New Roman"/>
                <a:cs typeface="Times New Roman"/>
              </a:rPr>
              <a:t>Записи</a:t>
            </a:r>
            <a:r>
              <a:rPr sz="2000" spc="-4" dirty="0">
                <a:latin typeface="Times New Roman"/>
                <a:cs typeface="Times New Roman"/>
              </a:rPr>
              <a:t> 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контрольных</a:t>
            </a:r>
            <a:r>
              <a:rPr sz="2000" spc="-8" dirty="0">
                <a:latin typeface="Times New Roman"/>
                <a:cs typeface="Times New Roman"/>
              </a:rPr>
              <a:t> измерительных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материалах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черновиках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 </a:t>
            </a:r>
            <a:r>
              <a:rPr sz="2000" spc="-476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проверяются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не</a:t>
            </a:r>
            <a:r>
              <a:rPr sz="2000" spc="-8" dirty="0">
                <a:latin typeface="Times New Roman"/>
                <a:cs typeface="Times New Roman"/>
              </a:rPr>
              <a:t> обрабатываются.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715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8292" y="1898866"/>
            <a:ext cx="841058" cy="6256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000" spc="-4" dirty="0">
                <a:latin typeface="Times New Roman"/>
                <a:cs typeface="Times New Roman"/>
              </a:rPr>
              <a:t>п</a:t>
            </a:r>
            <a:r>
              <a:rPr sz="2000" spc="-38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19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3054" y="1441398"/>
            <a:ext cx="6926104" cy="2558873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9525">
              <a:spcBef>
                <a:spcPts val="633"/>
              </a:spcBef>
            </a:pPr>
            <a:r>
              <a:rPr sz="2100" b="1" spc="-4" dirty="0">
                <a:latin typeface="Times New Roman"/>
                <a:cs typeface="Times New Roman"/>
              </a:rPr>
              <a:t>Пункт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64</a:t>
            </a:r>
            <a:r>
              <a:rPr sz="2100" b="1" spc="-23" dirty="0">
                <a:latin typeface="Times New Roman"/>
                <a:cs typeface="Times New Roman"/>
              </a:rPr>
              <a:t> </a:t>
            </a:r>
            <a:r>
              <a:rPr sz="2100" b="1" spc="-8" dirty="0">
                <a:latin typeface="Times New Roman"/>
                <a:cs typeface="Times New Roman"/>
              </a:rPr>
              <a:t>Порядка:</a:t>
            </a:r>
            <a:endParaRPr sz="2100" dirty="0">
              <a:latin typeface="Times New Roman"/>
              <a:cs typeface="Times New Roman"/>
            </a:endParaRPr>
          </a:p>
          <a:p>
            <a:pPr marL="9525" marR="3810">
              <a:lnSpc>
                <a:spcPts val="2108"/>
              </a:lnSpc>
              <a:spcBef>
                <a:spcPts val="791"/>
              </a:spcBef>
              <a:tabLst>
                <a:tab pos="557689" algn="l"/>
                <a:tab pos="1437323" algn="l"/>
                <a:tab pos="2635091" algn="l"/>
                <a:tab pos="3135630" algn="l"/>
                <a:tab pos="4261485" algn="l"/>
                <a:tab pos="5089684" algn="l"/>
                <a:tab pos="6416516" algn="l"/>
              </a:tabLst>
            </a:pPr>
            <a:r>
              <a:rPr sz="2000" dirty="0">
                <a:latin typeface="Times New Roman"/>
                <a:cs typeface="Times New Roman"/>
              </a:rPr>
              <a:t>Во	</a:t>
            </a:r>
            <a:r>
              <a:rPr sz="2000" spc="-4" dirty="0">
                <a:latin typeface="Times New Roman"/>
                <a:cs typeface="Times New Roman"/>
              </a:rPr>
              <a:t>вре</a:t>
            </a:r>
            <a:r>
              <a:rPr sz="2000" spc="-11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4" dirty="0">
                <a:latin typeface="Times New Roman"/>
                <a:cs typeface="Times New Roman"/>
              </a:rPr>
              <a:t>э</a:t>
            </a:r>
            <a:r>
              <a:rPr sz="2000" spc="-34" dirty="0">
                <a:latin typeface="Times New Roman"/>
                <a:cs typeface="Times New Roman"/>
              </a:rPr>
              <a:t>к</a:t>
            </a:r>
            <a:r>
              <a:rPr sz="2000" spc="-4" dirty="0">
                <a:latin typeface="Times New Roman"/>
                <a:cs typeface="Times New Roman"/>
              </a:rPr>
              <a:t>за</a:t>
            </a:r>
            <a:r>
              <a:rPr sz="2000" spc="-8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ена	</a:t>
            </a:r>
            <a:r>
              <a:rPr sz="2000" spc="-4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р</a:t>
            </a:r>
            <a:r>
              <a:rPr sz="2000" spc="-11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56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8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	с</a:t>
            </a:r>
            <a:r>
              <a:rPr sz="2000" spc="-23" dirty="0">
                <a:latin typeface="Times New Roman"/>
                <a:cs typeface="Times New Roman"/>
              </a:rPr>
              <a:t>т</a:t>
            </a:r>
            <a:r>
              <a:rPr sz="2000" spc="-26" dirty="0">
                <a:latin typeface="Times New Roman"/>
                <a:cs typeface="Times New Roman"/>
              </a:rPr>
              <a:t>о</a:t>
            </a:r>
            <a:r>
              <a:rPr sz="2000" spc="-4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19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19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тни</a:t>
            </a:r>
            <a:r>
              <a:rPr sz="2000" spc="-38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15" dirty="0">
                <a:latin typeface="Times New Roman"/>
                <a:cs typeface="Times New Roman"/>
              </a:rPr>
              <a:t>Г</a:t>
            </a:r>
            <a:r>
              <a:rPr sz="2000" spc="-11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А  </a:t>
            </a:r>
            <a:r>
              <a:rPr sz="2000" spc="-8" dirty="0">
                <a:latin typeface="Times New Roman"/>
                <a:cs typeface="Times New Roman"/>
              </a:rPr>
              <a:t>экзаменационных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материалов</a:t>
            </a:r>
            <a:r>
              <a:rPr sz="2000" spc="-11" dirty="0">
                <a:latin typeface="Times New Roman"/>
                <a:cs typeface="Times New Roman"/>
              </a:rPr>
              <a:t> находятся:</a:t>
            </a:r>
            <a:endParaRPr sz="2000" dirty="0">
              <a:latin typeface="Times New Roman"/>
              <a:cs typeface="Times New Roman"/>
            </a:endParaRPr>
          </a:p>
          <a:p>
            <a:pPr marL="180975" indent="-171450">
              <a:spcBef>
                <a:spcPts val="480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11" dirty="0">
                <a:latin typeface="Times New Roman"/>
                <a:cs typeface="Times New Roman"/>
              </a:rPr>
              <a:t>гелевая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ручка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чернилами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чёрного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цвета;</a:t>
            </a:r>
          </a:p>
          <a:p>
            <a:pPr marL="180975" indent="-171450">
              <a:spcBef>
                <a:spcPts val="514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23" dirty="0">
                <a:latin typeface="Times New Roman"/>
                <a:cs typeface="Times New Roman"/>
              </a:rPr>
              <a:t>документ,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удостоверяющий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личность;</a:t>
            </a:r>
            <a:endParaRPr sz="2000" dirty="0">
              <a:latin typeface="Times New Roman"/>
              <a:cs typeface="Times New Roman"/>
            </a:endParaRPr>
          </a:p>
          <a:p>
            <a:pPr marL="180975" indent="-171450">
              <a:spcBef>
                <a:spcPts val="525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8" dirty="0">
                <a:latin typeface="Times New Roman"/>
                <a:cs typeface="Times New Roman"/>
              </a:rPr>
              <a:t>средства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обучения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воспитания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(линейка,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транспортир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" dirty="0">
                <a:latin typeface="Times New Roman"/>
                <a:cs typeface="Times New Roman"/>
              </a:rPr>
              <a:t> др.);</a:t>
            </a:r>
            <a:endParaRPr sz="2000" dirty="0">
              <a:latin typeface="Times New Roman"/>
              <a:cs typeface="Times New Roman"/>
            </a:endParaRPr>
          </a:p>
          <a:p>
            <a:pPr marL="180975" indent="-171450">
              <a:spcBef>
                <a:spcPts val="514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4" dirty="0">
                <a:latin typeface="Times New Roman"/>
                <a:cs typeface="Times New Roman"/>
              </a:rPr>
              <a:t>листы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бумаги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для</a:t>
            </a:r>
            <a:r>
              <a:rPr sz="2000" spc="11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черновиков,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выданные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ППЭ.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3054" y="3979544"/>
            <a:ext cx="8007668" cy="582371"/>
          </a:xfrm>
          <a:prstGeom prst="rect">
            <a:avLst/>
          </a:prstGeom>
        </p:spPr>
        <p:txBody>
          <a:bodyPr vert="horz" wrap="square" lIns="0" tIns="43339" rIns="0" bIns="0" rtlCol="0">
            <a:spAutoFit/>
          </a:bodyPr>
          <a:lstStyle/>
          <a:p>
            <a:pPr marL="9525" marR="3810">
              <a:lnSpc>
                <a:spcPts val="2108"/>
              </a:lnSpc>
              <a:spcBef>
                <a:spcPts val="341"/>
              </a:spcBef>
              <a:tabLst>
                <a:tab pos="841534" algn="l"/>
                <a:tab pos="1873568" algn="l"/>
                <a:tab pos="2664619" algn="l"/>
                <a:tab pos="4099560" algn="l"/>
                <a:tab pos="4842510" algn="l"/>
                <a:tab pos="6415564" algn="l"/>
                <a:tab pos="6775609" algn="l"/>
              </a:tabLst>
            </a:pPr>
            <a:r>
              <a:rPr sz="2000" spc="-4" dirty="0">
                <a:latin typeface="Times New Roman"/>
                <a:cs typeface="Times New Roman"/>
              </a:rPr>
              <a:t>Ины</a:t>
            </a:r>
            <a:r>
              <a:rPr sz="2000" dirty="0">
                <a:latin typeface="Times New Roman"/>
                <a:cs typeface="Times New Roman"/>
              </a:rPr>
              <a:t>е	</a:t>
            </a:r>
            <a:r>
              <a:rPr sz="2000" spc="-4" dirty="0">
                <a:latin typeface="Times New Roman"/>
                <a:cs typeface="Times New Roman"/>
              </a:rPr>
              <a:t>л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чные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8" dirty="0">
                <a:latin typeface="Times New Roman"/>
                <a:cs typeface="Times New Roman"/>
              </a:rPr>
              <a:t>щ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19" dirty="0">
                <a:latin typeface="Times New Roman"/>
                <a:cs typeface="Times New Roman"/>
              </a:rPr>
              <a:t>у</a:t>
            </a:r>
            <a:r>
              <a:rPr sz="2000" spc="-11" dirty="0">
                <a:latin typeface="Times New Roman"/>
                <a:cs typeface="Times New Roman"/>
              </a:rPr>
              <a:t>ч</a:t>
            </a:r>
            <a:r>
              <a:rPr sz="2000" dirty="0">
                <a:latin typeface="Times New Roman"/>
                <a:cs typeface="Times New Roman"/>
              </a:rPr>
              <a:t>ас</a:t>
            </a:r>
            <a:r>
              <a:rPr sz="2000" spc="-11" dirty="0">
                <a:latin typeface="Times New Roman"/>
                <a:cs typeface="Times New Roman"/>
              </a:rPr>
              <a:t>т</a:t>
            </a:r>
            <a:r>
              <a:rPr sz="2000" spc="-4" dirty="0">
                <a:latin typeface="Times New Roman"/>
                <a:cs typeface="Times New Roman"/>
              </a:rPr>
              <a:t>ни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ов	</a:t>
            </a:r>
            <a:r>
              <a:rPr sz="2000" spc="-15" dirty="0">
                <a:latin typeface="Times New Roman"/>
                <a:cs typeface="Times New Roman"/>
              </a:rPr>
              <a:t>Г</a:t>
            </a:r>
            <a:r>
              <a:rPr sz="2000" spc="-11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9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34" dirty="0">
                <a:latin typeface="Times New Roman"/>
                <a:cs typeface="Times New Roman"/>
              </a:rPr>
              <a:t>в</a:t>
            </a:r>
            <a:r>
              <a:rPr sz="2000" spc="-4" dirty="0">
                <a:latin typeface="Times New Roman"/>
                <a:cs typeface="Times New Roman"/>
              </a:rPr>
              <a:t>ля</a:t>
            </a:r>
            <a:r>
              <a:rPr sz="2000" spc="-34" dirty="0">
                <a:latin typeface="Times New Roman"/>
                <a:cs typeface="Times New Roman"/>
              </a:rPr>
              <a:t>ю</a:t>
            </a:r>
            <a:r>
              <a:rPr sz="2000" spc="23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ся	в	сп</a:t>
            </a:r>
            <a:r>
              <a:rPr sz="2000" spc="-11" dirty="0">
                <a:latin typeface="Times New Roman"/>
                <a:cs typeface="Times New Roman"/>
              </a:rPr>
              <a:t>е</a:t>
            </a:r>
            <a:r>
              <a:rPr sz="2000" spc="-4" dirty="0">
                <a:latin typeface="Times New Roman"/>
                <a:cs typeface="Times New Roman"/>
              </a:rPr>
              <a:t>циально  </a:t>
            </a:r>
            <a:r>
              <a:rPr sz="2000" spc="-11" dirty="0">
                <a:latin typeface="Times New Roman"/>
                <a:cs typeface="Times New Roman"/>
              </a:rPr>
              <a:t>отведенном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месте.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 dirty="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715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6827" y="1589659"/>
            <a:ext cx="8810345" cy="3276859"/>
          </a:xfrm>
          <a:prstGeom prst="rect">
            <a:avLst/>
          </a:prstGeom>
        </p:spPr>
        <p:txBody>
          <a:bodyPr vert="horz" wrap="square" lIns="0" tIns="75248" rIns="0" bIns="0" rtlCol="0">
            <a:spAutoFit/>
          </a:bodyPr>
          <a:lstStyle/>
          <a:p>
            <a:pPr marL="9525" algn="just">
              <a:spcBef>
                <a:spcPts val="593"/>
              </a:spcBef>
            </a:pPr>
            <a:r>
              <a:rPr b="1" dirty="0">
                <a:latin typeface="Times New Roman"/>
                <a:cs typeface="Times New Roman"/>
              </a:rPr>
              <a:t>Пункт</a:t>
            </a:r>
            <a:r>
              <a:rPr b="1" spc="-11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65</a:t>
            </a:r>
            <a:r>
              <a:rPr b="1" spc="-4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Порядка.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Участникам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ГИА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запрещено:</a:t>
            </a:r>
            <a:endParaRPr sz="2000" dirty="0">
              <a:latin typeface="Times New Roman"/>
              <a:cs typeface="Times New Roman"/>
            </a:endParaRPr>
          </a:p>
          <a:p>
            <a:pPr marL="180975" indent="-171450" algn="just">
              <a:spcBef>
                <a:spcPts val="521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8" dirty="0">
                <a:latin typeface="Times New Roman"/>
                <a:cs typeface="Times New Roman"/>
              </a:rPr>
              <a:t>общаться </a:t>
            </a:r>
            <a:r>
              <a:rPr sz="2000" spc="-4" dirty="0">
                <a:latin typeface="Times New Roman"/>
                <a:cs typeface="Times New Roman"/>
              </a:rPr>
              <a:t>друг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другом,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свободно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перемещаться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 </a:t>
            </a:r>
            <a:r>
              <a:rPr sz="2000" spc="-26" dirty="0">
                <a:latin typeface="Times New Roman"/>
                <a:cs typeface="Times New Roman"/>
              </a:rPr>
              <a:t>аудитории;</a:t>
            </a:r>
            <a:endParaRPr sz="2000" dirty="0">
              <a:latin typeface="Times New Roman"/>
              <a:cs typeface="Times New Roman"/>
            </a:endParaRPr>
          </a:p>
          <a:p>
            <a:pPr marL="180975" marR="6191" indent="-171450" algn="just">
              <a:lnSpc>
                <a:spcPts val="2108"/>
              </a:lnSpc>
              <a:spcBef>
                <a:spcPts val="780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19" dirty="0">
                <a:latin typeface="Times New Roman"/>
                <a:cs typeface="Times New Roman"/>
              </a:rPr>
              <a:t>выходить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аудитории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перемещаться</a:t>
            </a:r>
            <a:r>
              <a:rPr sz="2000" spc="-4" dirty="0">
                <a:latin typeface="Times New Roman"/>
                <a:cs typeface="Times New Roman"/>
              </a:rPr>
              <a:t> 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ППЭ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без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сопровождения 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организатора;</a:t>
            </a:r>
            <a:endParaRPr sz="2000" dirty="0">
              <a:latin typeface="Times New Roman"/>
              <a:cs typeface="Times New Roman"/>
            </a:endParaRPr>
          </a:p>
          <a:p>
            <a:pPr marL="180975" marR="3810" indent="-171450" algn="just">
              <a:lnSpc>
                <a:spcPts val="2108"/>
              </a:lnSpc>
              <a:spcBef>
                <a:spcPts val="743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dirty="0">
                <a:latin typeface="Times New Roman"/>
                <a:cs typeface="Times New Roman"/>
              </a:rPr>
              <a:t>иметь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себе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средства</a:t>
            </a:r>
            <a:r>
              <a:rPr sz="2000" spc="-8" dirty="0">
                <a:latin typeface="Times New Roman"/>
                <a:cs typeface="Times New Roman"/>
              </a:rPr>
              <a:t> связи,</a:t>
            </a:r>
            <a:r>
              <a:rPr sz="2000" spc="-4" dirty="0">
                <a:latin typeface="Times New Roman"/>
                <a:cs typeface="Times New Roman"/>
              </a:rPr>
              <a:t> электронно-вычислительную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4" dirty="0">
                <a:latin typeface="Times New Roman"/>
                <a:cs typeface="Times New Roman"/>
              </a:rPr>
              <a:t>технику,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фото-,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41" dirty="0">
                <a:latin typeface="Times New Roman"/>
                <a:cs typeface="Times New Roman"/>
              </a:rPr>
              <a:t>аудио-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26" dirty="0">
                <a:latin typeface="Times New Roman"/>
                <a:cs typeface="Times New Roman"/>
              </a:rPr>
              <a:t>видеоаппаратуру,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справочные</a:t>
            </a:r>
            <a:r>
              <a:rPr sz="2000" spc="-8" dirty="0">
                <a:latin typeface="Times New Roman"/>
                <a:cs typeface="Times New Roman"/>
              </a:rPr>
              <a:t> материалы,</a:t>
            </a:r>
            <a:r>
              <a:rPr sz="2000" spc="-4" dirty="0">
                <a:latin typeface="Times New Roman"/>
                <a:cs typeface="Times New Roman"/>
              </a:rPr>
              <a:t> письменные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заметки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" dirty="0">
                <a:latin typeface="Times New Roman"/>
                <a:cs typeface="Times New Roman"/>
              </a:rPr>
              <a:t> иные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средства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хранения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передачи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информации.</a:t>
            </a:r>
            <a:endParaRPr sz="2000" dirty="0">
              <a:latin typeface="Times New Roman"/>
              <a:cs typeface="Times New Roman"/>
            </a:endParaRPr>
          </a:p>
          <a:p>
            <a:pPr marL="9525" algn="just">
              <a:spcBef>
                <a:spcPts val="506"/>
              </a:spcBef>
            </a:pPr>
            <a:r>
              <a:rPr b="1" dirty="0">
                <a:latin typeface="Times New Roman"/>
                <a:cs typeface="Times New Roman"/>
              </a:rPr>
              <a:t>Пункт</a:t>
            </a:r>
            <a:r>
              <a:rPr b="1" spc="-26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66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Порядка:</a:t>
            </a:r>
            <a:endParaRPr dirty="0">
              <a:latin typeface="Times New Roman"/>
              <a:cs typeface="Times New Roman"/>
            </a:endParaRPr>
          </a:p>
          <a:p>
            <a:pPr marL="9525" marR="5715" algn="just">
              <a:lnSpc>
                <a:spcPts val="2108"/>
              </a:lnSpc>
              <a:spcBef>
                <a:spcPts val="780"/>
              </a:spcBef>
            </a:pPr>
            <a:r>
              <a:rPr sz="2000" spc="-4" dirty="0">
                <a:latin typeface="Times New Roman"/>
                <a:cs typeface="Times New Roman"/>
              </a:rPr>
              <a:t>Лица,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допустившие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нарушение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Порядка,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удаляются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экзамена, 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составляется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акт</a:t>
            </a:r>
            <a:r>
              <a:rPr sz="2000" spc="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</a:t>
            </a:r>
            <a:r>
              <a:rPr sz="2000" spc="-15" dirty="0">
                <a:latin typeface="Times New Roman"/>
                <a:cs typeface="Times New Roman"/>
              </a:rPr>
              <a:t> удалении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8" dirty="0">
                <a:latin typeface="Times New Roman"/>
                <a:cs typeface="Times New Roman"/>
              </a:rPr>
              <a:t> экзамена.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8191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3054" y="1461021"/>
            <a:ext cx="8010525" cy="1394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5239" algn="just">
              <a:lnSpc>
                <a:spcPct val="90000"/>
              </a:lnSpc>
              <a:spcBef>
                <a:spcPts val="750"/>
              </a:spcBef>
            </a:pPr>
            <a:r>
              <a:rPr sz="2000" spc="-15" dirty="0" err="1" smtClean="0">
                <a:latin typeface="Times New Roman"/>
                <a:cs typeface="Times New Roman"/>
              </a:rPr>
              <a:t>Согласно</a:t>
            </a:r>
            <a:r>
              <a:rPr sz="2000" spc="-11" dirty="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пункту</a:t>
            </a:r>
            <a:r>
              <a:rPr sz="2000" spc="-1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88</a:t>
            </a:r>
            <a:r>
              <a:rPr sz="2000" b="1" spc="4" dirty="0">
                <a:latin typeface="Times New Roman"/>
                <a:cs typeface="Times New Roman"/>
              </a:rPr>
              <a:t> </a:t>
            </a:r>
            <a:r>
              <a:rPr sz="2000" b="1" spc="-8" dirty="0">
                <a:latin typeface="Times New Roman"/>
                <a:cs typeface="Times New Roman"/>
              </a:rPr>
              <a:t>Порядка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установлении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фактов</a:t>
            </a:r>
            <a:r>
              <a:rPr sz="2000" spc="469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нарушения </a:t>
            </a:r>
            <a:r>
              <a:rPr sz="2000" spc="-476" dirty="0">
                <a:latin typeface="Times New Roman"/>
                <a:cs typeface="Times New Roman"/>
              </a:rPr>
              <a:t> </a:t>
            </a:r>
            <a:r>
              <a:rPr sz="2000" spc="-8" dirty="0">
                <a:latin typeface="Times New Roman"/>
                <a:cs typeface="Times New Roman"/>
              </a:rPr>
              <a:t>Порядка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участником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ГИА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" dirty="0">
                <a:latin typeface="Times New Roman"/>
                <a:cs typeface="Times New Roman"/>
              </a:rPr>
              <a:t>председатель</a:t>
            </a:r>
            <a:r>
              <a:rPr sz="2000" spc="-8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ГЭК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принимает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решение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об </a:t>
            </a:r>
            <a:r>
              <a:rPr sz="2000" spc="8" dirty="0">
                <a:latin typeface="Times New Roman"/>
                <a:cs typeface="Times New Roman"/>
              </a:rPr>
              <a:t> </a:t>
            </a:r>
            <a:r>
              <a:rPr sz="2000" b="1" spc="-11" dirty="0">
                <a:latin typeface="Times New Roman"/>
                <a:cs typeface="Times New Roman"/>
              </a:rPr>
              <a:t>аннулировании</a:t>
            </a:r>
            <a:r>
              <a:rPr sz="2000" b="1" spc="469" dirty="0">
                <a:latin typeface="Times New Roman"/>
                <a:cs typeface="Times New Roman"/>
              </a:rPr>
              <a:t> </a:t>
            </a:r>
            <a:r>
              <a:rPr sz="2000" b="1" spc="-19" dirty="0">
                <a:latin typeface="Times New Roman"/>
                <a:cs typeface="Times New Roman"/>
              </a:rPr>
              <a:t>результата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3" dirty="0">
                <a:latin typeface="Times New Roman"/>
                <a:cs typeface="Times New Roman"/>
              </a:rPr>
              <a:t>ГИА-11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(ЕГЭ)</a:t>
            </a:r>
            <a:r>
              <a:rPr sz="2000" b="1" spc="4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по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8" dirty="0">
                <a:latin typeface="Times New Roman"/>
                <a:cs typeface="Times New Roman"/>
              </a:rPr>
              <a:t>соответствующему 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spc="-8" dirty="0">
                <a:latin typeface="Times New Roman"/>
                <a:cs typeface="Times New Roman"/>
              </a:rPr>
              <a:t>учебному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предмету.</a:t>
            </a:r>
            <a:r>
              <a:rPr sz="2000" b="1" spc="-26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Нарушитель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8" dirty="0">
                <a:latin typeface="Times New Roman"/>
                <a:cs typeface="Times New Roman"/>
              </a:rPr>
              <a:t>пересдать</a:t>
            </a:r>
            <a:r>
              <a:rPr sz="2000" b="1" spc="-4" dirty="0">
                <a:latin typeface="Times New Roman"/>
                <a:cs typeface="Times New Roman"/>
              </a:rPr>
              <a:t> экзамен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9" dirty="0">
                <a:latin typeface="Times New Roman"/>
                <a:cs typeface="Times New Roman"/>
              </a:rPr>
              <a:t>сможет</a:t>
            </a:r>
            <a:r>
              <a:rPr sz="2000" b="1" spc="-15" dirty="0">
                <a:latin typeface="Times New Roman"/>
                <a:cs typeface="Times New Roman"/>
              </a:rPr>
              <a:t> только </a:t>
            </a:r>
            <a:r>
              <a:rPr sz="2000" b="1" spc="-11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через</a:t>
            </a:r>
            <a:r>
              <a:rPr sz="2000" b="1" spc="-8" dirty="0">
                <a:latin typeface="Times New Roman"/>
                <a:cs typeface="Times New Roman"/>
              </a:rPr>
              <a:t> </a:t>
            </a:r>
            <a:r>
              <a:rPr sz="2000" b="1" spc="-23" dirty="0">
                <a:latin typeface="Times New Roman"/>
                <a:cs typeface="Times New Roman"/>
              </a:rPr>
              <a:t>год.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71550"/>
            <a:ext cx="8440165" cy="5740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О</a:t>
            </a:r>
            <a:r>
              <a:rPr spc="-75" dirty="0"/>
              <a:t> </a:t>
            </a:r>
            <a:r>
              <a:rPr spc="-26" dirty="0"/>
              <a:t>порядке</a:t>
            </a:r>
            <a:r>
              <a:rPr spc="-90" dirty="0"/>
              <a:t> </a:t>
            </a:r>
            <a:r>
              <a:rPr spc="-30" dirty="0"/>
              <a:t>проведения</a:t>
            </a:r>
            <a:r>
              <a:rPr spc="-79" dirty="0"/>
              <a:t> </a:t>
            </a:r>
            <a:r>
              <a:rPr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49" y="1543621"/>
            <a:ext cx="8654891" cy="34100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b="1" spc="-4" dirty="0">
                <a:latin typeface="Times New Roman"/>
                <a:cs typeface="Times New Roman"/>
              </a:rPr>
              <a:t>Пункт</a:t>
            </a:r>
            <a:r>
              <a:rPr sz="1700" b="1" spc="-2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77</a:t>
            </a:r>
            <a:r>
              <a:rPr sz="1700" b="1" spc="-19" dirty="0">
                <a:latin typeface="Times New Roman"/>
                <a:cs typeface="Times New Roman"/>
              </a:rPr>
              <a:t> </a:t>
            </a:r>
            <a:r>
              <a:rPr sz="1700" b="1" spc="-8" dirty="0">
                <a:latin typeface="Times New Roman"/>
                <a:cs typeface="Times New Roman"/>
              </a:rPr>
              <a:t>Порядка: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spc="-11" dirty="0">
                <a:latin typeface="Times New Roman"/>
                <a:cs typeface="Times New Roman"/>
              </a:rPr>
              <a:t>Обработка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проверка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экзаменационных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работ</a:t>
            </a:r>
            <a:r>
              <a:rPr sz="1700" spc="-4" dirty="0">
                <a:latin typeface="Times New Roman"/>
                <a:cs typeface="Times New Roman"/>
              </a:rPr>
              <a:t> ЕГЭ: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spc="-4" dirty="0">
                <a:latin typeface="Times New Roman"/>
                <a:cs typeface="Times New Roman"/>
              </a:rPr>
              <a:t>по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матем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(баз.),</a:t>
            </a:r>
            <a:r>
              <a:rPr sz="1700" spc="3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dirty="0">
                <a:latin typeface="Times New Roman"/>
                <a:cs typeface="Times New Roman"/>
              </a:rPr>
              <a:t>резервные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сроки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–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не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более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3 </a:t>
            </a:r>
            <a:r>
              <a:rPr sz="1700" spc="-8" dirty="0">
                <a:latin typeface="Times New Roman"/>
                <a:cs typeface="Times New Roman"/>
              </a:rPr>
              <a:t>календарных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дней;</a:t>
            </a:r>
            <a:endParaRPr sz="1700" dirty="0">
              <a:latin typeface="Times New Roman"/>
              <a:cs typeface="Times New Roman"/>
            </a:endParaRPr>
          </a:p>
          <a:p>
            <a:pPr marL="9525" marR="2301716"/>
            <a:r>
              <a:rPr sz="1700" spc="-4" dirty="0">
                <a:latin typeface="Times New Roman"/>
                <a:cs typeface="Times New Roman"/>
              </a:rPr>
              <a:t>по </a:t>
            </a:r>
            <a:r>
              <a:rPr sz="1700" spc="-15" dirty="0">
                <a:latin typeface="Times New Roman"/>
                <a:cs typeface="Times New Roman"/>
              </a:rPr>
              <a:t>матем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(проф.),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предметы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по </a:t>
            </a:r>
            <a:r>
              <a:rPr sz="1700" spc="-8" dirty="0">
                <a:latin typeface="Times New Roman"/>
                <a:cs typeface="Times New Roman"/>
              </a:rPr>
              <a:t>выбору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– не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более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4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календарных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дней;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по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рус.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яз.</a:t>
            </a:r>
            <a:r>
              <a:rPr sz="1700" spc="1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-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не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более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6 </a:t>
            </a:r>
            <a:r>
              <a:rPr sz="1700" spc="-8" dirty="0">
                <a:latin typeface="Times New Roman"/>
                <a:cs typeface="Times New Roman"/>
              </a:rPr>
              <a:t>календарных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дней;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b="1" spc="-8" dirty="0">
                <a:latin typeface="Times New Roman"/>
                <a:cs typeface="Times New Roman"/>
              </a:rPr>
              <a:t>Централизованная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проверка</a:t>
            </a:r>
            <a:r>
              <a:rPr sz="1700" b="1" spc="19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(возможно</a:t>
            </a:r>
            <a:r>
              <a:rPr sz="1700" b="1" spc="4" dirty="0">
                <a:latin typeface="Times New Roman"/>
                <a:cs typeface="Times New Roman"/>
              </a:rPr>
              <a:t> </a:t>
            </a:r>
            <a:r>
              <a:rPr sz="1700" b="1" spc="-4" dirty="0">
                <a:latin typeface="Times New Roman"/>
                <a:cs typeface="Times New Roman"/>
              </a:rPr>
              <a:t>+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4" dirty="0">
                <a:latin typeface="Times New Roman"/>
                <a:cs typeface="Times New Roman"/>
              </a:rPr>
              <a:t>5 </a:t>
            </a:r>
            <a:r>
              <a:rPr sz="1700" b="1" dirty="0">
                <a:latin typeface="Times New Roman"/>
                <a:cs typeface="Times New Roman"/>
              </a:rPr>
              <a:t>раб.</a:t>
            </a:r>
            <a:r>
              <a:rPr sz="1700" b="1" spc="-8" dirty="0">
                <a:latin typeface="Times New Roman"/>
                <a:cs typeface="Times New Roman"/>
              </a:rPr>
              <a:t> </a:t>
            </a:r>
            <a:r>
              <a:rPr sz="1700" b="1" spc="-4" dirty="0">
                <a:latin typeface="Times New Roman"/>
                <a:cs typeface="Times New Roman"/>
              </a:rPr>
              <a:t>дней)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b="1" spc="-4" dirty="0">
                <a:latin typeface="Times New Roman"/>
                <a:cs typeface="Times New Roman"/>
              </a:rPr>
              <a:t>Пункт</a:t>
            </a:r>
            <a:r>
              <a:rPr sz="1700" b="1" spc="-23" dirty="0">
                <a:latin typeface="Times New Roman"/>
                <a:cs typeface="Times New Roman"/>
              </a:rPr>
              <a:t> </a:t>
            </a:r>
            <a:r>
              <a:rPr sz="1700" b="1" spc="-4" dirty="0">
                <a:latin typeface="Times New Roman"/>
                <a:cs typeface="Times New Roman"/>
              </a:rPr>
              <a:t>86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8" dirty="0">
                <a:latin typeface="Times New Roman"/>
                <a:cs typeface="Times New Roman"/>
              </a:rPr>
              <a:t>Порядка:</a:t>
            </a:r>
            <a:endParaRPr sz="1700" dirty="0">
              <a:latin typeface="Times New Roman"/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sz="1700" spc="-8" dirty="0">
                <a:latin typeface="Times New Roman"/>
                <a:cs typeface="Times New Roman"/>
              </a:rPr>
              <a:t>Утверждение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23" dirty="0">
                <a:latin typeface="Times New Roman"/>
                <a:cs typeface="Times New Roman"/>
              </a:rPr>
              <a:t>результатов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ГИА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осуществляется</a:t>
            </a:r>
            <a:r>
              <a:rPr sz="1700" spc="23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течении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1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рабочего</a:t>
            </a:r>
            <a:r>
              <a:rPr sz="1700" spc="2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дня.</a:t>
            </a:r>
            <a:endParaRPr sz="1700" dirty="0">
              <a:latin typeface="Times New Roman"/>
              <a:cs typeface="Times New Roman"/>
            </a:endParaRPr>
          </a:p>
          <a:p>
            <a:pPr marL="9525"/>
            <a:r>
              <a:rPr sz="1700" b="1" spc="-4" dirty="0">
                <a:latin typeface="Times New Roman"/>
                <a:cs typeface="Times New Roman"/>
              </a:rPr>
              <a:t>Пункт</a:t>
            </a:r>
            <a:r>
              <a:rPr sz="1700" b="1" spc="-23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90</a:t>
            </a:r>
            <a:r>
              <a:rPr sz="1700" b="1" spc="-19" dirty="0">
                <a:latin typeface="Times New Roman"/>
                <a:cs typeface="Times New Roman"/>
              </a:rPr>
              <a:t> </a:t>
            </a:r>
            <a:r>
              <a:rPr sz="1700" b="1" spc="-8" dirty="0">
                <a:latin typeface="Times New Roman"/>
                <a:cs typeface="Times New Roman"/>
              </a:rPr>
              <a:t>Порядка:</a:t>
            </a:r>
            <a:endParaRPr sz="1700" dirty="0">
              <a:latin typeface="Times New Roman"/>
              <a:cs typeface="Times New Roman"/>
            </a:endParaRPr>
          </a:p>
          <a:p>
            <a:pPr marL="9525" marR="3810"/>
            <a:r>
              <a:rPr sz="1700" spc="-4" dirty="0">
                <a:latin typeface="Times New Roman"/>
                <a:cs typeface="Times New Roman"/>
              </a:rPr>
              <a:t>Утвержденные</a:t>
            </a:r>
            <a:r>
              <a:rPr sz="1700" spc="338" dirty="0">
                <a:latin typeface="Times New Roman"/>
                <a:cs typeface="Times New Roman"/>
              </a:rPr>
              <a:t> </a:t>
            </a:r>
            <a:r>
              <a:rPr sz="1700" spc="-23" dirty="0">
                <a:latin typeface="Times New Roman"/>
                <a:cs typeface="Times New Roman"/>
              </a:rPr>
              <a:t>результаты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передаются</a:t>
            </a:r>
            <a:r>
              <a:rPr sz="1700" spc="33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spc="33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образовательные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организации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течении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1</a:t>
            </a:r>
            <a:r>
              <a:rPr sz="1700" spc="341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рабочего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дня.</a:t>
            </a:r>
            <a:endParaRPr sz="1700" dirty="0">
              <a:latin typeface="Times New Roman"/>
              <a:cs typeface="Times New Roman"/>
            </a:endParaRPr>
          </a:p>
          <a:p>
            <a:pPr marL="9525" marR="3810"/>
            <a:r>
              <a:rPr sz="1700" spc="-15" dirty="0">
                <a:latin typeface="Times New Roman"/>
                <a:cs typeface="Times New Roman"/>
              </a:rPr>
              <a:t>Ознакомление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участников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ГИА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осуществляется</a:t>
            </a:r>
            <a:r>
              <a:rPr sz="1700" spc="11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spc="10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течении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1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рабочего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дня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со</a:t>
            </a:r>
            <a:r>
              <a:rPr sz="1700" spc="113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дня</a:t>
            </a:r>
            <a:r>
              <a:rPr sz="1700" spc="105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их</a:t>
            </a:r>
            <a:r>
              <a:rPr sz="1700" spc="109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передачи</a:t>
            </a:r>
            <a:r>
              <a:rPr sz="1700" spc="11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образовательную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организацию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9" dirty="0">
                <a:latin typeface="Times New Roman"/>
                <a:cs typeface="Times New Roman"/>
              </a:rPr>
              <a:t>под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подпись.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418" y="1018756"/>
            <a:ext cx="7778115" cy="39901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26" dirty="0">
                <a:solidFill>
                  <a:srgbClr val="003399"/>
                </a:solidFill>
                <a:latin typeface="Calibri Light"/>
                <a:cs typeface="Calibri Light"/>
              </a:rPr>
              <a:t>Ознакомление</a:t>
            </a:r>
            <a:r>
              <a:rPr sz="2700" spc="-68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700" dirty="0">
                <a:solidFill>
                  <a:srgbClr val="003399"/>
                </a:solidFill>
                <a:latin typeface="Calibri Light"/>
                <a:cs typeface="Calibri Light"/>
              </a:rPr>
              <a:t>с</a:t>
            </a:r>
            <a:r>
              <a:rPr sz="2700" spc="-34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700" spc="-26" dirty="0">
                <a:solidFill>
                  <a:srgbClr val="003399"/>
                </a:solidFill>
                <a:latin typeface="Calibri Light"/>
                <a:cs typeface="Calibri Light"/>
              </a:rPr>
              <a:t>предварительными</a:t>
            </a:r>
            <a:r>
              <a:rPr sz="2700" spc="-68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700" spc="-23" dirty="0">
                <a:solidFill>
                  <a:srgbClr val="003399"/>
                </a:solidFill>
                <a:latin typeface="Calibri Light"/>
                <a:cs typeface="Calibri Light"/>
              </a:rPr>
              <a:t>результатами</a:t>
            </a:r>
            <a:r>
              <a:rPr sz="2700" spc="-68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700" spc="-11" dirty="0">
                <a:solidFill>
                  <a:srgbClr val="003399"/>
                </a:solidFill>
                <a:latin typeface="Calibri Light"/>
                <a:cs typeface="Calibri Light"/>
              </a:rPr>
              <a:t>ЕГЭ</a:t>
            </a:r>
            <a:endParaRPr sz="2700" dirty="0">
              <a:latin typeface="Calibri Light"/>
              <a:cs typeface="Calibri Light"/>
            </a:endParaRPr>
          </a:p>
          <a:p>
            <a:pPr marL="5101113" marR="370523" indent="404336">
              <a:spcBef>
                <a:spcPts val="1973"/>
              </a:spcBef>
            </a:pPr>
            <a:r>
              <a:rPr sz="2700" b="1" dirty="0">
                <a:solidFill>
                  <a:srgbClr val="003399"/>
                </a:solidFill>
                <a:latin typeface="Calibri"/>
                <a:cs typeface="Calibri"/>
              </a:rPr>
              <a:t>– </a:t>
            </a:r>
            <a:r>
              <a:rPr sz="2700" b="1" spc="-4" dirty="0">
                <a:solidFill>
                  <a:srgbClr val="003399"/>
                </a:solidFill>
                <a:latin typeface="Calibri"/>
                <a:cs typeface="Calibri"/>
              </a:rPr>
              <a:t>на </a:t>
            </a:r>
            <a:r>
              <a:rPr sz="2700" b="1" spc="-8" dirty="0">
                <a:solidFill>
                  <a:srgbClr val="003399"/>
                </a:solidFill>
                <a:latin typeface="Calibri"/>
                <a:cs typeface="Calibri"/>
              </a:rPr>
              <a:t>сайте </a:t>
            </a:r>
            <a:r>
              <a:rPr sz="2700" b="1" spc="-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26" dirty="0">
                <a:solidFill>
                  <a:srgbClr val="003399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003399"/>
                </a:solidFill>
                <a:latin typeface="Calibri"/>
                <a:cs typeface="Calibri"/>
              </a:rPr>
              <a:t>особрнадзо</a:t>
            </a:r>
            <a:r>
              <a:rPr sz="2700" b="1" spc="-8" dirty="0">
                <a:solidFill>
                  <a:srgbClr val="003399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003399"/>
                </a:solidFill>
                <a:latin typeface="Calibri"/>
                <a:cs typeface="Calibri"/>
              </a:rPr>
              <a:t>а</a:t>
            </a:r>
            <a:endParaRPr sz="2700" dirty="0">
              <a:latin typeface="Calibri"/>
              <a:cs typeface="Calibri"/>
            </a:endParaRPr>
          </a:p>
          <a:p>
            <a:pPr marL="5046344"/>
            <a:r>
              <a:rPr sz="2700" b="1" spc="-34" dirty="0">
                <a:solidFill>
                  <a:srgbClr val="003399"/>
                </a:solidFill>
                <a:latin typeface="Calibri"/>
                <a:cs typeface="Calibri"/>
              </a:rPr>
              <a:t>obrnadzor.gov.ru</a:t>
            </a:r>
            <a:endParaRPr sz="2700" dirty="0">
              <a:latin typeface="Calibri"/>
              <a:cs typeface="Calibri"/>
            </a:endParaRPr>
          </a:p>
          <a:p>
            <a:pPr>
              <a:spcBef>
                <a:spcPts val="34"/>
              </a:spcBef>
            </a:pPr>
            <a:endParaRPr sz="2600" dirty="0">
              <a:latin typeface="Calibri"/>
              <a:cs typeface="Calibri"/>
            </a:endParaRPr>
          </a:p>
          <a:p>
            <a:pPr marL="4973003" marR="240983" indent="-2858" algn="ctr">
              <a:spcBef>
                <a:spcPts val="4"/>
              </a:spcBef>
            </a:pPr>
            <a:r>
              <a:rPr sz="2700" b="1" spc="-15" dirty="0">
                <a:solidFill>
                  <a:srgbClr val="003399"/>
                </a:solidFill>
                <a:latin typeface="Calibri"/>
                <a:cs typeface="Calibri"/>
              </a:rPr>
              <a:t>(Раздел </a:t>
            </a:r>
            <a:r>
              <a:rPr sz="2700" b="1" dirty="0">
                <a:solidFill>
                  <a:srgbClr val="003399"/>
                </a:solidFill>
                <a:latin typeface="Calibri"/>
                <a:cs typeface="Calibri"/>
              </a:rPr>
              <a:t>ГИА-11 </a:t>
            </a:r>
            <a:r>
              <a:rPr sz="2700" b="1" spc="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4" dirty="0">
                <a:solidFill>
                  <a:srgbClr val="003399"/>
                </a:solidFill>
                <a:latin typeface="Calibri"/>
                <a:cs typeface="Calibri"/>
              </a:rPr>
              <a:t>Сервис</a:t>
            </a:r>
            <a:r>
              <a:rPr sz="2700" b="1" spc="-5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4" dirty="0">
                <a:solidFill>
                  <a:srgbClr val="003399"/>
                </a:solidFill>
                <a:latin typeface="Calibri"/>
                <a:cs typeface="Calibri"/>
              </a:rPr>
              <a:t>проверки </a:t>
            </a:r>
            <a:r>
              <a:rPr sz="2700" b="1" spc="-6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23" dirty="0">
                <a:solidFill>
                  <a:srgbClr val="003399"/>
                </a:solidFill>
                <a:latin typeface="Calibri"/>
                <a:cs typeface="Calibri"/>
              </a:rPr>
              <a:t>результатов</a:t>
            </a:r>
            <a:r>
              <a:rPr sz="2700" b="1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700" b="1" spc="-8" dirty="0">
                <a:solidFill>
                  <a:srgbClr val="003399"/>
                </a:solidFill>
                <a:latin typeface="Calibri"/>
                <a:cs typeface="Calibri"/>
              </a:rPr>
              <a:t>ЕГЭ)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831" y="1485900"/>
            <a:ext cx="3447288" cy="3271266"/>
          </a:xfrm>
          <a:prstGeom prst="rect">
            <a:avLst/>
          </a:prstGeom>
        </p:spPr>
      </p:pic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946747"/>
            <a:ext cx="6442519" cy="4409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800" dirty="0"/>
              <a:t>О</a:t>
            </a:r>
            <a:r>
              <a:rPr sz="2800" spc="-71" dirty="0"/>
              <a:t> </a:t>
            </a:r>
            <a:r>
              <a:rPr sz="2800" spc="-26" dirty="0"/>
              <a:t>порядке</a:t>
            </a:r>
            <a:r>
              <a:rPr sz="2800" spc="-90" dirty="0"/>
              <a:t> </a:t>
            </a:r>
            <a:r>
              <a:rPr sz="2800" spc="-30" dirty="0"/>
              <a:t>проведения</a:t>
            </a:r>
            <a:r>
              <a:rPr sz="2800" spc="-79" dirty="0"/>
              <a:t> </a:t>
            </a:r>
            <a:r>
              <a:rPr sz="2800" spc="-26" dirty="0"/>
              <a:t>ГИА-11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454" y="1488757"/>
            <a:ext cx="8544878" cy="30566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Пункт</a:t>
            </a:r>
            <a:r>
              <a:rPr b="1" spc="-26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96-101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Порядка:</a:t>
            </a:r>
            <a:endParaRPr dirty="0">
              <a:latin typeface="Times New Roman"/>
              <a:cs typeface="Times New Roman"/>
            </a:endParaRPr>
          </a:p>
          <a:p>
            <a:pPr marL="9525" marR="4763" algn="just"/>
            <a:r>
              <a:rPr b="1" spc="-4" dirty="0">
                <a:latin typeface="Times New Roman"/>
                <a:cs typeface="Times New Roman"/>
              </a:rPr>
              <a:t>Апелляция</a:t>
            </a:r>
            <a:r>
              <a:rPr b="1" dirty="0">
                <a:latin typeface="Times New Roman"/>
                <a:cs typeface="Times New Roman"/>
              </a:rPr>
              <a:t> о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нарушении</a:t>
            </a:r>
            <a:r>
              <a:rPr b="1" spc="-4" dirty="0">
                <a:latin typeface="Times New Roman"/>
                <a:cs typeface="Times New Roman"/>
              </a:rPr>
              <a:t> Порядка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участник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ГИА-11</a:t>
            </a:r>
            <a:r>
              <a:rPr spc="-11" dirty="0">
                <a:latin typeface="Times New Roman"/>
                <a:cs typeface="Times New Roman"/>
              </a:rPr>
              <a:t> подает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день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проведения 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экзамена по соответствующему </a:t>
            </a:r>
            <a:r>
              <a:rPr spc="-11" dirty="0">
                <a:latin typeface="Times New Roman"/>
                <a:cs typeface="Times New Roman"/>
              </a:rPr>
              <a:t>предмету </a:t>
            </a:r>
            <a:r>
              <a:rPr spc="-4" dirty="0">
                <a:latin typeface="Times New Roman"/>
                <a:cs typeface="Times New Roman"/>
              </a:rPr>
              <a:t>члену ГЭК, </a:t>
            </a:r>
            <a:r>
              <a:rPr b="1" spc="-4" dirty="0">
                <a:latin typeface="Times New Roman"/>
                <a:cs typeface="Times New Roman"/>
              </a:rPr>
              <a:t>не покидая ППЭ</a:t>
            </a:r>
            <a:r>
              <a:rPr spc="-4" dirty="0">
                <a:latin typeface="Times New Roman"/>
                <a:cs typeface="Times New Roman"/>
              </a:rPr>
              <a:t>. </a:t>
            </a:r>
            <a:r>
              <a:rPr spc="-19" dirty="0">
                <a:latin typeface="Times New Roman"/>
                <a:cs typeface="Times New Roman"/>
              </a:rPr>
              <a:t>Конфликтная 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комиссия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принимает</a:t>
            </a:r>
            <a:r>
              <a:rPr dirty="0">
                <a:latin typeface="Times New Roman"/>
                <a:cs typeface="Times New Roman"/>
              </a:rPr>
              <a:t> решение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отклонении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апелляции</a:t>
            </a:r>
            <a:r>
              <a:rPr spc="-4" dirty="0">
                <a:latin typeface="Times New Roman"/>
                <a:cs typeface="Times New Roman"/>
              </a:rPr>
              <a:t> или</a:t>
            </a:r>
            <a:r>
              <a:rPr dirty="0">
                <a:latin typeface="Times New Roman"/>
                <a:cs typeface="Times New Roman"/>
              </a:rPr>
              <a:t> об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удовлетворении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(с </a:t>
            </a:r>
            <a:r>
              <a:rPr spc="-439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отменой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результатов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ЕГЭ и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повторным</a:t>
            </a:r>
            <a:r>
              <a:rPr spc="26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допуском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экзамену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резервный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день).</a:t>
            </a:r>
          </a:p>
          <a:p>
            <a:pPr marL="9525" marR="3810" algn="just"/>
            <a:r>
              <a:rPr b="1" spc="-4" dirty="0">
                <a:latin typeface="Times New Roman"/>
                <a:cs typeface="Times New Roman"/>
              </a:rPr>
              <a:t>Апелляция </a:t>
            </a:r>
            <a:r>
              <a:rPr b="1" dirty="0">
                <a:latin typeface="Times New Roman"/>
                <a:cs typeface="Times New Roman"/>
              </a:rPr>
              <a:t>о </a:t>
            </a:r>
            <a:r>
              <a:rPr b="1" spc="-8" dirty="0">
                <a:latin typeface="Times New Roman"/>
                <a:cs typeface="Times New Roman"/>
              </a:rPr>
              <a:t>несогласии </a:t>
            </a:r>
            <a:r>
              <a:rPr b="1" dirty="0">
                <a:latin typeface="Times New Roman"/>
                <a:cs typeface="Times New Roman"/>
              </a:rPr>
              <a:t>с выставленными баллами </a:t>
            </a:r>
            <a:r>
              <a:rPr spc="-8" dirty="0">
                <a:latin typeface="Times New Roman"/>
                <a:cs typeface="Times New Roman"/>
              </a:rPr>
              <a:t>подается </a:t>
            </a:r>
            <a:r>
              <a:rPr spc="-15" dirty="0">
                <a:latin typeface="Times New Roman"/>
                <a:cs typeface="Times New Roman"/>
              </a:rPr>
              <a:t>участником </a:t>
            </a:r>
            <a:r>
              <a:rPr spc="-4" dirty="0">
                <a:latin typeface="Times New Roman"/>
                <a:cs typeface="Times New Roman"/>
              </a:rPr>
              <a:t>ГИА </a:t>
            </a:r>
            <a:r>
              <a:rPr b="1" dirty="0">
                <a:latin typeface="Times New Roman"/>
                <a:cs typeface="Times New Roman"/>
              </a:rPr>
              <a:t>в 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Times New Roman"/>
                <a:cs typeface="Times New Roman"/>
              </a:rPr>
              <a:t>течение</a:t>
            </a:r>
            <a:r>
              <a:rPr b="1" spc="431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2-ух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Times New Roman"/>
                <a:cs typeface="Times New Roman"/>
              </a:rPr>
              <a:t>рабочих</a:t>
            </a:r>
            <a:r>
              <a:rPr b="1" spc="431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дней,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следующих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за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официальным</a:t>
            </a:r>
            <a:r>
              <a:rPr b="1" dirty="0">
                <a:latin typeface="Times New Roman"/>
                <a:cs typeface="Times New Roman"/>
              </a:rPr>
              <a:t> днем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11" dirty="0">
                <a:latin typeface="Times New Roman"/>
                <a:cs typeface="Times New Roman"/>
              </a:rPr>
              <a:t>объявления </a:t>
            </a:r>
            <a:r>
              <a:rPr b="1" spc="-8" dirty="0">
                <a:latin typeface="Times New Roman"/>
                <a:cs typeface="Times New Roman"/>
              </a:rPr>
              <a:t> </a:t>
            </a:r>
            <a:r>
              <a:rPr b="1" spc="-26" dirty="0">
                <a:latin typeface="Times New Roman"/>
                <a:cs typeface="Times New Roman"/>
              </a:rPr>
              <a:t>результатов</a:t>
            </a:r>
            <a:r>
              <a:rPr b="1" spc="-23" dirty="0">
                <a:latin typeface="Times New Roman"/>
                <a:cs typeface="Times New Roman"/>
              </a:rPr>
              <a:t> </a:t>
            </a:r>
            <a:r>
              <a:rPr b="1" spc="-19" dirty="0">
                <a:latin typeface="Times New Roman"/>
                <a:cs typeface="Times New Roman"/>
              </a:rPr>
              <a:t>ГИА-11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по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соответствующему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предмету.</a:t>
            </a:r>
            <a:r>
              <a:rPr spc="-26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Конфликтная</a:t>
            </a:r>
            <a:r>
              <a:rPr spc="-15" dirty="0">
                <a:latin typeface="Times New Roman"/>
                <a:cs typeface="Times New Roman"/>
              </a:rPr>
              <a:t> комиссия 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принимает </a:t>
            </a:r>
            <a:r>
              <a:rPr dirty="0">
                <a:latin typeface="Times New Roman"/>
                <a:cs typeface="Times New Roman"/>
              </a:rPr>
              <a:t>решение об </a:t>
            </a:r>
            <a:r>
              <a:rPr spc="-8" dirty="0">
                <a:latin typeface="Times New Roman"/>
                <a:cs typeface="Times New Roman"/>
              </a:rPr>
              <a:t>отклонении апелляции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8" dirty="0">
                <a:latin typeface="Times New Roman"/>
                <a:cs typeface="Times New Roman"/>
              </a:rPr>
              <a:t>сохранении </a:t>
            </a:r>
            <a:r>
              <a:rPr spc="-23" dirty="0">
                <a:latin typeface="Times New Roman"/>
                <a:cs typeface="Times New Roman"/>
              </a:rPr>
              <a:t>результатов </a:t>
            </a:r>
            <a:r>
              <a:rPr dirty="0">
                <a:latin typeface="Times New Roman"/>
                <a:cs typeface="Times New Roman"/>
              </a:rPr>
              <a:t>ГИА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или </a:t>
            </a:r>
            <a:r>
              <a:rPr spc="8" dirty="0">
                <a:latin typeface="Times New Roman"/>
                <a:cs typeface="Times New Roman"/>
              </a:rPr>
              <a:t>об 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удовлетворении </a:t>
            </a:r>
            <a:r>
              <a:rPr spc="-4" dirty="0">
                <a:latin typeface="Times New Roman"/>
                <a:cs typeface="Times New Roman"/>
              </a:rPr>
              <a:t>апелляции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4" dirty="0">
                <a:latin typeface="Times New Roman"/>
                <a:cs typeface="Times New Roman"/>
              </a:rPr>
              <a:t>изменении </a:t>
            </a:r>
            <a:r>
              <a:rPr spc="-23" dirty="0">
                <a:latin typeface="Times New Roman"/>
                <a:cs typeface="Times New Roman"/>
              </a:rPr>
              <a:t>результатов </a:t>
            </a:r>
            <a:r>
              <a:rPr dirty="0">
                <a:latin typeface="Times New Roman"/>
                <a:cs typeface="Times New Roman"/>
              </a:rPr>
              <a:t>ГИА </a:t>
            </a:r>
            <a:r>
              <a:rPr spc="-8" dirty="0">
                <a:latin typeface="Times New Roman"/>
                <a:cs typeface="Times New Roman"/>
              </a:rPr>
              <a:t>(как </a:t>
            </a:r>
            <a:r>
              <a:rPr dirty="0">
                <a:latin typeface="Times New Roman"/>
                <a:cs typeface="Times New Roman"/>
              </a:rPr>
              <a:t>в </a:t>
            </a:r>
            <a:r>
              <a:rPr spc="-8" dirty="0">
                <a:latin typeface="Times New Roman"/>
                <a:cs typeface="Times New Roman"/>
              </a:rPr>
              <a:t>сторону </a:t>
            </a:r>
            <a:r>
              <a:rPr spc="-4" dirty="0">
                <a:latin typeface="Times New Roman"/>
                <a:cs typeface="Times New Roman"/>
              </a:rPr>
              <a:t>увеличения </a:t>
            </a:r>
            <a:r>
              <a:rPr dirty="0">
                <a:latin typeface="Times New Roman"/>
                <a:cs typeface="Times New Roman"/>
              </a:rPr>
              <a:t> баллов,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так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сторону</a:t>
            </a:r>
            <a:r>
              <a:rPr spc="-4" dirty="0">
                <a:latin typeface="Times New Roman"/>
                <a:cs typeface="Times New Roman"/>
              </a:rPr>
              <a:t> уменьшения).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7753" y="998791"/>
            <a:ext cx="5468303" cy="446437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1625918" marR="3810" indent="-1616869">
              <a:lnSpc>
                <a:spcPts val="1620"/>
              </a:lnSpc>
              <a:spcBef>
                <a:spcPts val="281"/>
              </a:spcBef>
            </a:pPr>
            <a:r>
              <a:rPr sz="1500" b="1" spc="-8" dirty="0">
                <a:latin typeface="Times New Roman"/>
                <a:cs typeface="Times New Roman"/>
              </a:rPr>
              <a:t>Рекомендации родителям: </a:t>
            </a:r>
            <a:r>
              <a:rPr sz="1500" b="1" spc="-4" dirty="0">
                <a:latin typeface="Times New Roman"/>
                <a:cs typeface="Times New Roman"/>
              </a:rPr>
              <a:t>чем </a:t>
            </a:r>
            <a:r>
              <a:rPr sz="1500" b="1" spc="-11" dirty="0">
                <a:latin typeface="Times New Roman"/>
                <a:cs typeface="Times New Roman"/>
              </a:rPr>
              <a:t>можно </a:t>
            </a:r>
            <a:r>
              <a:rPr sz="1500" b="1" spc="-15" dirty="0">
                <a:latin typeface="Times New Roman"/>
                <a:cs typeface="Times New Roman"/>
              </a:rPr>
              <a:t>помочь </a:t>
            </a:r>
            <a:r>
              <a:rPr sz="1500" b="1" spc="-8" dirty="0">
                <a:latin typeface="Times New Roman"/>
                <a:cs typeface="Times New Roman"/>
              </a:rPr>
              <a:t>ребёнку </a:t>
            </a:r>
            <a:r>
              <a:rPr sz="1500" b="1" dirty="0">
                <a:latin typeface="Times New Roman"/>
                <a:cs typeface="Times New Roman"/>
              </a:rPr>
              <a:t>в </a:t>
            </a:r>
            <a:r>
              <a:rPr sz="1500" b="1" spc="-11" dirty="0">
                <a:latin typeface="Times New Roman"/>
                <a:cs typeface="Times New Roman"/>
              </a:rPr>
              <a:t>период </a:t>
            </a:r>
            <a:r>
              <a:rPr sz="1500" b="1" spc="-363" dirty="0">
                <a:latin typeface="Times New Roman"/>
                <a:cs typeface="Times New Roman"/>
              </a:rPr>
              <a:t> </a:t>
            </a:r>
            <a:r>
              <a:rPr sz="1500" b="1" spc="-19" dirty="0">
                <a:latin typeface="Times New Roman"/>
                <a:cs typeface="Times New Roman"/>
              </a:rPr>
              <a:t>подготовки</a:t>
            </a:r>
            <a:r>
              <a:rPr sz="1500" b="1" spc="-26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и</a:t>
            </a:r>
            <a:r>
              <a:rPr sz="1500" b="1" spc="-11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Times New Roman"/>
                <a:cs typeface="Times New Roman"/>
              </a:rPr>
              <a:t>сдачи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latin typeface="Times New Roman"/>
                <a:cs typeface="Times New Roman"/>
              </a:rPr>
              <a:t>ГИА?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428750"/>
            <a:ext cx="2041684" cy="53235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00" spc="-4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7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spc="-4" dirty="0">
                <a:solidFill>
                  <a:srgbClr val="000000"/>
                </a:solidFill>
                <a:latin typeface="Times New Roman"/>
                <a:cs typeface="Times New Roman"/>
              </a:rPr>
              <a:t>этапе</a:t>
            </a:r>
            <a:r>
              <a:rPr sz="17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spc="-23" dirty="0">
                <a:solidFill>
                  <a:srgbClr val="000000"/>
                </a:solidFill>
                <a:latin typeface="Times New Roman"/>
                <a:cs typeface="Times New Roman"/>
              </a:rPr>
              <a:t>подготовки: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570" y="2041683"/>
            <a:ext cx="8509635" cy="301508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just">
              <a:spcBef>
                <a:spcPts val="71"/>
              </a:spcBef>
            </a:pPr>
            <a:r>
              <a:rPr sz="1700" spc="-8" dirty="0">
                <a:latin typeface="Times New Roman"/>
                <a:cs typeface="Times New Roman"/>
              </a:rPr>
              <a:t>Важно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создание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эмоционального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комфорта</a:t>
            </a:r>
            <a:r>
              <a:rPr sz="1700" b="1" spc="-15" dirty="0">
                <a:latin typeface="Times New Roman"/>
                <a:cs typeface="Times New Roman"/>
              </a:rPr>
              <a:t>.</a:t>
            </a:r>
            <a:r>
              <a:rPr sz="1700" b="1" spc="-1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Основная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задача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родителей</a:t>
            </a:r>
            <a:r>
              <a:rPr sz="1700" spc="-4" dirty="0">
                <a:latin typeface="Times New Roman"/>
                <a:cs typeface="Times New Roman"/>
              </a:rPr>
              <a:t> на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этом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этапе </a:t>
            </a:r>
            <a:r>
              <a:rPr sz="1700" spc="-4" dirty="0">
                <a:latin typeface="Times New Roman"/>
                <a:cs typeface="Times New Roman"/>
              </a:rPr>
              <a:t> понимание и </a:t>
            </a:r>
            <a:r>
              <a:rPr sz="1700" spc="-11" dirty="0">
                <a:latin typeface="Times New Roman"/>
                <a:cs typeface="Times New Roman"/>
              </a:rPr>
              <a:t>поддержка.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dirty="0">
                <a:latin typeface="Times New Roman"/>
                <a:cs typeface="Times New Roman"/>
              </a:rPr>
              <a:t>беседе </a:t>
            </a:r>
            <a:r>
              <a:rPr sz="1700" spc="-4" dirty="0">
                <a:latin typeface="Times New Roman"/>
                <a:cs typeface="Times New Roman"/>
              </a:rPr>
              <a:t>(по телефону </a:t>
            </a:r>
            <a:r>
              <a:rPr sz="1700" spc="-8" dirty="0">
                <a:latin typeface="Times New Roman"/>
                <a:cs typeface="Times New Roman"/>
              </a:rPr>
              <a:t>или </a:t>
            </a:r>
            <a:r>
              <a:rPr sz="1700" spc="-4" dirty="0">
                <a:latin typeface="Times New Roman"/>
                <a:cs typeface="Times New Roman"/>
              </a:rPr>
              <a:t>на </a:t>
            </a:r>
            <a:r>
              <a:rPr sz="1700" spc="-15" dirty="0">
                <a:latin typeface="Times New Roman"/>
                <a:cs typeface="Times New Roman"/>
              </a:rPr>
              <a:t>каникулах) </a:t>
            </a:r>
            <a:r>
              <a:rPr sz="1700" spc="-4" dirty="0">
                <a:latin typeface="Times New Roman"/>
                <a:cs typeface="Times New Roman"/>
              </a:rPr>
              <a:t>про </a:t>
            </a:r>
            <a:r>
              <a:rPr sz="1700" spc="-8" dirty="0">
                <a:latin typeface="Times New Roman"/>
                <a:cs typeface="Times New Roman"/>
              </a:rPr>
              <a:t>экзамены, </a:t>
            </a:r>
            <a:r>
              <a:rPr sz="1700" spc="-15" dirty="0">
                <a:latin typeface="Times New Roman"/>
                <a:cs typeface="Times New Roman"/>
              </a:rPr>
              <a:t>учебу </a:t>
            </a:r>
            <a:r>
              <a:rPr sz="1700" spc="-4" dirty="0">
                <a:latin typeface="Times New Roman"/>
                <a:cs typeface="Times New Roman"/>
              </a:rPr>
              <a:t>-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огромную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роль</a:t>
            </a:r>
            <a:r>
              <a:rPr sz="1700" spc="323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играют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поддерживающие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высказывания:</a:t>
            </a:r>
            <a:r>
              <a:rPr sz="1700" spc="338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«Я</a:t>
            </a:r>
            <a:r>
              <a:rPr sz="1700" spc="33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уверен,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ты</a:t>
            </a:r>
            <a:r>
              <a:rPr sz="1700" spc="326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справишься»,</a:t>
            </a:r>
            <a:r>
              <a:rPr sz="1700" spc="326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«Я</a:t>
            </a:r>
            <a:r>
              <a:rPr sz="1700" spc="33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тебя </a:t>
            </a:r>
            <a:r>
              <a:rPr sz="1700" spc="-8" dirty="0">
                <a:latin typeface="Times New Roman"/>
                <a:cs typeface="Times New Roman"/>
              </a:rPr>
              <a:t>верю», «У </a:t>
            </a:r>
            <a:r>
              <a:rPr sz="1700" spc="-11" dirty="0">
                <a:latin typeface="Times New Roman"/>
                <a:cs typeface="Times New Roman"/>
              </a:rPr>
              <a:t>тебя </a:t>
            </a:r>
            <a:r>
              <a:rPr sz="1700" spc="-8" dirty="0">
                <a:latin typeface="Times New Roman"/>
                <a:cs typeface="Times New Roman"/>
              </a:rPr>
              <a:t>всё </a:t>
            </a:r>
            <a:r>
              <a:rPr sz="1700" spc="-4" dirty="0">
                <a:latin typeface="Times New Roman"/>
                <a:cs typeface="Times New Roman"/>
              </a:rPr>
              <a:t>получится» и др. </a:t>
            </a:r>
            <a:r>
              <a:rPr sz="1700" spc="-8" dirty="0">
                <a:latin typeface="Times New Roman"/>
                <a:cs typeface="Times New Roman"/>
              </a:rPr>
              <a:t>Подбадривайте </a:t>
            </a:r>
            <a:r>
              <a:rPr sz="1700" spc="-4" dirty="0">
                <a:latin typeface="Times New Roman"/>
                <a:cs typeface="Times New Roman"/>
              </a:rPr>
              <a:t>детей, хвалите их </a:t>
            </a:r>
            <a:r>
              <a:rPr sz="1700" dirty="0">
                <a:latin typeface="Times New Roman"/>
                <a:cs typeface="Times New Roman"/>
              </a:rPr>
              <a:t>за </a:t>
            </a:r>
            <a:r>
              <a:rPr sz="1700" spc="-8" dirty="0">
                <a:latin typeface="Times New Roman"/>
                <a:cs typeface="Times New Roman"/>
              </a:rPr>
              <a:t>то, </a:t>
            </a:r>
            <a:r>
              <a:rPr sz="1700" spc="-11" dirty="0">
                <a:latin typeface="Times New Roman"/>
                <a:cs typeface="Times New Roman"/>
              </a:rPr>
              <a:t>что </a:t>
            </a:r>
            <a:r>
              <a:rPr sz="1700" spc="-4" dirty="0">
                <a:latin typeface="Times New Roman"/>
                <a:cs typeface="Times New Roman"/>
              </a:rPr>
              <a:t>они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делают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хорошо.</a:t>
            </a:r>
            <a:r>
              <a:rPr sz="1700" spc="-8" dirty="0">
                <a:latin typeface="Times New Roman"/>
                <a:cs typeface="Times New Roman"/>
              </a:rPr>
              <a:t> Повышайте</a:t>
            </a:r>
            <a:r>
              <a:rPr sz="1700" spc="-4" dirty="0">
                <a:latin typeface="Times New Roman"/>
                <a:cs typeface="Times New Roman"/>
              </a:rPr>
              <a:t> их</a:t>
            </a:r>
            <a:r>
              <a:rPr sz="1700" dirty="0">
                <a:latin typeface="Times New Roman"/>
                <a:cs typeface="Times New Roman"/>
              </a:rPr>
              <a:t> уверенность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себе,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4" dirty="0">
                <a:latin typeface="Times New Roman"/>
                <a:cs typeface="Times New Roman"/>
              </a:rPr>
              <a:t>так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как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чем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больше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ребенок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боится 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неудачи,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тем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более</a:t>
            </a:r>
            <a:r>
              <a:rPr sz="1700" spc="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вероятности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допущения </a:t>
            </a:r>
            <a:r>
              <a:rPr sz="1700" spc="-4" dirty="0">
                <a:latin typeface="Times New Roman"/>
                <a:cs typeface="Times New Roman"/>
              </a:rPr>
              <a:t>ошибок.</a:t>
            </a:r>
            <a:endParaRPr sz="1700" dirty="0">
              <a:latin typeface="Times New Roman"/>
              <a:cs typeface="Times New Roman"/>
            </a:endParaRPr>
          </a:p>
          <a:p>
            <a:pPr marL="9525" marR="3810" algn="just">
              <a:spcBef>
                <a:spcPts val="758"/>
              </a:spcBef>
            </a:pPr>
            <a:r>
              <a:rPr sz="1700" dirty="0">
                <a:latin typeface="Times New Roman"/>
                <a:cs typeface="Times New Roman"/>
              </a:rPr>
              <a:t>Старайтесь </a:t>
            </a:r>
            <a:r>
              <a:rPr sz="1700" spc="-23" dirty="0">
                <a:latin typeface="Times New Roman"/>
                <a:cs typeface="Times New Roman"/>
              </a:rPr>
              <a:t>соблюдать </a:t>
            </a:r>
            <a:r>
              <a:rPr sz="1700" spc="-11" dirty="0">
                <a:latin typeface="Times New Roman"/>
                <a:cs typeface="Times New Roman"/>
              </a:rPr>
              <a:t>спокойствие </a:t>
            </a:r>
            <a:r>
              <a:rPr sz="1700" spc="-4" dirty="0">
                <a:latin typeface="Times New Roman"/>
                <a:cs typeface="Times New Roman"/>
              </a:rPr>
              <a:t>и взвешенную позицию взрослого, </a:t>
            </a:r>
            <a:r>
              <a:rPr sz="1700" spc="-19" dirty="0">
                <a:latin typeface="Times New Roman"/>
                <a:cs typeface="Times New Roman"/>
              </a:rPr>
              <a:t>который </a:t>
            </a:r>
            <a:r>
              <a:rPr sz="1700" spc="-26" dirty="0">
                <a:latin typeface="Times New Roman"/>
                <a:cs typeface="Times New Roman"/>
              </a:rPr>
              <a:t>видит, </a:t>
            </a:r>
            <a:r>
              <a:rPr sz="1700" spc="-4" dirty="0">
                <a:latin typeface="Times New Roman"/>
                <a:cs typeface="Times New Roman"/>
              </a:rPr>
              <a:t>в </a:t>
            </a:r>
            <a:r>
              <a:rPr sz="1700" dirty="0">
                <a:latin typeface="Times New Roman"/>
                <a:cs typeface="Times New Roman"/>
              </a:rPr>
              <a:t>чём 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ребёнку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23" dirty="0">
                <a:latin typeface="Times New Roman"/>
                <a:cs typeface="Times New Roman"/>
              </a:rPr>
              <a:t>трудно</a:t>
            </a:r>
            <a:r>
              <a:rPr sz="1700" spc="-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сейчас</a:t>
            </a:r>
            <a:r>
              <a:rPr sz="1700" spc="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ненавязчиво</a:t>
            </a:r>
            <a:r>
              <a:rPr sz="1700" spc="394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предлагайте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свою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помощь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(помочь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подобрать 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литературу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или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9" dirty="0">
                <a:latin typeface="Times New Roman"/>
                <a:cs typeface="Times New Roman"/>
              </a:rPr>
              <a:t>обсудить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непонятную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тему</a:t>
            </a:r>
            <a:r>
              <a:rPr sz="1700" spc="-4" dirty="0">
                <a:latin typeface="Times New Roman"/>
                <a:cs typeface="Times New Roman"/>
              </a:rPr>
              <a:t> 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др.).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период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spc="-19" dirty="0">
                <a:latin typeface="Times New Roman"/>
                <a:cs typeface="Times New Roman"/>
              </a:rPr>
              <a:t>каникул</a:t>
            </a:r>
            <a:r>
              <a:rPr sz="1700" spc="-15" dirty="0">
                <a:latin typeface="Times New Roman"/>
                <a:cs typeface="Times New Roman"/>
              </a:rPr>
              <a:t> находите</a:t>
            </a:r>
            <a:r>
              <a:rPr sz="1700" spc="-1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время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для </a:t>
            </a:r>
            <a:r>
              <a:rPr sz="1700" spc="-401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общения.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Демонстрируйте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заботу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4" dirty="0">
                <a:latin typeface="Times New Roman"/>
                <a:cs typeface="Times New Roman"/>
              </a:rPr>
              <a:t>доверие: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сыну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важно</a:t>
            </a:r>
            <a:r>
              <a:rPr sz="1700" spc="-8" dirty="0">
                <a:latin typeface="Times New Roman"/>
                <a:cs typeface="Times New Roman"/>
              </a:rPr>
              <a:t> </a:t>
            </a:r>
            <a:r>
              <a:rPr sz="1700" spc="-11" dirty="0">
                <a:latin typeface="Times New Roman"/>
                <a:cs typeface="Times New Roman"/>
              </a:rPr>
              <a:t>чувствовать</a:t>
            </a:r>
            <a:r>
              <a:rPr sz="1700" spc="-8" dirty="0">
                <a:latin typeface="Times New Roman"/>
                <a:cs typeface="Times New Roman"/>
              </a:rPr>
              <a:t> ваше</a:t>
            </a:r>
            <a:r>
              <a:rPr sz="1700" spc="-4" dirty="0">
                <a:latin typeface="Times New Roman"/>
                <a:cs typeface="Times New Roman"/>
              </a:rPr>
              <a:t> </a:t>
            </a:r>
            <a:r>
              <a:rPr sz="1700" spc="-8" dirty="0">
                <a:latin typeface="Times New Roman"/>
                <a:cs typeface="Times New Roman"/>
              </a:rPr>
              <a:t>понимание</a:t>
            </a:r>
            <a:r>
              <a:rPr sz="1700" spc="-4" dirty="0">
                <a:latin typeface="Times New Roman"/>
                <a:cs typeface="Times New Roman"/>
              </a:rPr>
              <a:t> и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6" dirty="0">
                <a:latin typeface="Times New Roman"/>
                <a:cs typeface="Times New Roman"/>
              </a:rPr>
              <a:t>поддержку.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472" y="1065371"/>
            <a:ext cx="258603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>
                <a:solidFill>
                  <a:srgbClr val="000000"/>
                </a:solidFill>
                <a:latin typeface="Times New Roman"/>
                <a:cs typeface="Times New Roman"/>
              </a:rPr>
              <a:t>Накануне</a:t>
            </a:r>
            <a:r>
              <a:rPr sz="21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-11" dirty="0">
                <a:solidFill>
                  <a:srgbClr val="000000"/>
                </a:solidFill>
                <a:latin typeface="Times New Roman"/>
                <a:cs typeface="Times New Roman"/>
              </a:rPr>
              <a:t>экзаменов: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472" y="1453763"/>
            <a:ext cx="8390573" cy="3595408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9525" marR="3810" algn="just">
              <a:lnSpc>
                <a:spcPct val="90000"/>
              </a:lnSpc>
              <a:spcBef>
                <a:spcPts val="293"/>
              </a:spcBef>
            </a:pPr>
            <a:r>
              <a:rPr spc="-4" dirty="0">
                <a:latin typeface="Times New Roman"/>
                <a:cs typeface="Times New Roman"/>
              </a:rPr>
              <a:t>Не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повышайте</a:t>
            </a:r>
            <a:r>
              <a:rPr dirty="0">
                <a:latin typeface="Times New Roman"/>
                <a:cs typeface="Times New Roman"/>
              </a:rPr>
              <a:t> тревожность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ребенка–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это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может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отрицательно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сказаться</a:t>
            </a:r>
            <a:r>
              <a:rPr spc="866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результате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тестирования.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Ребенку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всегда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передается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волнение</a:t>
            </a:r>
            <a:r>
              <a:rPr spc="-8" dirty="0">
                <a:latin typeface="Times New Roman"/>
                <a:cs typeface="Times New Roman"/>
              </a:rPr>
              <a:t> родителей,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11" dirty="0">
                <a:latin typeface="Times New Roman"/>
                <a:cs typeface="Times New Roman"/>
              </a:rPr>
              <a:t>если 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взрослые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ответственный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момент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могут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справиться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своими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эмоциями,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то </a:t>
            </a:r>
            <a:r>
              <a:rPr spc="-19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подросток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силу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возрастных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4" dirty="0">
                <a:latin typeface="Times New Roman"/>
                <a:cs typeface="Times New Roman"/>
              </a:rPr>
              <a:t>особенностей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может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эмоционально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«сорваться». 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Разговаривайте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сыном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спокойным,</a:t>
            </a:r>
            <a:r>
              <a:rPr spc="-8" dirty="0">
                <a:latin typeface="Times New Roman"/>
                <a:cs typeface="Times New Roman"/>
              </a:rPr>
              <a:t> ободряющим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тоном,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демонстрируйте </a:t>
            </a:r>
            <a:r>
              <a:rPr dirty="0">
                <a:latin typeface="Times New Roman"/>
                <a:cs typeface="Times New Roman"/>
              </a:rPr>
              <a:t> оптимистический настрой. </a:t>
            </a:r>
            <a:r>
              <a:rPr spc="-4" dirty="0">
                <a:latin typeface="Times New Roman"/>
                <a:cs typeface="Times New Roman"/>
              </a:rPr>
              <a:t>Не </a:t>
            </a:r>
            <a:r>
              <a:rPr spc="-8" dirty="0">
                <a:latin typeface="Times New Roman"/>
                <a:cs typeface="Times New Roman"/>
              </a:rPr>
              <a:t>тревожьтесь </a:t>
            </a:r>
            <a:r>
              <a:rPr dirty="0">
                <a:latin typeface="Times New Roman"/>
                <a:cs typeface="Times New Roman"/>
              </a:rPr>
              <a:t>о </a:t>
            </a:r>
            <a:r>
              <a:rPr spc="-11" dirty="0">
                <a:latin typeface="Times New Roman"/>
                <a:cs typeface="Times New Roman"/>
              </a:rPr>
              <a:t>количестве </a:t>
            </a:r>
            <a:r>
              <a:rPr dirty="0">
                <a:latin typeface="Times New Roman"/>
                <a:cs typeface="Times New Roman"/>
              </a:rPr>
              <a:t>баллов, </a:t>
            </a:r>
            <a:r>
              <a:rPr spc="-23" dirty="0">
                <a:latin typeface="Times New Roman"/>
                <a:cs typeface="Times New Roman"/>
              </a:rPr>
              <a:t>которые </a:t>
            </a:r>
            <a:r>
              <a:rPr spc="-4" dirty="0">
                <a:latin typeface="Times New Roman"/>
                <a:cs typeface="Times New Roman"/>
              </a:rPr>
              <a:t>он получит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на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экзамене,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пожелайте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ему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успехов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скажите,</a:t>
            </a:r>
            <a:r>
              <a:rPr spc="-11" dirty="0">
                <a:latin typeface="Times New Roman"/>
                <a:cs typeface="Times New Roman"/>
              </a:rPr>
              <a:t> что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вы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него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верите.</a:t>
            </a:r>
            <a:endParaRPr dirty="0">
              <a:latin typeface="Times New Roman"/>
              <a:cs typeface="Times New Roman"/>
            </a:endParaRPr>
          </a:p>
          <a:p>
            <a:pPr marL="9525" algn="just">
              <a:spcBef>
                <a:spcPts val="540"/>
              </a:spcBef>
            </a:pPr>
            <a:r>
              <a:rPr b="1" spc="-4" dirty="0">
                <a:latin typeface="Times New Roman"/>
                <a:cs typeface="Times New Roman"/>
              </a:rPr>
              <a:t>Ошибки,</a:t>
            </a:r>
            <a:r>
              <a:rPr b="1" spc="-8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которые</a:t>
            </a:r>
            <a:r>
              <a:rPr b="1" spc="1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следует </a:t>
            </a:r>
            <a:r>
              <a:rPr b="1" spc="-11" dirty="0">
                <a:latin typeface="Times New Roman"/>
                <a:cs typeface="Times New Roman"/>
              </a:rPr>
              <a:t>избегать</a:t>
            </a:r>
            <a:r>
              <a:rPr b="1" spc="-4" dirty="0">
                <a:latin typeface="Times New Roman"/>
                <a:cs typeface="Times New Roman"/>
              </a:rPr>
              <a:t> </a:t>
            </a:r>
            <a:r>
              <a:rPr b="1" spc="-8" dirty="0">
                <a:latin typeface="Times New Roman"/>
                <a:cs typeface="Times New Roman"/>
              </a:rPr>
              <a:t>родителям:</a:t>
            </a:r>
            <a:endParaRPr dirty="0">
              <a:latin typeface="Times New Roman"/>
              <a:cs typeface="Times New Roman"/>
            </a:endParaRPr>
          </a:p>
          <a:p>
            <a:pPr marL="9525" algn="just">
              <a:lnSpc>
                <a:spcPts val="2051"/>
              </a:lnSpc>
              <a:spcBef>
                <a:spcPts val="529"/>
              </a:spcBef>
            </a:pPr>
            <a:r>
              <a:rPr dirty="0">
                <a:latin typeface="Times New Roman"/>
                <a:cs typeface="Times New Roman"/>
              </a:rPr>
              <a:t>В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4" dirty="0">
                <a:latin typeface="Times New Roman"/>
                <a:cs typeface="Times New Roman"/>
              </a:rPr>
              <a:t>ходе</a:t>
            </a:r>
            <a:r>
              <a:rPr spc="131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подготовки</a:t>
            </a:r>
            <a:r>
              <a:rPr spc="13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</a:t>
            </a:r>
            <a:r>
              <a:rPr spc="127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экзаменам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родители</a:t>
            </a:r>
            <a:r>
              <a:rPr spc="127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нередко</a:t>
            </a:r>
            <a:r>
              <a:rPr spc="131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используют</a:t>
            </a:r>
            <a:r>
              <a:rPr spc="12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тактику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запугивания</a:t>
            </a:r>
            <a:r>
              <a:rPr spc="1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 marL="9525" marR="4763" algn="just">
              <a:lnSpc>
                <a:spcPct val="90000"/>
              </a:lnSpc>
              <a:spcBef>
                <a:spcPts val="109"/>
              </a:spcBef>
            </a:pPr>
            <a:r>
              <a:rPr dirty="0">
                <a:latin typeface="Times New Roman"/>
                <a:cs typeface="Times New Roman"/>
              </a:rPr>
              <a:t>«Мало </a:t>
            </a:r>
            <a:r>
              <a:rPr spc="-4" dirty="0">
                <a:latin typeface="Times New Roman"/>
                <a:cs typeface="Times New Roman"/>
              </a:rPr>
              <a:t>занимаешься </a:t>
            </a:r>
            <a:r>
              <a:rPr dirty="0">
                <a:latin typeface="Times New Roman"/>
                <a:cs typeface="Times New Roman"/>
              </a:rPr>
              <a:t>– </a:t>
            </a:r>
            <a:r>
              <a:rPr spc="-4" dirty="0">
                <a:latin typeface="Times New Roman"/>
                <a:cs typeface="Times New Roman"/>
              </a:rPr>
              <a:t>не </a:t>
            </a:r>
            <a:r>
              <a:rPr dirty="0">
                <a:latin typeface="Times New Roman"/>
                <a:cs typeface="Times New Roman"/>
              </a:rPr>
              <a:t>сдашь», </a:t>
            </a:r>
            <a:r>
              <a:rPr spc="-4" dirty="0">
                <a:latin typeface="Times New Roman"/>
                <a:cs typeface="Times New Roman"/>
              </a:rPr>
              <a:t>«Не </a:t>
            </a:r>
            <a:r>
              <a:rPr dirty="0">
                <a:latin typeface="Times New Roman"/>
                <a:cs typeface="Times New Roman"/>
              </a:rPr>
              <a:t>стараешься – </a:t>
            </a:r>
            <a:r>
              <a:rPr spc="-38" dirty="0">
                <a:latin typeface="Times New Roman"/>
                <a:cs typeface="Times New Roman"/>
              </a:rPr>
              <a:t>будут </a:t>
            </a:r>
            <a:r>
              <a:rPr spc="-11" dirty="0">
                <a:latin typeface="Times New Roman"/>
                <a:cs typeface="Times New Roman"/>
              </a:rPr>
              <a:t>плохие </a:t>
            </a:r>
            <a:r>
              <a:rPr spc="-19" dirty="0">
                <a:latin typeface="Times New Roman"/>
                <a:cs typeface="Times New Roman"/>
              </a:rPr>
              <a:t>результаты», </a:t>
            </a:r>
            <a:r>
              <a:rPr spc="-34" dirty="0">
                <a:latin typeface="Times New Roman"/>
                <a:cs typeface="Times New Roman"/>
              </a:rPr>
              <a:t>«Ты 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совсем </a:t>
            </a:r>
            <a:r>
              <a:rPr spc="-4" dirty="0">
                <a:latin typeface="Times New Roman"/>
                <a:cs typeface="Times New Roman"/>
              </a:rPr>
              <a:t>не </a:t>
            </a:r>
            <a:r>
              <a:rPr spc="-15" dirty="0">
                <a:latin typeface="Times New Roman"/>
                <a:cs typeface="Times New Roman"/>
              </a:rPr>
              <a:t>готов», </a:t>
            </a:r>
            <a:r>
              <a:rPr spc="-8" dirty="0">
                <a:latin typeface="Times New Roman"/>
                <a:cs typeface="Times New Roman"/>
              </a:rPr>
              <a:t>«Это </a:t>
            </a:r>
            <a:r>
              <a:rPr spc="4" dirty="0">
                <a:latin typeface="Times New Roman"/>
                <a:cs typeface="Times New Roman"/>
              </a:rPr>
              <a:t>так </a:t>
            </a:r>
            <a:r>
              <a:rPr spc="-8" dirty="0">
                <a:latin typeface="Times New Roman"/>
                <a:cs typeface="Times New Roman"/>
              </a:rPr>
              <a:t>сложно»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30" dirty="0">
                <a:latin typeface="Times New Roman"/>
                <a:cs typeface="Times New Roman"/>
              </a:rPr>
              <a:t>т.п.; </a:t>
            </a:r>
            <a:r>
              <a:rPr spc="-15" dirty="0">
                <a:latin typeface="Times New Roman"/>
                <a:cs typeface="Times New Roman"/>
              </a:rPr>
              <a:t>Такая </a:t>
            </a:r>
            <a:r>
              <a:rPr spc="-8" dirty="0">
                <a:latin typeface="Times New Roman"/>
                <a:cs typeface="Times New Roman"/>
              </a:rPr>
              <a:t>тактика </a:t>
            </a:r>
            <a:r>
              <a:rPr spc="-4" dirty="0">
                <a:latin typeface="Times New Roman"/>
                <a:cs typeface="Times New Roman"/>
              </a:rPr>
              <a:t>не повышает </a:t>
            </a:r>
            <a:r>
              <a:rPr spc="-8" dirty="0">
                <a:latin typeface="Times New Roman"/>
                <a:cs typeface="Times New Roman"/>
              </a:rPr>
              <a:t>мотивацию, </a:t>
            </a:r>
            <a:r>
              <a:rPr dirty="0">
                <a:latin typeface="Times New Roman"/>
                <a:cs typeface="Times New Roman"/>
              </a:rPr>
              <a:t>а 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создает</a:t>
            </a:r>
            <a:r>
              <a:rPr spc="-4" dirty="0">
                <a:latin typeface="Times New Roman"/>
                <a:cs typeface="Times New Roman"/>
              </a:rPr>
              <a:t> эмоциональные</a:t>
            </a:r>
            <a:r>
              <a:rPr dirty="0">
                <a:latin typeface="Times New Roman"/>
                <a:cs typeface="Times New Roman"/>
              </a:rPr>
              <a:t> барьеры,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Times New Roman"/>
                <a:cs typeface="Times New Roman"/>
              </a:rPr>
              <a:t>которые</a:t>
            </a:r>
            <a:r>
              <a:rPr spc="-19" dirty="0">
                <a:latin typeface="Times New Roman"/>
                <a:cs typeface="Times New Roman"/>
              </a:rPr>
              <a:t> школьник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не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может</a:t>
            </a:r>
            <a:r>
              <a:rPr spc="-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самостоятельно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преодолеть.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4" y="1291696"/>
            <a:ext cx="6698933" cy="1377781"/>
          </a:xfrm>
          <a:prstGeom prst="rect">
            <a:avLst/>
          </a:prstGeom>
        </p:spPr>
        <p:txBody>
          <a:bodyPr vert="horz" wrap="square" lIns="0" tIns="76676" rIns="0" bIns="0" rtlCol="0">
            <a:spAutoFit/>
          </a:bodyPr>
          <a:lstStyle/>
          <a:p>
            <a:pPr marL="9525">
              <a:spcBef>
                <a:spcPts val="604"/>
              </a:spcBef>
            </a:pPr>
            <a:r>
              <a:rPr b="1" dirty="0">
                <a:latin typeface="Times New Roman"/>
                <a:cs typeface="Times New Roman"/>
              </a:rPr>
              <a:t>После</a:t>
            </a:r>
            <a:r>
              <a:rPr b="1" spc="-38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экзамена:</a:t>
            </a:r>
            <a:endParaRPr dirty="0">
              <a:latin typeface="Times New Roman"/>
              <a:cs typeface="Times New Roman"/>
            </a:endParaRPr>
          </a:p>
          <a:p>
            <a:pPr marL="238125" indent="-229076">
              <a:spcBef>
                <a:spcPts val="529"/>
              </a:spcBef>
              <a:buFont typeface="Arial MT"/>
              <a:buChar char="•"/>
              <a:tabLst>
                <a:tab pos="238125" algn="l"/>
                <a:tab pos="238601" algn="l"/>
              </a:tabLst>
            </a:pPr>
            <a:r>
              <a:rPr spc="-4" dirty="0">
                <a:latin typeface="Times New Roman"/>
                <a:cs typeface="Times New Roman"/>
              </a:rPr>
              <a:t>не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критикуйте,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нагнетайте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обстановку;</a:t>
            </a:r>
          </a:p>
          <a:p>
            <a:pPr marL="180975" indent="-171926">
              <a:spcBef>
                <a:spcPts val="544"/>
              </a:spcBef>
              <a:buFont typeface="Arial MT"/>
              <a:buChar char="•"/>
              <a:tabLst>
                <a:tab pos="181451" algn="l"/>
              </a:tabLst>
            </a:pPr>
            <a:r>
              <a:rPr spc="-11" dirty="0">
                <a:latin typeface="Times New Roman"/>
                <a:cs typeface="Times New Roman"/>
              </a:rPr>
              <a:t>спокойно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9" dirty="0">
                <a:latin typeface="Times New Roman"/>
                <a:cs typeface="Times New Roman"/>
              </a:rPr>
              <a:t>обсудите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все</a:t>
            </a:r>
            <a:r>
              <a:rPr spc="-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«+»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«-»;</a:t>
            </a:r>
          </a:p>
          <a:p>
            <a:pPr marL="180975" indent="-171926">
              <a:spcBef>
                <a:spcPts val="529"/>
              </a:spcBef>
              <a:buFont typeface="Arial MT"/>
              <a:buChar char="•"/>
              <a:tabLst>
                <a:tab pos="181451" algn="l"/>
              </a:tabLst>
            </a:pPr>
            <a:r>
              <a:rPr spc="-4" dirty="0">
                <a:latin typeface="Times New Roman"/>
                <a:cs typeface="Times New Roman"/>
              </a:rPr>
              <a:t>не забывайте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похвалить</a:t>
            </a:r>
            <a:r>
              <a:rPr b="1" spc="-11" dirty="0">
                <a:latin typeface="Times New Roman"/>
                <a:cs typeface="Times New Roman"/>
              </a:rPr>
              <a:t>,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spc="-8" dirty="0">
                <a:latin typeface="Times New Roman"/>
                <a:cs typeface="Times New Roman"/>
              </a:rPr>
              <a:t>помните</a:t>
            </a:r>
            <a:r>
              <a:rPr spc="8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 </a:t>
            </a:r>
            <a:r>
              <a:rPr spc="-15" dirty="0">
                <a:latin typeface="Times New Roman"/>
                <a:cs typeface="Times New Roman"/>
              </a:rPr>
              <a:t>его</a:t>
            </a:r>
            <a:r>
              <a:rPr spc="-8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эмоциональном</a:t>
            </a:r>
            <a:r>
              <a:rPr spc="11"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состоянии.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283" y="3398425"/>
            <a:ext cx="7644765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2393"/>
              </a:lnSpc>
              <a:spcBef>
                <a:spcPts val="71"/>
              </a:spcBef>
            </a:pPr>
            <a:r>
              <a:rPr sz="2100" b="1" spc="-4" dirty="0">
                <a:latin typeface="Calibri"/>
                <a:cs typeface="Calibri"/>
              </a:rPr>
              <a:t>Помните,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что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понимание</a:t>
            </a:r>
            <a:r>
              <a:rPr sz="2100" b="1" spc="38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и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поддержка,</a:t>
            </a:r>
            <a:r>
              <a:rPr sz="2100" b="1" spc="19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любовь</a:t>
            </a:r>
            <a:r>
              <a:rPr sz="2100" b="1" spc="8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и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вера</a:t>
            </a:r>
            <a:r>
              <a:rPr sz="2100" b="1" spc="19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в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его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силы</a:t>
            </a:r>
            <a:endParaRPr sz="2100" dirty="0">
              <a:latin typeface="Calibri"/>
              <a:cs typeface="Calibri"/>
            </a:endParaRPr>
          </a:p>
          <a:p>
            <a:pPr marL="2858" algn="ctr">
              <a:lnSpc>
                <a:spcPts val="2393"/>
              </a:lnSpc>
            </a:pPr>
            <a:r>
              <a:rPr sz="2100" b="1" spc="-4" dirty="0">
                <a:latin typeface="Calibri"/>
                <a:cs typeface="Calibri"/>
              </a:rPr>
              <a:t>–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4" dirty="0">
                <a:latin typeface="Calibri"/>
                <a:cs typeface="Calibri"/>
              </a:rPr>
              <a:t>залог</a:t>
            </a:r>
            <a:r>
              <a:rPr sz="2100" b="1" spc="4" dirty="0">
                <a:latin typeface="Calibri"/>
                <a:cs typeface="Calibri"/>
              </a:rPr>
              <a:t> </a:t>
            </a:r>
            <a:r>
              <a:rPr sz="2100" b="1" spc="-11" dirty="0">
                <a:latin typeface="Calibri"/>
                <a:cs typeface="Calibri"/>
              </a:rPr>
              <a:t>успеха</a:t>
            </a:r>
            <a:r>
              <a:rPr sz="2100" b="1" spc="19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Вашего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8" dirty="0">
                <a:latin typeface="Calibri"/>
                <a:cs typeface="Calibri"/>
              </a:rPr>
              <a:t>ребёнка!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038350"/>
            <a:ext cx="6508527" cy="6405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100" dirty="0">
                <a:latin typeface="Times New Roman"/>
                <a:cs typeface="Times New Roman"/>
              </a:rPr>
              <a:t>Спасибо</a:t>
            </a:r>
            <a:r>
              <a:rPr sz="4100" spc="-19" dirty="0">
                <a:latin typeface="Times New Roman"/>
                <a:cs typeface="Times New Roman"/>
              </a:rPr>
              <a:t> </a:t>
            </a:r>
            <a:r>
              <a:rPr sz="4100" spc="-4" dirty="0">
                <a:latin typeface="Times New Roman"/>
                <a:cs typeface="Times New Roman"/>
              </a:rPr>
              <a:t>за</a:t>
            </a:r>
            <a:r>
              <a:rPr sz="4100" spc="-26" dirty="0">
                <a:latin typeface="Times New Roman"/>
                <a:cs typeface="Times New Roman"/>
              </a:rPr>
              <a:t> </a:t>
            </a:r>
            <a:r>
              <a:rPr sz="4100" spc="-4" dirty="0">
                <a:latin typeface="Times New Roman"/>
                <a:cs typeface="Times New Roman"/>
              </a:rPr>
              <a:t>внимание!</a:t>
            </a:r>
            <a:endParaRPr sz="41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 err="1" smtClean="0">
                <a:latin typeface="Georgia"/>
                <a:cs typeface="Georgia"/>
              </a:rPr>
              <a:t>итоговой</a:t>
            </a:r>
            <a:r>
              <a:rPr sz="2400" spc="35" dirty="0" smtClean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 err="1">
                <a:latin typeface="Georgia"/>
                <a:cs typeface="Georgia"/>
              </a:rPr>
              <a:t>государственную</a:t>
            </a:r>
            <a:r>
              <a:rPr sz="2400" spc="120" dirty="0">
                <a:latin typeface="Georgia"/>
                <a:cs typeface="Georgia"/>
              </a:rPr>
              <a:t> </a:t>
            </a:r>
            <a:r>
              <a:rPr sz="2400" spc="45" dirty="0" err="1" smtClean="0">
                <a:latin typeface="Georgia"/>
                <a:cs typeface="Georgia"/>
              </a:rPr>
              <a:t>итоговую</a:t>
            </a:r>
            <a:r>
              <a:rPr sz="2400" spc="45" dirty="0" smtClean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453598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1 декабря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21(среда)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2 февраля и 4 мая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8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ТЕМЫ</a:t>
            </a:r>
            <a:r>
              <a:rPr sz="2800" b="1" u="heavy" spc="-85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000" y="1352551"/>
            <a:ext cx="861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«Человек путешествующий: дорога в жизни человека»</a:t>
            </a:r>
          </a:p>
          <a:p>
            <a:r>
              <a:rPr lang="ru-RU" dirty="0" smtClean="0"/>
              <a:t> («</a:t>
            </a:r>
            <a:r>
              <a:rPr lang="ru-RU" sz="1600" dirty="0" smtClean="0"/>
              <a:t>Дорогу» можно раскрывать в прямом или символическом значении, использовать реальные путешествия или духовное становление человека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«</a:t>
            </a:r>
            <a:r>
              <a:rPr lang="ru-RU" sz="1600" b="1" dirty="0" smtClean="0"/>
              <a:t>Цивилизация и технологии — спасение, вызов или трагедия?»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(Взаимосвязь технологий и глобальных проблем. Плюсы и минусы научно-технического процесса, идет ли он на пользу человеку, какие необратимые последствия может повлечь);</a:t>
            </a:r>
          </a:p>
          <a:p>
            <a:r>
              <a:rPr lang="ru-RU" sz="1600" b="1" dirty="0" smtClean="0"/>
              <a:t>«Преступление и наказание — вечная тема»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(Ответственность за последствия преступления, мучения совести за содеянное);</a:t>
            </a:r>
          </a:p>
          <a:p>
            <a:r>
              <a:rPr lang="ru-RU" sz="1600" b="1" dirty="0" smtClean="0"/>
              <a:t>«Книга (музыка, спектакль, фильм) — про меня»</a:t>
            </a:r>
          </a:p>
          <a:p>
            <a:r>
              <a:rPr lang="ru-RU" sz="1600" dirty="0" smtClean="0"/>
              <a:t> (Произведения искусства, повлиявшие на человека);</a:t>
            </a:r>
          </a:p>
          <a:p>
            <a:r>
              <a:rPr lang="ru-RU" sz="1600" b="1" dirty="0" smtClean="0"/>
              <a:t>«Кому на Руси жить хорошо? — вопрос гражданина»</a:t>
            </a:r>
          </a:p>
          <a:p>
            <a:r>
              <a:rPr lang="ru-RU" sz="1600" dirty="0" smtClean="0"/>
              <a:t> (Направление про проблемы граждан, неравенство в слоях населения, несправедливое распределение благ, социальные восстания с целью изменения условий жизни.).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3479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28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 </a:t>
            </a:r>
            <a:r>
              <a:rPr lang="ru-RU"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8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8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pc="6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8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320" dirty="0">
                <a:solidFill>
                  <a:srgbClr val="C00000"/>
                </a:solidFill>
                <a:latin typeface="Arial"/>
                <a:cs typeface="Arial"/>
              </a:rPr>
              <a:t> ПОЛУЧЕНИЕ </a:t>
            </a:r>
            <a:r>
              <a:rPr lang="ru-RU"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295" dirty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</a:t>
            </a:r>
            <a:endParaRPr lang="ru-RU" sz="2800" dirty="0">
              <a:latin typeface="Georgia"/>
              <a:cs typeface="Georgia"/>
            </a:endParaRPr>
          </a:p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2891" y="226263"/>
            <a:ext cx="615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4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spc="-3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0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282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lang="ru-RU" sz="2800" spc="130" dirty="0">
                <a:latin typeface="Georgia"/>
                <a:cs typeface="Georgia"/>
              </a:rPr>
              <a:t>Заявление </a:t>
            </a:r>
            <a:r>
              <a:rPr lang="ru-RU" sz="2800" spc="210" dirty="0">
                <a:latin typeface="Georgia"/>
                <a:cs typeface="Georgia"/>
              </a:rPr>
              <a:t>на </a:t>
            </a:r>
            <a:r>
              <a:rPr lang="ru-RU" sz="2800" spc="170" dirty="0" smtClean="0">
                <a:latin typeface="Georgia"/>
                <a:cs typeface="Georgia"/>
              </a:rPr>
              <a:t>ЕГЭ</a:t>
            </a: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 smtClean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2891" y="226263"/>
            <a:ext cx="615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4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spc="-3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1956197"/>
            <a:ext cx="7346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lang="ru-RU" sz="32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32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3200" b="1" i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200" b="1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b="1" i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3200" b="1" i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200" b="1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b="1" i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3200" b="1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5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c48e722-e5ee-4bb4-abb8-2d4075f5b3da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1822</Words>
  <Application>Microsoft Office PowerPoint</Application>
  <PresentationFormat>Экран (16:9)</PresentationFormat>
  <Paragraphs>341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Arial MT</vt:lpstr>
      <vt:lpstr>Bookman Old Style</vt:lpstr>
      <vt:lpstr>Calibri</vt:lpstr>
      <vt:lpstr>Calibri Light</vt:lpstr>
      <vt:lpstr>Georgia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ИТОГОВОЕ СОЧИНЕНИЕ</vt:lpstr>
      <vt:lpstr> </vt:lpstr>
      <vt:lpstr> </vt:lpstr>
      <vt:lpstr>РАСПИСАНИЕ ЕГЭ</vt:lpstr>
      <vt:lpstr>Расписания ЕГЭ 2022 основной период</vt:lpstr>
      <vt:lpstr>Расписание ЕГЭ 2022 </vt:lpstr>
      <vt:lpstr>МИНИМАЛЬНОЕ КОЛИЧЕСТВО БАЛЛОВ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можнополучить дополнительные баллы (от 1 до 10 баллов)</vt:lpstr>
      <vt:lpstr>С 2021 года для заполнения аттестата и приложения к нему  используется компьютерный модуль, позволяющий генерировать  двумерный матричный шриховой код (QR-код).</vt:lpstr>
      <vt:lpstr> МЕДАЛЬ «За особые успехи в учении»</vt:lpstr>
      <vt:lpstr> САЙТЫ В ПОМОЩЬ</vt:lpstr>
      <vt:lpstr> САЙТЫ В ПОМОЩЬ</vt:lpstr>
      <vt:lpstr>Федеральный закон «Об образовании в Российской  Федерации» (от 29.12.2012 г. № 273-ФЗ)</vt:lpstr>
      <vt:lpstr>http://www.fipi.ru</vt:lpstr>
      <vt:lpstr>Презентация PowerPoint</vt:lpstr>
      <vt:lpstr>О порядке проведения ГИА-11</vt:lpstr>
      <vt:lpstr>О порядке проведения ГИА-11</vt:lpstr>
      <vt:lpstr>О порядке проведения ГИА-11</vt:lpstr>
      <vt:lpstr>О порядке проведения ГИА-11</vt:lpstr>
      <vt:lpstr>О порядке проведения ГИА-11</vt:lpstr>
      <vt:lpstr>О порядке проведения ГИА-11</vt:lpstr>
      <vt:lpstr>Презентация PowerPoint</vt:lpstr>
      <vt:lpstr>О порядке проведения ГИА-11</vt:lpstr>
      <vt:lpstr>На этапе подготовки:</vt:lpstr>
      <vt:lpstr>Накануне экзаменов: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Пользователь Windows</cp:lastModifiedBy>
  <cp:revision>55</cp:revision>
  <dcterms:created xsi:type="dcterms:W3CDTF">2019-10-15T10:38:01Z</dcterms:created>
  <dcterms:modified xsi:type="dcterms:W3CDTF">2022-05-12T16:25:33Z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