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90" r:id="rId7"/>
    <p:sldId id="257" r:id="rId8"/>
    <p:sldId id="258" r:id="rId9"/>
    <p:sldId id="259" r:id="rId10"/>
    <p:sldId id="260" r:id="rId11"/>
    <p:sldId id="261" r:id="rId12"/>
    <p:sldId id="288" r:id="rId13"/>
    <p:sldId id="289" r:id="rId14"/>
    <p:sldId id="264" r:id="rId15"/>
    <p:sldId id="278" r:id="rId16"/>
    <p:sldId id="279" r:id="rId17"/>
    <p:sldId id="281" r:id="rId18"/>
    <p:sldId id="268" r:id="rId19"/>
    <p:sldId id="269" r:id="rId20"/>
    <p:sldId id="270" r:id="rId21"/>
    <p:sldId id="283" r:id="rId22"/>
    <p:sldId id="284" r:id="rId23"/>
    <p:sldId id="275" r:id="rId24"/>
    <p:sldId id="291" r:id="rId25"/>
    <p:sldId id="286" r:id="rId26"/>
    <p:sldId id="276" r:id="rId27"/>
    <p:sldId id="277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yskills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505200" cy="5143500"/>
          </a:xfrm>
          <a:prstGeom prst="rect">
            <a:avLst/>
          </a:prstGeom>
          <a:solidFill>
            <a:schemeClr val="accent5">
              <a:lumMod val="75000"/>
              <a:alpha val="45000"/>
            </a:schemeClr>
          </a:solidFill>
          <a:ln>
            <a:solidFill>
              <a:schemeClr val="accent1">
                <a:alpha val="36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715770" y="2190750"/>
            <a:ext cx="7428230" cy="1900555"/>
          </a:xfrm>
          <a:custGeom>
            <a:avLst/>
            <a:gdLst/>
            <a:ahLst/>
            <a:cxnLst/>
            <a:rect l="l" t="t" r="r" b="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3087" y="2694432"/>
            <a:ext cx="568325" cy="474345"/>
          </a:xfrm>
          <a:custGeom>
            <a:avLst/>
            <a:gdLst/>
            <a:ahLst/>
            <a:cxnLst/>
            <a:rect l="l" t="t" r="r" b="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6151" y="1267980"/>
            <a:ext cx="565150" cy="475615"/>
          </a:xfrm>
          <a:custGeom>
            <a:avLst/>
            <a:gdLst/>
            <a:ahLst/>
            <a:cxnLst/>
            <a:rect l="l" t="t" r="r" b="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1301" y="800100"/>
            <a:ext cx="586105" cy="467995"/>
          </a:xfrm>
          <a:custGeom>
            <a:avLst/>
            <a:gdLst/>
            <a:ahLst/>
            <a:cxnLst/>
            <a:rect l="l" t="t" r="r" b="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1412" y="2694432"/>
            <a:ext cx="584200" cy="474345"/>
          </a:xfrm>
          <a:custGeom>
            <a:avLst/>
            <a:gdLst/>
            <a:ahLst/>
            <a:cxnLst/>
            <a:rect l="l" t="t" r="r" b="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1301" y="1267980"/>
            <a:ext cx="586105" cy="482600"/>
          </a:xfrm>
          <a:custGeom>
            <a:avLst/>
            <a:gdLst/>
            <a:ahLst/>
            <a:cxnLst/>
            <a:rect l="l" t="t" r="r" b="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1412" y="1743125"/>
            <a:ext cx="575310" cy="467995"/>
          </a:xfrm>
          <a:custGeom>
            <a:avLst/>
            <a:gdLst/>
            <a:ahLst/>
            <a:cxnLst/>
            <a:rect l="l" t="t" r="r" b="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6151" y="1743125"/>
            <a:ext cx="574675" cy="475615"/>
          </a:xfrm>
          <a:custGeom>
            <a:avLst/>
            <a:gdLst/>
            <a:ahLst/>
            <a:cxnLst/>
            <a:rect l="l" t="t" r="r" b="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3087" y="2211031"/>
            <a:ext cx="568325" cy="483870"/>
          </a:xfrm>
          <a:custGeom>
            <a:avLst/>
            <a:gdLst/>
            <a:ahLst/>
            <a:cxnLst/>
            <a:rect l="l" t="t" r="r" b="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1412" y="2211031"/>
            <a:ext cx="584200" cy="483870"/>
          </a:xfrm>
          <a:custGeom>
            <a:avLst/>
            <a:gdLst/>
            <a:ahLst/>
            <a:cxnLst/>
            <a:rect l="l" t="t" r="r" b="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19400" y="2724150"/>
            <a:ext cx="5678805" cy="1905009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800" b="1" spc="-215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«</a:t>
            </a:r>
            <a:r>
              <a:rPr sz="4800" b="1" spc="-21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ЕГЭ </a:t>
            </a:r>
            <a:r>
              <a:rPr sz="4800" b="1" spc="-575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–</a:t>
            </a:r>
            <a:r>
              <a:rPr sz="4800" b="1" spc="-5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 </a:t>
            </a:r>
            <a:r>
              <a:rPr sz="4800" b="1" spc="-225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202</a:t>
            </a:r>
            <a:r>
              <a:rPr lang="ru-RU" sz="4800" b="1" spc="-225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2</a:t>
            </a:r>
            <a:r>
              <a:rPr sz="4800" b="1" spc="-225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Georgia"/>
              </a:rPr>
              <a:t>»</a:t>
            </a:r>
            <a:endParaRPr sz="4800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  <a:cs typeface="Georgia"/>
            </a:endParaRPr>
          </a:p>
          <a:p>
            <a:pPr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00" dirty="0">
              <a:latin typeface="Times New Roman"/>
              <a:cs typeface="Times New Roman"/>
            </a:endParaRPr>
          </a:p>
        </p:txBody>
      </p:sp>
      <p:pic>
        <p:nvPicPr>
          <p:cNvPr id="15" name="Рисунок 1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33350"/>
            <a:ext cx="1118927" cy="11211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TextBox 15"/>
          <p:cNvSpPr txBox="1"/>
          <p:nvPr/>
        </p:nvSpPr>
        <p:spPr>
          <a:xfrm>
            <a:off x="3657600" y="133350"/>
            <a:ext cx="528061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Муниципальное родительское собрание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4324350"/>
            <a:ext cx="7510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Азиева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Т.К., начальник отдела методического обеспечения </a:t>
            </a:r>
          </a:p>
          <a:p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Управления образования Гудермесского муниципального района</a:t>
            </a:r>
            <a:endParaRPr lang="ru-RU" sz="1600" b="1" i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2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sz="3600" b="1" spc="15" dirty="0">
                <a:latin typeface="Georgia"/>
                <a:cs typeface="Georgia"/>
              </a:rPr>
              <a:t>ЕГЭ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2554" y="59258"/>
            <a:ext cx="50355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latin typeface="Times New Roman"/>
                <a:cs typeface="Times New Roman"/>
              </a:rPr>
              <a:t> </a:t>
            </a:r>
            <a:r>
              <a:rPr sz="4400" spc="-100" dirty="0">
                <a:latin typeface="Times New Roman"/>
                <a:cs typeface="Times New Roman"/>
              </a:rPr>
              <a:t>ЕГЭ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4873" y="719073"/>
            <a:ext cx="5009515" cy="0"/>
          </a:xfrm>
          <a:custGeom>
            <a:avLst/>
            <a:gdLst/>
            <a:ahLst/>
            <a:cxnLst/>
            <a:rect l="l" t="t" r="r" b="b"/>
            <a:pathLst>
              <a:path w="5009515">
                <a:moveTo>
                  <a:pt x="0" y="0"/>
                </a:moveTo>
                <a:lnTo>
                  <a:pt x="5009387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1916" y="1924811"/>
            <a:ext cx="3273552" cy="1303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1411" y="1892807"/>
            <a:ext cx="2258567" cy="1274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591" y="1952370"/>
            <a:ext cx="3178124" cy="12077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591" y="1952370"/>
            <a:ext cx="3178175" cy="1207770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0600" y="1975561"/>
            <a:ext cx="30479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24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35" dirty="0" smtClean="0">
                <a:latin typeface="Trebuchet MS"/>
                <a:cs typeface="Trebuchet MS"/>
              </a:rPr>
              <a:t>(</a:t>
            </a:r>
            <a:r>
              <a:rPr lang="ru-RU" sz="2400" b="1" i="1" spc="-135" dirty="0" smtClean="0">
                <a:latin typeface="Trebuchet MS"/>
                <a:cs typeface="Trebuchet MS"/>
              </a:rPr>
              <a:t>март-апрель</a:t>
            </a:r>
            <a:r>
              <a:rPr sz="2400" b="1" i="1" spc="-135" dirty="0" smtClean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200" y="1965960"/>
            <a:ext cx="3262884" cy="1261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69279" y="1914144"/>
            <a:ext cx="2121407" cy="12740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6063" y="1993519"/>
            <a:ext cx="3168395" cy="11666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76063" y="1993519"/>
            <a:ext cx="3168650" cy="11671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81496" y="1996185"/>
            <a:ext cx="155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i="1" spc="-125" dirty="0">
                <a:latin typeface="Trebuchet MS"/>
                <a:cs typeface="Trebuchet MS"/>
              </a:rPr>
              <a:t>(май-июль)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68167" y="3552444"/>
            <a:ext cx="3273552" cy="1463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2844" y="3601211"/>
            <a:ext cx="3186684" cy="1274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792" y="3579876"/>
            <a:ext cx="3178047" cy="13681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15792" y="3579876"/>
            <a:ext cx="3178175" cy="1368425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56330" y="3683914"/>
            <a:ext cx="2695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40" dirty="0">
                <a:latin typeface="Trebuchet MS"/>
                <a:cs typeface="Trebuchet MS"/>
              </a:rPr>
              <a:t>(сентябрь)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2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/>
              <a:t>Р</a:t>
            </a:r>
            <a:r>
              <a:rPr lang="ru-RU" sz="3200" dirty="0" smtClean="0"/>
              <a:t>асписания ЕГЭ 2022</a:t>
            </a:r>
            <a:br>
              <a:rPr lang="ru-RU" sz="32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основной период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968168"/>
              </p:ext>
            </p:extLst>
          </p:nvPr>
        </p:nvGraphicFramePr>
        <p:xfrm>
          <a:off x="152400" y="895350"/>
          <a:ext cx="8839200" cy="4196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98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мая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Химия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 31 мая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(профильный уровень)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 Физика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языка (кроме "Говорения"), Биология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и 17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(раздел "Говорение")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98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и 21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 smtClean="0"/>
              <a:t>Расписание ЕГЭ 2022</a:t>
            </a:r>
            <a:br>
              <a:rPr lang="ru-RU" sz="3200" dirty="0" smtClean="0"/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66361"/>
              </p:ext>
            </p:extLst>
          </p:nvPr>
        </p:nvGraphicFramePr>
        <p:xfrm>
          <a:off x="0" y="895351"/>
          <a:ext cx="9143999" cy="4292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9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4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73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Иностранные языки (раздел "Говорение")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и профильный 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(кроме "Говорения"), Биология, Информатика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Обществознание, Химия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История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всем учебным предметам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43815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/>
                <a:ea typeface="+mj-ea"/>
                <a:cs typeface="Georgia"/>
              </a:rPr>
              <a:t>резерв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209550"/>
            <a:ext cx="65531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dirty="0" smtClean="0"/>
              <a:t>МИНИМАЛЬНОЕ КОЛИЧЕСТВО БАЛЛОВ</a:t>
            </a: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8396478" y="4786376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7E7E7E"/>
                </a:solidFill>
                <a:latin typeface="Trebuchet MS"/>
                <a:cs typeface="Trebuchet MS"/>
              </a:rPr>
              <a:t>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90359" y="678180"/>
            <a:ext cx="876300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52400" y="895351"/>
          <a:ext cx="8839200" cy="425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75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БАЛЛОВ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</a:t>
                      </a:r>
                      <a:r>
                        <a:rPr lang="ru-RU" sz="18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ЯЗЫК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ПРОФИЛЬНАЯ МАТЕМАТИКА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6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8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u="heavy" spc="-12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u="heavy" spc="-3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9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14401" y="971549"/>
          <a:ext cx="7109751" cy="4089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3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9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(базовая)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(профильная)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57505" marR="151130" indent="-18796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 часа – письменная</a:t>
                      </a:r>
                      <a:r>
                        <a:rPr sz="1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  15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устная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323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2938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0"/>
            <a:ext cx="1905000" cy="742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6305" y="120853"/>
            <a:ext cx="5444490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34845" marR="5080" indent="-1922780">
              <a:lnSpc>
                <a:spcPct val="71400"/>
              </a:lnSpc>
              <a:spcBef>
                <a:spcPts val="1060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МИНИМАЛЬНОЕ</a:t>
            </a:r>
            <a:r>
              <a:rPr sz="2800" b="1" u="heavy" spc="-2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КОЛИЧЕСТВО </a:t>
            </a:r>
            <a:r>
              <a:rPr sz="28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БАЛЛОВ: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22312" y="826261"/>
          <a:ext cx="7101840" cy="4244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2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ПРОФИЛЬНАЯ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27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74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5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74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50"/>
                        </a:lnSpc>
                        <a:spcBef>
                          <a:spcPts val="5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22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немецкий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spc="-7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французский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испанский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42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75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0615">
                        <a:lnSpc>
                          <a:spcPts val="2345"/>
                        </a:lnSpc>
                        <a:spcBef>
                          <a:spcPts val="10"/>
                        </a:spcBef>
                      </a:pPr>
                      <a:r>
                        <a:rPr sz="2000" b="1" spc="5" dirty="0">
                          <a:latin typeface="Times New Roman"/>
                          <a:cs typeface="Times New Roman"/>
                        </a:rPr>
                        <a:t>32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u="heavy" spc="-21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Видеонаблюдение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050" name="Picture 2" descr="F:\2021-2022\ГИА в 2022 году\croppedImg_5469586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71550"/>
            <a:ext cx="6671733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err="1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Апеляции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582" y="942182"/>
            <a:ext cx="5920018" cy="4000500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819150"/>
            <a:ext cx="1875691" cy="88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27" y="1276350"/>
            <a:ext cx="8018780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5" dirty="0" err="1" smtClean="0">
                <a:latin typeface="Georgia"/>
                <a:cs typeface="Georgia"/>
              </a:rPr>
              <a:t>Итоговое</a:t>
            </a:r>
            <a:r>
              <a:rPr lang="ru-RU"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сочинение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05" dirty="0" err="1">
                <a:latin typeface="Georgia"/>
                <a:cs typeface="Georgia"/>
              </a:rPr>
              <a:t>Аттестат</a:t>
            </a:r>
            <a:r>
              <a:rPr sz="2100" b="1" spc="-105" dirty="0">
                <a:latin typeface="Georgia"/>
                <a:cs typeface="Georgia"/>
              </a:rPr>
              <a:t> </a:t>
            </a:r>
            <a:r>
              <a:rPr lang="ru-RU" sz="2100" b="1" spc="-105" dirty="0" smtClean="0">
                <a:latin typeface="Georgia"/>
                <a:cs typeface="Georgia"/>
              </a:rPr>
              <a:t> </a:t>
            </a:r>
            <a:r>
              <a:rPr sz="2100" b="1" spc="-135" dirty="0" smtClean="0">
                <a:latin typeface="Georgia"/>
                <a:cs typeface="Georgia"/>
              </a:rPr>
              <a:t>с </a:t>
            </a:r>
            <a:r>
              <a:rPr lang="ru-RU" sz="2100" b="1" spc="-13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отличием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35" dirty="0" err="1">
                <a:latin typeface="Georgia"/>
                <a:cs typeface="Georgia"/>
              </a:rPr>
              <a:t>Волонтерская</a:t>
            </a:r>
            <a:r>
              <a:rPr sz="2100" b="1" spc="-135" dirty="0">
                <a:latin typeface="Georgia"/>
                <a:cs typeface="Georgia"/>
              </a:rPr>
              <a:t> </a:t>
            </a:r>
            <a:r>
              <a:rPr sz="2100" b="1" spc="-110" dirty="0" err="1" smtClean="0">
                <a:latin typeface="Georgia"/>
                <a:cs typeface="Georgia"/>
              </a:rPr>
              <a:t>деятельность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38735">
              <a:lnSpc>
                <a:spcPct val="100000"/>
              </a:lnSpc>
            </a:pPr>
            <a:r>
              <a:rPr sz="2100" b="1" spc="-145" dirty="0">
                <a:latin typeface="Georgia"/>
                <a:cs typeface="Georgia"/>
              </a:rPr>
              <a:t>Участие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45" dirty="0">
                <a:latin typeface="Georgia"/>
                <a:cs typeface="Georgia"/>
              </a:rPr>
              <a:t>победы </a:t>
            </a:r>
            <a:r>
              <a:rPr sz="2100" b="1" spc="-135" dirty="0">
                <a:latin typeface="Georgia"/>
                <a:cs typeface="Georgia"/>
              </a:rPr>
              <a:t>в </a:t>
            </a:r>
            <a:r>
              <a:rPr sz="2100" b="1" spc="-140" dirty="0">
                <a:latin typeface="Georgia"/>
                <a:cs typeface="Georgia"/>
              </a:rPr>
              <a:t>предметных </a:t>
            </a:r>
            <a:r>
              <a:rPr sz="2100" b="1" spc="-150" dirty="0">
                <a:latin typeface="Georgia"/>
                <a:cs typeface="Georgia"/>
              </a:rPr>
              <a:t>олимпиадах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30" dirty="0" err="1">
                <a:latin typeface="Georgia"/>
                <a:cs typeface="Georgia"/>
              </a:rPr>
              <a:t>творческих</a:t>
            </a:r>
            <a:r>
              <a:rPr sz="2100" b="1" spc="-130" dirty="0">
                <a:latin typeface="Georgia"/>
                <a:cs typeface="Georgia"/>
              </a:rPr>
              <a:t>  </a:t>
            </a:r>
            <a:r>
              <a:rPr sz="2100" b="1" spc="-135" dirty="0" err="1" smtClean="0">
                <a:latin typeface="Georgia"/>
                <a:cs typeface="Georgia"/>
              </a:rPr>
              <a:t>конкурсах</a:t>
            </a:r>
            <a:endParaRPr sz="21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75" dirty="0">
                <a:latin typeface="Georgia"/>
                <a:cs typeface="Georgia"/>
              </a:rPr>
              <a:t>Спортивные </a:t>
            </a:r>
            <a:r>
              <a:rPr sz="2100" b="1" spc="-120" dirty="0" err="1">
                <a:latin typeface="Georgia"/>
                <a:cs typeface="Georgia"/>
              </a:rPr>
              <a:t>заслуги</a:t>
            </a:r>
            <a:r>
              <a:rPr sz="2100" b="1" spc="-120" dirty="0">
                <a:latin typeface="Georgia"/>
                <a:cs typeface="Georgia"/>
              </a:rPr>
              <a:t> </a:t>
            </a:r>
            <a:endParaRPr lang="ru-RU" sz="2100" b="1" spc="-120" dirty="0" smtClean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100" b="1" spc="-160" dirty="0" err="1" smtClean="0">
                <a:latin typeface="Georgia"/>
                <a:cs typeface="Georgia"/>
              </a:rPr>
              <a:t>Золотой</a:t>
            </a:r>
            <a:r>
              <a:rPr sz="2100" b="1" spc="-160" dirty="0" smtClean="0">
                <a:latin typeface="Georgia"/>
                <a:cs typeface="Georgia"/>
              </a:rPr>
              <a:t> </a:t>
            </a:r>
            <a:r>
              <a:rPr sz="2100" b="1" spc="-155" dirty="0">
                <a:latin typeface="Georgia"/>
                <a:cs typeface="Georgia"/>
              </a:rPr>
              <a:t>значок</a:t>
            </a:r>
            <a:r>
              <a:rPr sz="2100" b="1" spc="-150" dirty="0">
                <a:latin typeface="Georgia"/>
                <a:cs typeface="Georgia"/>
              </a:rPr>
              <a:t> </a:t>
            </a:r>
            <a:r>
              <a:rPr sz="1800" b="1" spc="-145" dirty="0">
                <a:solidFill>
                  <a:srgbClr val="C00000"/>
                </a:solidFill>
                <a:latin typeface="Georgia"/>
                <a:cs typeface="Georgia"/>
              </a:rPr>
              <a:t>ГТО!!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1359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heavy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Как	</a:t>
            </a:r>
            <a:r>
              <a:rPr sz="2400" u="heavy" spc="13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можно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получить дополнительные баллы (</a:t>
            </a:r>
            <a:r>
              <a:rPr lang="ru-RU" sz="2400" u="heavy" spc="130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от 1 до 10 баллов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3350"/>
            <a:ext cx="2028091" cy="827882"/>
          </a:xfrm>
          <a:prstGeom prst="rect">
            <a:avLst/>
          </a:prstGeom>
          <a:noFill/>
        </p:spPr>
      </p:pic>
      <p:sp>
        <p:nvSpPr>
          <p:cNvPr id="3" name="object 2"/>
          <p:cNvSpPr txBox="1">
            <a:spLocks/>
          </p:cNvSpPr>
          <p:nvPr/>
        </p:nvSpPr>
        <p:spPr>
          <a:xfrm>
            <a:off x="152400" y="1276350"/>
            <a:ext cx="8787130" cy="95376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988060" marR="5080" lvl="0" indent="-975360" algn="ctr" defTabSz="914400" eaLnBrk="1" fontAlgn="auto" latinLnBrk="0" hangingPunct="1">
              <a:lnSpc>
                <a:spcPts val="346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Федеральный</a:t>
            </a:r>
            <a:r>
              <a:rPr kumimoji="0" lang="ru-RU" sz="20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закон</a:t>
            </a:r>
            <a:r>
              <a:rPr kumimoji="0" lang="ru-RU" sz="20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«Об</a:t>
            </a:r>
            <a:r>
              <a:rPr kumimoji="0" lang="ru-RU" sz="2000" b="0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образовании</a:t>
            </a:r>
            <a:r>
              <a:rPr kumimoji="0" lang="ru-RU" sz="2000" b="0" i="0" u="none" strike="noStrike" kern="0" cap="none" spc="-8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в</a:t>
            </a:r>
            <a:r>
              <a:rPr kumimoji="0" lang="ru-RU" sz="2000" b="0" i="0" u="none" strike="noStrike" kern="0" cap="none" spc="-4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Российской </a:t>
            </a:r>
            <a:r>
              <a:rPr kumimoji="0" lang="ru-RU" sz="2000" b="0" i="0" u="none" strike="noStrike" kern="0" cap="none" spc="-7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Федерации»</a:t>
            </a:r>
            <a:r>
              <a:rPr kumimoji="0" lang="ru-RU" sz="2000" b="0" i="0" u="none" strike="noStrike" kern="0" cap="none" spc="-8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(от</a:t>
            </a:r>
            <a:r>
              <a:rPr kumimoji="0" lang="ru-RU" sz="2000" b="0" i="0" u="none" strike="noStrike" kern="0" cap="none" spc="-6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29.12.2012</a:t>
            </a:r>
            <a:r>
              <a:rPr kumimoji="0" lang="ru-RU" sz="20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г.</a:t>
            </a:r>
            <a:r>
              <a:rPr kumimoji="0" lang="ru-RU" sz="2000" b="0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№</a:t>
            </a:r>
            <a:r>
              <a:rPr kumimoji="0" lang="ru-RU" sz="20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ru-RU" sz="2000" b="0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273-ФЗ)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838200" y="2419350"/>
            <a:ext cx="7766050" cy="232981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R="6297295" algn="ctr">
              <a:lnSpc>
                <a:spcPct val="100000"/>
              </a:lnSpc>
              <a:spcBef>
                <a:spcPts val="775"/>
              </a:spcBef>
            </a:pPr>
            <a:r>
              <a:rPr sz="2800" b="1" spc="-10" dirty="0">
                <a:latin typeface="Calibri"/>
                <a:cs typeface="Calibri"/>
              </a:rPr>
              <a:t>Статья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59</a:t>
            </a:r>
            <a:endParaRPr sz="2800" dirty="0">
              <a:latin typeface="Calibri"/>
              <a:cs typeface="Calibri"/>
            </a:endParaRPr>
          </a:p>
          <a:p>
            <a:pPr marL="312420" marR="5080" indent="1270" algn="ctr">
              <a:lnSpc>
                <a:spcPts val="3020"/>
              </a:lnSpc>
              <a:spcBef>
                <a:spcPts val="1060"/>
              </a:spcBef>
            </a:pPr>
            <a:r>
              <a:rPr sz="2800" spc="-15" dirty="0">
                <a:latin typeface="Calibri"/>
                <a:cs typeface="Calibri"/>
              </a:rPr>
              <a:t>Итоговая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аттестация,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завершающая </a:t>
            </a:r>
            <a:r>
              <a:rPr sz="2800" spc="-10" dirty="0">
                <a:latin typeface="Calibri"/>
                <a:cs typeface="Calibri"/>
              </a:rPr>
              <a:t>освоение </a:t>
            </a:r>
            <a:r>
              <a:rPr sz="2800" spc="-5" dirty="0">
                <a:latin typeface="Calibri"/>
                <a:cs typeface="Calibri"/>
              </a:rPr>
              <a:t> основных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образовательных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программ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основного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общего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среднего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общего</a:t>
            </a:r>
            <a:r>
              <a:rPr sz="2800" spc="-5" dirty="0">
                <a:latin typeface="Calibri"/>
                <a:cs typeface="Calibri"/>
              </a:rPr>
              <a:t> образования,</a:t>
            </a:r>
            <a:endParaRPr sz="2800" dirty="0">
              <a:latin typeface="Calibri"/>
              <a:cs typeface="Calibri"/>
            </a:endParaRPr>
          </a:p>
          <a:p>
            <a:pPr marL="303530" algn="ctr">
              <a:lnSpc>
                <a:spcPct val="100000"/>
              </a:lnSpc>
              <a:spcBef>
                <a:spcPts val="625"/>
              </a:spcBef>
            </a:pPr>
            <a:r>
              <a:rPr sz="2800" b="1" spc="-10" dirty="0">
                <a:latin typeface="Calibri"/>
                <a:cs typeface="Calibri"/>
              </a:rPr>
              <a:t>является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обязательной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4121" y="1028320"/>
            <a:ext cx="7768114" cy="93102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9525" marR="3810" algn="just">
              <a:lnSpc>
                <a:spcPts val="2265"/>
              </a:lnSpc>
              <a:spcBef>
                <a:spcPts val="360"/>
              </a:spcBef>
            </a:pP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2021</a:t>
            </a:r>
            <a:r>
              <a:rPr sz="2100" spc="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30" dirty="0">
                <a:solidFill>
                  <a:srgbClr val="000000"/>
                </a:solidFill>
                <a:latin typeface="Times New Roman"/>
                <a:cs typeface="Times New Roman"/>
              </a:rPr>
              <a:t>года</a:t>
            </a:r>
            <a:r>
              <a:rPr sz="2100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заполнения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аттестата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приложения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нему </a:t>
            </a:r>
            <a:r>
              <a:rPr sz="2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используется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9" dirty="0">
                <a:solidFill>
                  <a:srgbClr val="000000"/>
                </a:solidFill>
                <a:latin typeface="Times New Roman"/>
                <a:cs typeface="Times New Roman"/>
              </a:rPr>
              <a:t>компьютерный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6" dirty="0">
                <a:solidFill>
                  <a:srgbClr val="000000"/>
                </a:solidFill>
                <a:latin typeface="Times New Roman"/>
                <a:cs typeface="Times New Roman"/>
              </a:rPr>
              <a:t>модуль,</a:t>
            </a:r>
            <a:r>
              <a:rPr sz="21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позволяющий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генерировать </a:t>
            </a: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двумерный</a:t>
            </a:r>
            <a:r>
              <a:rPr sz="21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матричный</a:t>
            </a:r>
            <a:r>
              <a:rPr sz="2100" spc="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5" dirty="0">
                <a:solidFill>
                  <a:srgbClr val="000000"/>
                </a:solidFill>
                <a:latin typeface="Times New Roman"/>
                <a:cs typeface="Times New Roman"/>
              </a:rPr>
              <a:t>шриховой</a:t>
            </a:r>
            <a:r>
              <a:rPr sz="2100" spc="1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60" dirty="0">
                <a:solidFill>
                  <a:srgbClr val="000000"/>
                </a:solidFill>
                <a:latin typeface="Times New Roman"/>
                <a:cs typeface="Times New Roman"/>
              </a:rPr>
              <a:t>код</a:t>
            </a:r>
            <a:r>
              <a:rPr sz="2100" spc="-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23" dirty="0">
                <a:solidFill>
                  <a:srgbClr val="000000"/>
                </a:solidFill>
                <a:latin typeface="Times New Roman"/>
                <a:cs typeface="Times New Roman"/>
              </a:rPr>
              <a:t>(QR-код).</a:t>
            </a:r>
            <a:endParaRPr sz="21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6026" y="2121408"/>
            <a:ext cx="4153661" cy="2383155"/>
          </a:xfrm>
          <a:prstGeom prst="rect">
            <a:avLst/>
          </a:prstGeom>
        </p:spPr>
      </p:pic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870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sng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u="sng" spc="105" dirty="0" smtClean="0">
                <a:uFill>
                  <a:solidFill>
                    <a:srgbClr val="000000"/>
                  </a:solidFill>
                </a:uFill>
              </a:rPr>
              <a:t>МЕДАЛЬ «За особые успехи в учении»</a:t>
            </a:r>
            <a:endParaRPr sz="2400" u="sng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5122" name="Picture 2" descr="F:\2021-2022\ГИА в 2022 году\rssimg-848ef549c79467ff097ce59c1d1dcc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895350"/>
            <a:ext cx="6096000" cy="406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083" y="1085469"/>
            <a:ext cx="8520430" cy="3844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 marR="554990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Georgia"/>
                <a:cs typeface="Georgia"/>
              </a:rPr>
              <a:t>Тренажер </a:t>
            </a:r>
            <a:r>
              <a:rPr sz="2400" b="1" spc="-25" dirty="0">
                <a:latin typeface="Georgia"/>
                <a:cs typeface="Georgia"/>
              </a:rPr>
              <a:t>по </a:t>
            </a:r>
            <a:r>
              <a:rPr sz="2400" b="1" spc="-35" dirty="0">
                <a:latin typeface="Georgia"/>
                <a:cs typeface="Georgia"/>
              </a:rPr>
              <a:t>заполнению </a:t>
            </a:r>
            <a:r>
              <a:rPr sz="2400" b="1" spc="-30" dirty="0">
                <a:latin typeface="Georgia"/>
                <a:cs typeface="Georgia"/>
              </a:rPr>
              <a:t>бланков </a:t>
            </a:r>
            <a:r>
              <a:rPr sz="2400" b="1" spc="65" dirty="0">
                <a:latin typeface="Georgia"/>
                <a:cs typeface="Georgia"/>
              </a:rPr>
              <a:t>в </a:t>
            </a:r>
            <a:r>
              <a:rPr sz="2400" b="1" spc="-60" dirty="0">
                <a:latin typeface="Georgia"/>
                <a:cs typeface="Georgia"/>
              </a:rPr>
              <a:t>онлайн-  </a:t>
            </a:r>
            <a:r>
              <a:rPr sz="2400" b="1" spc="30" dirty="0">
                <a:latin typeface="Georgia"/>
                <a:cs typeface="Georgia"/>
              </a:rPr>
              <a:t>сервисе </a:t>
            </a:r>
            <a:r>
              <a:rPr sz="2400" b="1" spc="-200" dirty="0">
                <a:latin typeface="Georgia"/>
                <a:cs typeface="Georgia"/>
              </a:rPr>
              <a:t>«Мои</a:t>
            </a:r>
            <a:r>
              <a:rPr sz="2400" b="1" spc="-85" dirty="0">
                <a:latin typeface="Georgia"/>
                <a:cs typeface="Georgia"/>
              </a:rPr>
              <a:t> </a:t>
            </a:r>
            <a:r>
              <a:rPr sz="2400" b="1" spc="-15" dirty="0">
                <a:latin typeface="Georgia"/>
                <a:cs typeface="Georgia"/>
              </a:rPr>
              <a:t>достижения»</a:t>
            </a:r>
            <a:endParaRPr sz="2400" dirty="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2395"/>
              </a:spcBef>
            </a:pPr>
            <a:r>
              <a:rPr sz="2000" spc="170" dirty="0">
                <a:latin typeface="Georgia"/>
                <a:cs typeface="Georgia"/>
              </a:rPr>
              <a:t>В </a:t>
            </a:r>
            <a:r>
              <a:rPr sz="2000" spc="75" dirty="0">
                <a:latin typeface="Georgia"/>
                <a:cs typeface="Georgia"/>
              </a:rPr>
              <a:t>онлайн-сервисе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 </a:t>
            </a:r>
            <a:r>
              <a:rPr sz="2000" spc="95" dirty="0">
                <a:latin typeface="Georgia"/>
                <a:cs typeface="Georgia"/>
              </a:rPr>
              <a:t>доступен </a:t>
            </a:r>
            <a:r>
              <a:rPr sz="2000" spc="15" dirty="0">
                <a:latin typeface="Georgia"/>
                <a:cs typeface="Georgia"/>
              </a:rPr>
              <a:t>для </a:t>
            </a:r>
            <a:r>
              <a:rPr sz="2000" spc="70" dirty="0">
                <a:latin typeface="Georgia"/>
                <a:cs typeface="Georgia"/>
              </a:rPr>
              <a:t>использования  </a:t>
            </a:r>
            <a:r>
              <a:rPr sz="2000" spc="75" dirty="0">
                <a:latin typeface="Georgia"/>
                <a:cs typeface="Georgia"/>
              </a:rPr>
              <a:t>онлайн-тренажер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бланков, </a:t>
            </a:r>
            <a:r>
              <a:rPr sz="2000" spc="60" dirty="0">
                <a:latin typeface="Georgia"/>
                <a:cs typeface="Georgia"/>
              </a:rPr>
              <a:t>используемых</a:t>
            </a:r>
            <a:r>
              <a:rPr sz="2000" spc="40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при</a:t>
            </a:r>
            <a:endParaRPr sz="2000" dirty="0">
              <a:latin typeface="Georgia"/>
              <a:cs typeface="Georgia"/>
            </a:endParaRPr>
          </a:p>
          <a:p>
            <a:pPr marL="2682875">
              <a:lnSpc>
                <a:spcPct val="100000"/>
              </a:lnSpc>
            </a:pPr>
            <a:r>
              <a:rPr sz="2000" spc="85" dirty="0">
                <a:latin typeface="Georgia"/>
                <a:cs typeface="Georgia"/>
              </a:rPr>
              <a:t>проведении </a:t>
            </a:r>
            <a:r>
              <a:rPr sz="2000" spc="95" dirty="0">
                <a:latin typeface="Georgia"/>
                <a:cs typeface="Georgia"/>
              </a:rPr>
              <a:t>ЕГЭ </a:t>
            </a:r>
            <a:r>
              <a:rPr sz="2000" spc="75" dirty="0">
                <a:latin typeface="Georgia"/>
                <a:cs typeface="Georgia"/>
              </a:rPr>
              <a:t>и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ОГЭ.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37160" marR="129539" algn="ctr">
              <a:lnSpc>
                <a:spcPct val="100000"/>
              </a:lnSpc>
              <a:spcBef>
                <a:spcPts val="5"/>
              </a:spcBef>
            </a:pPr>
            <a:r>
              <a:rPr sz="2000" spc="90" dirty="0">
                <a:latin typeface="Georgia"/>
                <a:cs typeface="Georgia"/>
              </a:rPr>
              <a:t>Обучающиеся </a:t>
            </a:r>
            <a:r>
              <a:rPr sz="2000" spc="70" dirty="0">
                <a:latin typeface="Georgia"/>
                <a:cs typeface="Georgia"/>
              </a:rPr>
              <a:t>могут самостоятельно </a:t>
            </a:r>
            <a:r>
              <a:rPr sz="2000" spc="80" dirty="0">
                <a:latin typeface="Georgia"/>
                <a:cs typeface="Georgia"/>
              </a:rPr>
              <a:t>ознакомиться </a:t>
            </a:r>
            <a:r>
              <a:rPr sz="2000" spc="130" dirty="0">
                <a:latin typeface="Georgia"/>
                <a:cs typeface="Georgia"/>
              </a:rPr>
              <a:t>с </a:t>
            </a:r>
            <a:r>
              <a:rPr sz="2000" spc="85" dirty="0">
                <a:latin typeface="Georgia"/>
                <a:cs typeface="Georgia"/>
              </a:rPr>
              <a:t>образцами  </a:t>
            </a:r>
            <a:r>
              <a:rPr sz="2000" spc="65" dirty="0" err="1">
                <a:latin typeface="Georgia"/>
                <a:cs typeface="Georgia"/>
              </a:rPr>
              <a:t>бланков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0" dirty="0" smtClean="0">
                <a:latin typeface="Georgia"/>
                <a:cs typeface="Georgia"/>
              </a:rPr>
              <a:t>202</a:t>
            </a:r>
            <a:r>
              <a:rPr lang="ru-RU" sz="2000" spc="70" dirty="0" smtClean="0">
                <a:latin typeface="Georgia"/>
                <a:cs typeface="Georgia"/>
              </a:rPr>
              <a:t>2</a:t>
            </a:r>
            <a:r>
              <a:rPr sz="2000" spc="70" dirty="0" smtClean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года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0" dirty="0">
                <a:latin typeface="Georgia"/>
                <a:cs typeface="Georgia"/>
              </a:rPr>
              <a:t>правилами </a:t>
            </a:r>
            <a:r>
              <a:rPr sz="2000" spc="95" dirty="0">
                <a:latin typeface="Georgia"/>
                <a:cs typeface="Georgia"/>
              </a:rPr>
              <a:t>их</a:t>
            </a:r>
            <a:r>
              <a:rPr sz="2000" spc="44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заполнения.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81000" marR="369570" algn="ctr">
              <a:lnSpc>
                <a:spcPct val="100000"/>
              </a:lnSpc>
              <a:spcBef>
                <a:spcPts val="5"/>
              </a:spcBef>
            </a:pPr>
            <a:r>
              <a:rPr sz="2000" spc="95" dirty="0">
                <a:latin typeface="Georgia"/>
                <a:cs typeface="Georgia"/>
              </a:rPr>
              <a:t>Ссылка </a:t>
            </a:r>
            <a:r>
              <a:rPr sz="2000" spc="114" dirty="0">
                <a:latin typeface="Georgia"/>
                <a:cs typeface="Georgia"/>
              </a:rPr>
              <a:t>на </a:t>
            </a:r>
            <a:r>
              <a:rPr sz="2000" spc="105" dirty="0">
                <a:latin typeface="Georgia"/>
                <a:cs typeface="Georgia"/>
              </a:rPr>
              <a:t>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 </a:t>
            </a:r>
            <a:r>
              <a:rPr sz="2000" spc="-10" dirty="0">
                <a:latin typeface="Georgia"/>
                <a:cs typeface="Georgia"/>
              </a:rPr>
              <a:t>ГИА </a:t>
            </a:r>
            <a:r>
              <a:rPr sz="2000" spc="165" dirty="0">
                <a:latin typeface="Georgia"/>
                <a:cs typeface="Georgia"/>
              </a:rPr>
              <a:t>в </a:t>
            </a:r>
            <a:r>
              <a:rPr sz="2000" spc="55" dirty="0">
                <a:latin typeface="Georgia"/>
                <a:cs typeface="Georgia"/>
              </a:rPr>
              <a:t>онлайн-  </a:t>
            </a:r>
            <a:r>
              <a:rPr sz="2000" spc="105" dirty="0">
                <a:latin typeface="Georgia"/>
                <a:cs typeface="Georgia"/>
              </a:rPr>
              <a:t>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u="heavy" spc="1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Georgia"/>
                <a:cs typeface="Georgia"/>
                <a:hlinkClick r:id="rId2"/>
              </a:rPr>
              <a:t>www.myskills.ru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6073" y="0"/>
            <a:ext cx="38074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2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4147" y="0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3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971550"/>
            <a:ext cx="6590348" cy="1051730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741045" marR="3810" indent="-731520">
              <a:lnSpc>
                <a:spcPts val="2595"/>
              </a:lnSpc>
              <a:spcBef>
                <a:spcPts val="401"/>
              </a:spcBef>
            </a:pPr>
            <a:r>
              <a:rPr sz="2400" spc="-23" dirty="0"/>
              <a:t>Федеральный</a:t>
            </a:r>
            <a:r>
              <a:rPr sz="2400" spc="-64" dirty="0"/>
              <a:t> </a:t>
            </a:r>
            <a:r>
              <a:rPr sz="2400" spc="-15" dirty="0"/>
              <a:t>закон</a:t>
            </a:r>
            <a:r>
              <a:rPr sz="2400" spc="-64" dirty="0"/>
              <a:t> </a:t>
            </a:r>
            <a:r>
              <a:rPr sz="2400" spc="-15" dirty="0"/>
              <a:t>«Об</a:t>
            </a:r>
            <a:r>
              <a:rPr sz="2400" spc="-56" dirty="0"/>
              <a:t> </a:t>
            </a:r>
            <a:r>
              <a:rPr sz="2400" spc="-19" dirty="0"/>
              <a:t>образовании</a:t>
            </a:r>
            <a:r>
              <a:rPr sz="2400" spc="-60" dirty="0"/>
              <a:t> </a:t>
            </a:r>
            <a:r>
              <a:rPr sz="2400" dirty="0"/>
              <a:t>в</a:t>
            </a:r>
            <a:r>
              <a:rPr sz="2400" spc="-34" dirty="0"/>
              <a:t> </a:t>
            </a:r>
            <a:r>
              <a:rPr sz="2400" spc="-19" dirty="0"/>
              <a:t>Российской </a:t>
            </a:r>
            <a:r>
              <a:rPr sz="2400" spc="-529" dirty="0"/>
              <a:t> </a:t>
            </a:r>
            <a:r>
              <a:rPr sz="2400" spc="-23" dirty="0"/>
              <a:t>Федерации»</a:t>
            </a:r>
            <a:r>
              <a:rPr sz="2400" spc="-60" dirty="0"/>
              <a:t> </a:t>
            </a:r>
            <a:r>
              <a:rPr sz="2400" spc="-8" dirty="0"/>
              <a:t>(от</a:t>
            </a:r>
            <a:r>
              <a:rPr sz="2400" spc="-49" dirty="0"/>
              <a:t> </a:t>
            </a:r>
            <a:r>
              <a:rPr sz="2400" spc="-19" dirty="0"/>
              <a:t>29.12.2012</a:t>
            </a:r>
            <a:r>
              <a:rPr sz="2400" spc="-64" dirty="0"/>
              <a:t> </a:t>
            </a:r>
            <a:r>
              <a:rPr sz="2400" spc="-8" dirty="0"/>
              <a:t>г.</a:t>
            </a:r>
            <a:r>
              <a:rPr sz="2400" spc="-23" dirty="0"/>
              <a:t> </a:t>
            </a:r>
            <a:r>
              <a:rPr sz="2400" dirty="0"/>
              <a:t>№</a:t>
            </a:r>
            <a:r>
              <a:rPr sz="2400" spc="-64" dirty="0"/>
              <a:t> </a:t>
            </a:r>
            <a:r>
              <a:rPr sz="2400" spc="-19" dirty="0"/>
              <a:t>273-ФЗ)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372171" y="2164527"/>
            <a:ext cx="7187089" cy="2257189"/>
          </a:xfrm>
          <a:prstGeom prst="rect">
            <a:avLst/>
          </a:prstGeom>
        </p:spPr>
        <p:txBody>
          <a:bodyPr vert="horz" wrap="square" lIns="0" tIns="73819" rIns="0" bIns="0" rtlCol="0">
            <a:spAutoFit/>
          </a:bodyPr>
          <a:lstStyle/>
          <a:p>
            <a:pPr marR="6085523" algn="ctr">
              <a:spcBef>
                <a:spcPts val="581"/>
              </a:spcBef>
            </a:pPr>
            <a:r>
              <a:rPr sz="2100" b="1" spc="-8" dirty="0">
                <a:latin typeface="Calibri"/>
                <a:cs typeface="Calibri"/>
              </a:rPr>
              <a:t>Статья</a:t>
            </a:r>
            <a:r>
              <a:rPr sz="2100" b="1" spc="-23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59</a:t>
            </a:r>
            <a:endParaRPr sz="2100" dirty="0">
              <a:latin typeface="Calibri"/>
              <a:cs typeface="Calibri"/>
            </a:endParaRPr>
          </a:p>
          <a:p>
            <a:pPr marL="148590" marR="3810" algn="ctr">
              <a:lnSpc>
                <a:spcPts val="2265"/>
              </a:lnSpc>
              <a:spcBef>
                <a:spcPts val="795"/>
              </a:spcBef>
            </a:pPr>
            <a:r>
              <a:rPr sz="2100" spc="-4" dirty="0">
                <a:latin typeface="Calibri"/>
                <a:cs typeface="Calibri"/>
              </a:rPr>
              <a:t>При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проведении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ГИА,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если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иное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не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предусмотрено</a:t>
            </a:r>
            <a:r>
              <a:rPr sz="2100" spc="23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порядком </a:t>
            </a:r>
            <a:r>
              <a:rPr sz="2100" spc="-461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проведения</a:t>
            </a:r>
            <a:r>
              <a:rPr sz="2100" spc="8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государственной</a:t>
            </a:r>
            <a:r>
              <a:rPr sz="2100" spc="4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итоговой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8" dirty="0">
                <a:latin typeface="Calibri"/>
                <a:cs typeface="Calibri"/>
              </a:rPr>
              <a:t>аттестации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4" dirty="0">
                <a:latin typeface="Calibri"/>
                <a:cs typeface="Calibri"/>
              </a:rPr>
              <a:t>по</a:t>
            </a:r>
            <a:endParaRPr sz="2100" dirty="0">
              <a:latin typeface="Calibri"/>
              <a:cs typeface="Calibri"/>
            </a:endParaRPr>
          </a:p>
          <a:p>
            <a:pPr marL="137160" algn="ctr">
              <a:lnSpc>
                <a:spcPts val="2111"/>
              </a:lnSpc>
            </a:pPr>
            <a:r>
              <a:rPr sz="2100" spc="-8" dirty="0">
                <a:latin typeface="Calibri"/>
                <a:cs typeface="Calibri"/>
              </a:rPr>
              <a:t>соответствующим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1" dirty="0">
                <a:latin typeface="Calibri"/>
                <a:cs typeface="Calibri"/>
              </a:rPr>
              <a:t>образовательным</a:t>
            </a:r>
            <a:r>
              <a:rPr sz="2100" spc="-4" dirty="0">
                <a:latin typeface="Calibri"/>
                <a:cs typeface="Calibri"/>
              </a:rPr>
              <a:t> программам,</a:t>
            </a:r>
            <a:endParaRPr sz="2100" dirty="0">
              <a:latin typeface="Calibri"/>
              <a:cs typeface="Calibri"/>
            </a:endParaRPr>
          </a:p>
          <a:p>
            <a:pPr marL="407194" marR="261938" algn="ctr">
              <a:lnSpc>
                <a:spcPts val="2265"/>
              </a:lnSpc>
              <a:spcBef>
                <a:spcPts val="161"/>
              </a:spcBef>
            </a:pPr>
            <a:r>
              <a:rPr sz="2100" spc="-11" dirty="0">
                <a:latin typeface="Calibri"/>
                <a:cs typeface="Calibri"/>
              </a:rPr>
              <a:t>используются</a:t>
            </a:r>
            <a:r>
              <a:rPr sz="2100" spc="23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контрольные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измерительные</a:t>
            </a:r>
            <a:r>
              <a:rPr sz="2100" b="1" spc="30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материалы, </a:t>
            </a:r>
            <a:r>
              <a:rPr sz="2100" b="1" spc="-461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представляющие</a:t>
            </a:r>
            <a:r>
              <a:rPr sz="2100" b="1" spc="30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собой</a:t>
            </a:r>
            <a:r>
              <a:rPr sz="2100" b="1" spc="-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комплексы</a:t>
            </a:r>
            <a:r>
              <a:rPr sz="2100" b="1" spc="23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заданий</a:t>
            </a:r>
            <a:endParaRPr sz="2100" dirty="0">
              <a:latin typeface="Calibri"/>
              <a:cs typeface="Calibri"/>
            </a:endParaRPr>
          </a:p>
          <a:p>
            <a:pPr marL="140970" algn="ctr">
              <a:lnSpc>
                <a:spcPts val="2239"/>
              </a:lnSpc>
            </a:pPr>
            <a:r>
              <a:rPr sz="2100" b="1" spc="-4" dirty="0">
                <a:latin typeface="Calibri"/>
                <a:cs typeface="Calibri"/>
              </a:rPr>
              <a:t>стандартизированной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формы</a:t>
            </a:r>
            <a:r>
              <a:rPr sz="2100" spc="-4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97901" y="1224877"/>
            <a:ext cx="3019901" cy="111809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pc="-45" dirty="0">
                <a:hlinkClick r:id="rId2"/>
              </a:rPr>
              <a:t>http://www.fipi.ru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2964" y="1107566"/>
            <a:ext cx="3121533" cy="39444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88287" y="2319243"/>
            <a:ext cx="4001929" cy="2041039"/>
          </a:xfrm>
          <a:prstGeom prst="rect">
            <a:avLst/>
          </a:prstGeom>
        </p:spPr>
        <p:txBody>
          <a:bodyPr vert="horz" wrap="square" lIns="0" tIns="46196" rIns="0" bIns="0" rtlCol="0">
            <a:spAutoFit/>
          </a:bodyPr>
          <a:lstStyle/>
          <a:p>
            <a:pPr marL="9525" marR="3810">
              <a:lnSpc>
                <a:spcPct val="90000"/>
              </a:lnSpc>
              <a:spcBef>
                <a:spcPts val="363"/>
              </a:spcBef>
            </a:pP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Изменения</a:t>
            </a:r>
            <a:r>
              <a:rPr sz="2400" spc="-7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вносятся</a:t>
            </a:r>
            <a:r>
              <a:rPr sz="24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в</a:t>
            </a:r>
            <a:r>
              <a:rPr sz="2400" spc="-45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КИМ</a:t>
            </a:r>
            <a:r>
              <a:rPr sz="2400" spc="-7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ЕГЭ </a:t>
            </a:r>
            <a:r>
              <a:rPr sz="2400" spc="-533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в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2022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году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почти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по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всем </a:t>
            </a:r>
            <a:r>
              <a:rPr sz="2400" spc="-1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учебным </a:t>
            </a:r>
            <a:r>
              <a:rPr sz="2400" spc="-23" dirty="0">
                <a:solidFill>
                  <a:srgbClr val="003399"/>
                </a:solidFill>
                <a:latin typeface="Calibri Light"/>
                <a:cs typeface="Calibri Light"/>
              </a:rPr>
              <a:t>предметам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(согласно </a:t>
            </a:r>
            <a:r>
              <a:rPr sz="2400" spc="-15" dirty="0">
                <a:solidFill>
                  <a:srgbClr val="003399"/>
                </a:solidFill>
                <a:latin typeface="Calibri Light"/>
                <a:cs typeface="Calibri Light"/>
              </a:rPr>
              <a:t> ФГОС СОО </a:t>
            </a:r>
            <a:r>
              <a:rPr sz="2400" dirty="0">
                <a:solidFill>
                  <a:srgbClr val="003399"/>
                </a:solidFill>
                <a:latin typeface="Calibri Light"/>
                <a:cs typeface="Calibri Light"/>
              </a:rPr>
              <a:t>– </a:t>
            </a:r>
            <a:r>
              <a:rPr sz="2400" spc="-23" dirty="0">
                <a:solidFill>
                  <a:srgbClr val="003399"/>
                </a:solidFill>
                <a:latin typeface="Calibri Light"/>
                <a:cs typeface="Calibri Light"/>
              </a:rPr>
              <a:t>практическое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 применение</a:t>
            </a:r>
            <a:r>
              <a:rPr sz="2400" spc="-6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400" spc="-19" dirty="0">
                <a:solidFill>
                  <a:srgbClr val="003399"/>
                </a:solidFill>
                <a:latin typeface="Calibri Light"/>
                <a:cs typeface="Calibri Light"/>
              </a:rPr>
              <a:t>знаний)</a:t>
            </a:r>
            <a:endParaRPr sz="2400" dirty="0">
              <a:latin typeface="Calibri Light"/>
              <a:cs typeface="Calibri Light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4195" y="1512285"/>
            <a:ext cx="3020853" cy="52244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u="heavy" spc="-4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 Light"/>
                <a:cs typeface="Calibri Light"/>
                <a:hlinkClick r:id="rId2"/>
              </a:rPr>
              <a:t>http://www.fipi.ru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48515" y="2417731"/>
            <a:ext cx="2664143" cy="1914466"/>
          </a:xfrm>
          <a:prstGeom prst="rect">
            <a:avLst/>
          </a:prstGeom>
        </p:spPr>
        <p:txBody>
          <a:bodyPr vert="horz" wrap="square" lIns="0" tIns="67151" rIns="0" bIns="0" rtlCol="0">
            <a:spAutoFit/>
          </a:bodyPr>
          <a:lstStyle/>
          <a:p>
            <a:pPr marL="259556" marR="3810" indent="-250508">
              <a:lnSpc>
                <a:spcPts val="3563"/>
              </a:lnSpc>
              <a:spcBef>
                <a:spcPts val="529"/>
              </a:spcBef>
            </a:pPr>
            <a:r>
              <a:rPr sz="3300" spc="-26" dirty="0">
                <a:solidFill>
                  <a:srgbClr val="003399"/>
                </a:solidFill>
                <a:latin typeface="Calibri Light"/>
                <a:cs typeface="Calibri Light"/>
              </a:rPr>
              <a:t>Открытый</a:t>
            </a:r>
            <a:r>
              <a:rPr sz="3300" spc="-131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23" dirty="0">
                <a:solidFill>
                  <a:srgbClr val="003399"/>
                </a:solidFill>
                <a:latin typeface="Calibri Light"/>
                <a:cs typeface="Calibri Light"/>
              </a:rPr>
              <a:t>банк </a:t>
            </a:r>
            <a:r>
              <a:rPr sz="3300" spc="-735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23" dirty="0">
                <a:solidFill>
                  <a:srgbClr val="003399"/>
                </a:solidFill>
                <a:latin typeface="Calibri Light"/>
                <a:cs typeface="Calibri Light"/>
              </a:rPr>
              <a:t>заданий</a:t>
            </a:r>
            <a:r>
              <a:rPr sz="3300" spc="-9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3300" spc="-15" dirty="0">
                <a:solidFill>
                  <a:srgbClr val="003399"/>
                </a:solidFill>
                <a:latin typeface="Calibri Light"/>
                <a:cs typeface="Calibri Light"/>
              </a:rPr>
              <a:t>ЕГЭ</a:t>
            </a:r>
            <a:endParaRPr sz="3300" dirty="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062" y="1066418"/>
            <a:ext cx="4079367" cy="3887343"/>
          </a:xfrm>
          <a:prstGeom prst="rect">
            <a:avLst/>
          </a:prstGeom>
        </p:spPr>
      </p:pic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8953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1167" y="1349560"/>
            <a:ext cx="8007668" cy="3606757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9525" algn="just">
              <a:spcBef>
                <a:spcPts val="705"/>
              </a:spcBef>
            </a:pPr>
            <a:r>
              <a:rPr sz="2100" b="1" spc="-4" dirty="0">
                <a:latin typeface="Times New Roman"/>
                <a:cs typeface="Times New Roman"/>
              </a:rPr>
              <a:t>Пункт</a:t>
            </a:r>
            <a:r>
              <a:rPr sz="2100" b="1" spc="-11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51</a:t>
            </a:r>
            <a:r>
              <a:rPr sz="2100" b="1" spc="-23" dirty="0">
                <a:latin typeface="Times New Roman"/>
                <a:cs typeface="Times New Roman"/>
              </a:rPr>
              <a:t> </a:t>
            </a:r>
            <a:r>
              <a:rPr sz="2100" b="1" spc="-8" dirty="0">
                <a:latin typeface="Times New Roman"/>
                <a:cs typeface="Times New Roman"/>
              </a:rPr>
              <a:t>Порядка:</a:t>
            </a:r>
            <a:endParaRPr sz="2100" dirty="0">
              <a:latin typeface="Times New Roman"/>
              <a:cs typeface="Times New Roman"/>
            </a:endParaRPr>
          </a:p>
          <a:p>
            <a:pPr marL="9525" marR="4286" algn="just">
              <a:lnSpc>
                <a:spcPts val="1943"/>
              </a:lnSpc>
              <a:spcBef>
                <a:spcPts val="788"/>
              </a:spcBef>
            </a:pPr>
            <a:r>
              <a:rPr spc="-4" dirty="0">
                <a:latin typeface="Times New Roman"/>
                <a:cs typeface="Times New Roman"/>
              </a:rPr>
              <a:t>По </a:t>
            </a:r>
            <a:r>
              <a:rPr dirty="0">
                <a:latin typeface="Times New Roman"/>
                <a:cs typeface="Times New Roman"/>
              </a:rPr>
              <a:t>решению </a:t>
            </a:r>
            <a:r>
              <a:rPr spc="-11" dirty="0">
                <a:latin typeface="Times New Roman"/>
                <a:cs typeface="Times New Roman"/>
              </a:rPr>
              <a:t>председателя </a:t>
            </a:r>
            <a:r>
              <a:rPr spc="-4" dirty="0">
                <a:latin typeface="Times New Roman"/>
                <a:cs typeface="Times New Roman"/>
              </a:rPr>
              <a:t>ГЭК </a:t>
            </a:r>
            <a:r>
              <a:rPr spc="-11" dirty="0">
                <a:latin typeface="Times New Roman"/>
                <a:cs typeface="Times New Roman"/>
              </a:rPr>
              <a:t>повторно </a:t>
            </a:r>
            <a:r>
              <a:rPr spc="-8" dirty="0">
                <a:latin typeface="Times New Roman"/>
                <a:cs typeface="Times New Roman"/>
              </a:rPr>
              <a:t>допускаются </a:t>
            </a:r>
            <a:r>
              <a:rPr dirty="0">
                <a:latin typeface="Times New Roman"/>
                <a:cs typeface="Times New Roman"/>
              </a:rPr>
              <a:t>к </a:t>
            </a:r>
            <a:r>
              <a:rPr spc="-15" dirty="0">
                <a:latin typeface="Times New Roman"/>
                <a:cs typeface="Times New Roman"/>
              </a:rPr>
              <a:t>ГИА-11 </a:t>
            </a:r>
            <a:r>
              <a:rPr dirty="0">
                <a:latin typeface="Times New Roman"/>
                <a:cs typeface="Times New Roman"/>
              </a:rPr>
              <a:t>в резервные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сроки:</a:t>
            </a:r>
          </a:p>
          <a:p>
            <a:pPr marL="9525" marR="3810" algn="just">
              <a:lnSpc>
                <a:spcPts val="1943"/>
              </a:lnSpc>
              <a:spcBef>
                <a:spcPts val="761"/>
              </a:spcBef>
            </a:pPr>
            <a:r>
              <a:rPr spc="-4" dirty="0">
                <a:latin typeface="Times New Roman"/>
                <a:cs typeface="Times New Roman"/>
              </a:rPr>
              <a:t>участники </a:t>
            </a:r>
            <a:r>
              <a:rPr spc="-11" dirty="0">
                <a:latin typeface="Times New Roman"/>
                <a:cs typeface="Times New Roman"/>
              </a:rPr>
              <a:t>ГИА-11, </a:t>
            </a:r>
            <a:r>
              <a:rPr spc="-4" dirty="0">
                <a:latin typeface="Times New Roman"/>
                <a:cs typeface="Times New Roman"/>
              </a:rPr>
              <a:t>получившие </a:t>
            </a:r>
            <a:r>
              <a:rPr spc="-11" dirty="0">
                <a:latin typeface="Times New Roman"/>
                <a:cs typeface="Times New Roman"/>
              </a:rPr>
              <a:t>неудовлетворительный </a:t>
            </a:r>
            <a:r>
              <a:rPr spc="-23" dirty="0">
                <a:latin typeface="Times New Roman"/>
                <a:cs typeface="Times New Roman"/>
              </a:rPr>
              <a:t>результат </a:t>
            </a:r>
            <a:r>
              <a:rPr spc="-4" dirty="0">
                <a:latin typeface="Times New Roman"/>
                <a:cs typeface="Times New Roman"/>
              </a:rPr>
              <a:t>по </a:t>
            </a:r>
            <a:r>
              <a:rPr spc="-15" dirty="0">
                <a:latin typeface="Times New Roman"/>
                <a:cs typeface="Times New Roman"/>
              </a:rPr>
              <a:t>одному </a:t>
            </a:r>
            <a:r>
              <a:rPr spc="-4" dirty="0">
                <a:latin typeface="Times New Roman"/>
                <a:cs typeface="Times New Roman"/>
              </a:rPr>
              <a:t>из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обязательных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учебных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предметов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(</a:t>
            </a:r>
            <a:r>
              <a:rPr b="1" dirty="0">
                <a:latin typeface="Times New Roman"/>
                <a:cs typeface="Times New Roman"/>
              </a:rPr>
              <a:t>в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резервный</a:t>
            </a:r>
            <a:r>
              <a:rPr b="1" dirty="0">
                <a:latin typeface="Times New Roman"/>
                <a:cs typeface="Times New Roman"/>
              </a:rPr>
              <a:t> срок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при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пересдаче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spc="4" dirty="0">
                <a:latin typeface="Times New Roman"/>
                <a:cs typeface="Times New Roman"/>
              </a:rPr>
              <a:t>по </a:t>
            </a:r>
            <a:r>
              <a:rPr b="1" spc="-439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математике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можно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изменить</a:t>
            </a:r>
            <a:r>
              <a:rPr b="1" spc="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профиль</a:t>
            </a:r>
            <a:r>
              <a:rPr b="1" spc="49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на </a:t>
            </a:r>
            <a:r>
              <a:rPr b="1" spc="-8" dirty="0">
                <a:latin typeface="Times New Roman"/>
                <a:cs typeface="Times New Roman"/>
              </a:rPr>
              <a:t>базу</a:t>
            </a:r>
            <a:r>
              <a:rPr spc="-8" dirty="0">
                <a:latin typeface="Times New Roman"/>
                <a:cs typeface="Times New Roman"/>
              </a:rPr>
              <a:t>);</a:t>
            </a:r>
            <a:endParaRPr dirty="0">
              <a:latin typeface="Times New Roman"/>
              <a:cs typeface="Times New Roman"/>
            </a:endParaRPr>
          </a:p>
          <a:p>
            <a:pPr marL="9525" marR="4763" algn="just">
              <a:lnSpc>
                <a:spcPts val="1943"/>
              </a:lnSpc>
              <a:spcBef>
                <a:spcPts val="754"/>
              </a:spcBef>
            </a:pPr>
            <a:r>
              <a:rPr spc="-4" dirty="0">
                <a:latin typeface="Times New Roman"/>
                <a:cs typeface="Times New Roman"/>
              </a:rPr>
              <a:t>участники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ГИА-11,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не</a:t>
            </a:r>
            <a:r>
              <a:rPr spc="4" dirty="0">
                <a:latin typeface="Times New Roman"/>
                <a:cs typeface="Times New Roman"/>
              </a:rPr>
              <a:t> явившиеся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</a:t>
            </a:r>
            <a:r>
              <a:rPr dirty="0">
                <a:latin typeface="Times New Roman"/>
                <a:cs typeface="Times New Roman"/>
              </a:rPr>
              <a:t> досрочно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завершившие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</a:t>
            </a:r>
            <a:r>
              <a:rPr spc="-4" dirty="0">
                <a:latin typeface="Times New Roman"/>
                <a:cs typeface="Times New Roman"/>
              </a:rPr>
              <a:t> по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уважительным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причинам,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подтвержденным</a:t>
            </a:r>
            <a:r>
              <a:rPr spc="1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документально;</a:t>
            </a:r>
            <a:endParaRPr dirty="0">
              <a:latin typeface="Times New Roman"/>
              <a:cs typeface="Times New Roman"/>
            </a:endParaRPr>
          </a:p>
          <a:p>
            <a:pPr marL="9525" marR="12859" algn="just">
              <a:lnSpc>
                <a:spcPts val="1943"/>
              </a:lnSpc>
              <a:spcBef>
                <a:spcPts val="750"/>
              </a:spcBef>
            </a:pPr>
            <a:r>
              <a:rPr spc="-4" dirty="0">
                <a:latin typeface="Times New Roman"/>
                <a:cs typeface="Times New Roman"/>
              </a:rPr>
              <a:t>участники </a:t>
            </a:r>
            <a:r>
              <a:rPr spc="-11" dirty="0">
                <a:latin typeface="Times New Roman"/>
                <a:cs typeface="Times New Roman"/>
              </a:rPr>
              <a:t>ГИА-11, </a:t>
            </a:r>
            <a:r>
              <a:rPr spc="-4" dirty="0">
                <a:latin typeface="Times New Roman"/>
                <a:cs typeface="Times New Roman"/>
              </a:rPr>
              <a:t>апелляции </a:t>
            </a:r>
            <a:r>
              <a:rPr spc="-23" dirty="0">
                <a:latin typeface="Times New Roman"/>
                <a:cs typeface="Times New Roman"/>
              </a:rPr>
              <a:t>которых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4" dirty="0">
                <a:latin typeface="Times New Roman"/>
                <a:cs typeface="Times New Roman"/>
              </a:rPr>
              <a:t>нарушении </a:t>
            </a:r>
            <a:r>
              <a:rPr spc="-8" dirty="0">
                <a:latin typeface="Times New Roman"/>
                <a:cs typeface="Times New Roman"/>
              </a:rPr>
              <a:t>порядка проведения </a:t>
            </a:r>
            <a:r>
              <a:rPr spc="-26" dirty="0">
                <a:latin typeface="Times New Roman"/>
                <a:cs typeface="Times New Roman"/>
              </a:rPr>
              <a:t>ГИА-11 </a:t>
            </a:r>
            <a:r>
              <a:rPr spc="-43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были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удовлетворены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конфликтной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комиссией;</a:t>
            </a:r>
            <a:endParaRPr dirty="0">
              <a:latin typeface="Times New Roman"/>
              <a:cs typeface="Times New Roman"/>
            </a:endParaRPr>
          </a:p>
          <a:p>
            <a:pPr marL="9525" marR="4286" algn="just">
              <a:lnSpc>
                <a:spcPts val="1943"/>
              </a:lnSpc>
              <a:spcBef>
                <a:spcPts val="761"/>
              </a:spcBef>
            </a:pPr>
            <a:r>
              <a:rPr spc="-4" dirty="0">
                <a:latin typeface="Times New Roman"/>
                <a:cs typeface="Times New Roman"/>
              </a:rPr>
              <a:t>участники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ГИА-11,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чьи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результаты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были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аннулированы</a:t>
            </a:r>
            <a:r>
              <a:rPr spc="4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случае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фактов 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нарушения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Порядка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сотрудниками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ППЭ</a:t>
            </a:r>
            <a:r>
              <a:rPr spc="1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неустановленными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лицами.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66827" y="1589659"/>
            <a:ext cx="8810345" cy="3507851"/>
          </a:xfrm>
          <a:prstGeom prst="rect">
            <a:avLst/>
          </a:prstGeom>
        </p:spPr>
        <p:txBody>
          <a:bodyPr vert="horz" wrap="square" lIns="0" tIns="80486" rIns="0" bIns="0" rtlCol="0">
            <a:spAutoFit/>
          </a:bodyPr>
          <a:lstStyle/>
          <a:p>
            <a:pPr marL="9525" algn="just">
              <a:spcBef>
                <a:spcPts val="633"/>
              </a:spcBef>
            </a:pPr>
            <a:r>
              <a:rPr b="1" spc="-4" dirty="0">
                <a:latin typeface="Times New Roman"/>
                <a:cs typeface="Times New Roman"/>
              </a:rPr>
              <a:t>Пункт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61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</a:p>
          <a:p>
            <a:pPr marL="9525" marR="7144" algn="just">
              <a:lnSpc>
                <a:spcPts val="2108"/>
              </a:lnSpc>
              <a:spcBef>
                <a:spcPts val="791"/>
              </a:spcBef>
            </a:pPr>
            <a:r>
              <a:rPr sz="2000" dirty="0">
                <a:latin typeface="Times New Roman"/>
                <a:cs typeface="Times New Roman"/>
              </a:rPr>
              <a:t>При </a:t>
            </a:r>
            <a:r>
              <a:rPr sz="2000" spc="-30" dirty="0">
                <a:latin typeface="Times New Roman"/>
                <a:cs typeface="Times New Roman"/>
              </a:rPr>
              <a:t>входе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4" dirty="0">
                <a:latin typeface="Times New Roman"/>
                <a:cs typeface="Times New Roman"/>
              </a:rPr>
              <a:t>ППЭ </a:t>
            </a:r>
            <a:r>
              <a:rPr sz="2000" dirty="0">
                <a:latin typeface="Times New Roman"/>
                <a:cs typeface="Times New Roman"/>
              </a:rPr>
              <a:t>осуществляется </a:t>
            </a:r>
            <a:r>
              <a:rPr sz="2000" spc="-11" dirty="0">
                <a:latin typeface="Times New Roman"/>
                <a:cs typeface="Times New Roman"/>
              </a:rPr>
              <a:t>проверка документов, удостоверяющих 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личность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участников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ЕГЭ.</a:t>
            </a:r>
          </a:p>
          <a:p>
            <a:pPr marL="9525" marR="4763" algn="just">
              <a:lnSpc>
                <a:spcPts val="2108"/>
              </a:lnSpc>
              <a:spcBef>
                <a:spcPts val="746"/>
              </a:spcBef>
            </a:pPr>
            <a:r>
              <a:rPr sz="2000" spc="-4" dirty="0">
                <a:latin typeface="Times New Roman"/>
                <a:cs typeface="Times New Roman"/>
              </a:rPr>
              <a:t>До </a:t>
            </a:r>
            <a:r>
              <a:rPr sz="2000" spc="-30" dirty="0">
                <a:latin typeface="Times New Roman"/>
                <a:cs typeface="Times New Roman"/>
              </a:rPr>
              <a:t>входа </a:t>
            </a:r>
            <a:r>
              <a:rPr sz="2000" dirty="0">
                <a:latin typeface="Times New Roman"/>
                <a:cs typeface="Times New Roman"/>
              </a:rPr>
              <a:t>в ППЭ выделяется место </a:t>
            </a:r>
            <a:r>
              <a:rPr sz="2000" spc="-4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хранения </a:t>
            </a:r>
            <a:r>
              <a:rPr sz="2000" spc="-4" dirty="0">
                <a:latin typeface="Times New Roman"/>
                <a:cs typeface="Times New Roman"/>
              </a:rPr>
              <a:t>личных </a:t>
            </a:r>
            <a:r>
              <a:rPr sz="2000" spc="-8" dirty="0">
                <a:latin typeface="Times New Roman"/>
                <a:cs typeface="Times New Roman"/>
              </a:rPr>
              <a:t>вещей </a:t>
            </a:r>
            <a:r>
              <a:rPr sz="2000" spc="-11" dirty="0">
                <a:latin typeface="Times New Roman"/>
                <a:cs typeface="Times New Roman"/>
              </a:rPr>
              <a:t>участников 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ГИА-11,</a:t>
            </a:r>
            <a:r>
              <a:rPr sz="2000" spc="-3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помещение</a:t>
            </a:r>
            <a:r>
              <a:rPr sz="2000" spc="-41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для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представителей</a:t>
            </a:r>
            <a:r>
              <a:rPr sz="2000" spc="-5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образовательных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организаций.</a:t>
            </a:r>
            <a:endParaRPr sz="2000" dirty="0">
              <a:latin typeface="Times New Roman"/>
              <a:cs typeface="Times New Roman"/>
            </a:endParaRPr>
          </a:p>
          <a:p>
            <a:pPr marL="9525" algn="just">
              <a:spcBef>
                <a:spcPts val="458"/>
              </a:spcBef>
            </a:pPr>
            <a:r>
              <a:rPr b="1" spc="-4" dirty="0">
                <a:latin typeface="Times New Roman"/>
                <a:cs typeface="Times New Roman"/>
              </a:rPr>
              <a:t>Пункт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63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</a:p>
          <a:p>
            <a:pPr marL="9525" marR="4763" algn="just">
              <a:lnSpc>
                <a:spcPts val="2108"/>
              </a:lnSpc>
              <a:spcBef>
                <a:spcPts val="791"/>
              </a:spcBef>
            </a:pPr>
            <a:r>
              <a:rPr sz="2000" spc="-4" dirty="0">
                <a:latin typeface="Times New Roman"/>
                <a:cs typeface="Times New Roman"/>
              </a:rPr>
              <a:t>Участники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рассаживаются</a:t>
            </a:r>
            <a:r>
              <a:rPr sz="2000" dirty="0">
                <a:latin typeface="Times New Roman"/>
                <a:cs typeface="Times New Roman"/>
              </a:rPr>
              <a:t> за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рабочие</a:t>
            </a:r>
            <a:r>
              <a:rPr sz="2000" spc="469" dirty="0">
                <a:latin typeface="Times New Roman"/>
                <a:cs typeface="Times New Roman"/>
              </a:rPr>
              <a:t> </a:t>
            </a:r>
            <a:r>
              <a:rPr sz="2000" spc="11" dirty="0">
                <a:latin typeface="Times New Roman"/>
                <a:cs typeface="Times New Roman"/>
              </a:rPr>
              <a:t>места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cs typeface="Times New Roman"/>
              </a:rPr>
              <a:t> с 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автоматизированным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распределением,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изменение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рабочего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11" dirty="0">
                <a:latin typeface="Times New Roman"/>
                <a:cs typeface="Times New Roman"/>
              </a:rPr>
              <a:t>места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 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допускается.</a:t>
            </a:r>
          </a:p>
          <a:p>
            <a:pPr marL="9525" marR="3810" algn="just">
              <a:lnSpc>
                <a:spcPts val="2108"/>
              </a:lnSpc>
              <a:spcBef>
                <a:spcPts val="746"/>
              </a:spcBef>
            </a:pPr>
            <a:r>
              <a:rPr sz="2000" spc="-8" dirty="0">
                <a:latin typeface="Times New Roman"/>
                <a:cs typeface="Times New Roman"/>
              </a:rPr>
              <a:t>Записи</a:t>
            </a:r>
            <a:r>
              <a:rPr sz="2000" spc="-4" dirty="0">
                <a:latin typeface="Times New Roman"/>
                <a:cs typeface="Times New Roman"/>
              </a:rPr>
              <a:t> 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контрольных</a:t>
            </a:r>
            <a:r>
              <a:rPr sz="2000" spc="-8" dirty="0">
                <a:latin typeface="Times New Roman"/>
                <a:cs typeface="Times New Roman"/>
              </a:rPr>
              <a:t> измерительных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материалах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черновиках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 </a:t>
            </a:r>
            <a:r>
              <a:rPr sz="2000" spc="-476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проверяются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не</a:t>
            </a:r>
            <a:r>
              <a:rPr sz="2000" spc="-8" dirty="0">
                <a:latin typeface="Times New Roman"/>
                <a:cs typeface="Times New Roman"/>
              </a:rPr>
              <a:t> обрабатываются.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78292" y="1898866"/>
            <a:ext cx="841058" cy="62565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000" spc="-4" dirty="0">
                <a:latin typeface="Times New Roman"/>
                <a:cs typeface="Times New Roman"/>
              </a:rPr>
              <a:t>п</a:t>
            </a:r>
            <a:r>
              <a:rPr sz="2000" spc="-38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</a:t>
            </a:r>
            <a:r>
              <a:rPr sz="2000" spc="-19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3054" y="1441398"/>
            <a:ext cx="6926104" cy="2558873"/>
          </a:xfrm>
          <a:prstGeom prst="rect">
            <a:avLst/>
          </a:prstGeom>
        </p:spPr>
        <p:txBody>
          <a:bodyPr vert="horz" wrap="square" lIns="0" tIns="80486" rIns="0" bIns="0" rtlCol="0">
            <a:spAutoFit/>
          </a:bodyPr>
          <a:lstStyle/>
          <a:p>
            <a:pPr marL="9525">
              <a:spcBef>
                <a:spcPts val="633"/>
              </a:spcBef>
            </a:pPr>
            <a:r>
              <a:rPr sz="2100" b="1" spc="-4" dirty="0">
                <a:latin typeface="Times New Roman"/>
                <a:cs typeface="Times New Roman"/>
              </a:rPr>
              <a:t>Пункт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64</a:t>
            </a:r>
            <a:r>
              <a:rPr sz="2100" b="1" spc="-23" dirty="0">
                <a:latin typeface="Times New Roman"/>
                <a:cs typeface="Times New Roman"/>
              </a:rPr>
              <a:t> </a:t>
            </a:r>
            <a:r>
              <a:rPr sz="2100" b="1" spc="-8" dirty="0">
                <a:latin typeface="Times New Roman"/>
                <a:cs typeface="Times New Roman"/>
              </a:rPr>
              <a:t>Порядка:</a:t>
            </a:r>
            <a:endParaRPr sz="2100" dirty="0">
              <a:latin typeface="Times New Roman"/>
              <a:cs typeface="Times New Roman"/>
            </a:endParaRPr>
          </a:p>
          <a:p>
            <a:pPr marL="9525" marR="3810">
              <a:lnSpc>
                <a:spcPts val="2108"/>
              </a:lnSpc>
              <a:spcBef>
                <a:spcPts val="791"/>
              </a:spcBef>
              <a:tabLst>
                <a:tab pos="557689" algn="l"/>
                <a:tab pos="1437323" algn="l"/>
                <a:tab pos="2635091" algn="l"/>
                <a:tab pos="3135630" algn="l"/>
                <a:tab pos="4261485" algn="l"/>
                <a:tab pos="5089684" algn="l"/>
                <a:tab pos="6416516" algn="l"/>
              </a:tabLst>
            </a:pPr>
            <a:r>
              <a:rPr sz="2000" dirty="0">
                <a:latin typeface="Times New Roman"/>
                <a:cs typeface="Times New Roman"/>
              </a:rPr>
              <a:t>Во	</a:t>
            </a:r>
            <a:r>
              <a:rPr sz="2000" spc="-4" dirty="0">
                <a:latin typeface="Times New Roman"/>
                <a:cs typeface="Times New Roman"/>
              </a:rPr>
              <a:t>вре</a:t>
            </a:r>
            <a:r>
              <a:rPr sz="2000" spc="-11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4" dirty="0">
                <a:latin typeface="Times New Roman"/>
                <a:cs typeface="Times New Roman"/>
              </a:rPr>
              <a:t>э</a:t>
            </a:r>
            <a:r>
              <a:rPr sz="2000" spc="-34" dirty="0">
                <a:latin typeface="Times New Roman"/>
                <a:cs typeface="Times New Roman"/>
              </a:rPr>
              <a:t>к</a:t>
            </a:r>
            <a:r>
              <a:rPr sz="2000" spc="-4" dirty="0">
                <a:latin typeface="Times New Roman"/>
                <a:cs typeface="Times New Roman"/>
              </a:rPr>
              <a:t>за</a:t>
            </a:r>
            <a:r>
              <a:rPr sz="2000" spc="-8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ена	</a:t>
            </a:r>
            <a:r>
              <a:rPr sz="2000" spc="-4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р</a:t>
            </a:r>
            <a:r>
              <a:rPr sz="2000" spc="-11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б</a:t>
            </a:r>
            <a:r>
              <a:rPr sz="2000" spc="-56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8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	с</a:t>
            </a:r>
            <a:r>
              <a:rPr sz="2000" spc="-23" dirty="0">
                <a:latin typeface="Times New Roman"/>
                <a:cs typeface="Times New Roman"/>
              </a:rPr>
              <a:t>т</a:t>
            </a:r>
            <a:r>
              <a:rPr sz="2000" spc="-26" dirty="0">
                <a:latin typeface="Times New Roman"/>
                <a:cs typeface="Times New Roman"/>
              </a:rPr>
              <a:t>о</a:t>
            </a:r>
            <a:r>
              <a:rPr sz="2000" spc="-4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19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19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тни</a:t>
            </a:r>
            <a:r>
              <a:rPr sz="2000" spc="-38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15" dirty="0">
                <a:latin typeface="Times New Roman"/>
                <a:cs typeface="Times New Roman"/>
              </a:rPr>
              <a:t>Г</a:t>
            </a:r>
            <a:r>
              <a:rPr sz="2000" spc="-11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А  </a:t>
            </a:r>
            <a:r>
              <a:rPr sz="2000" spc="-8" dirty="0">
                <a:latin typeface="Times New Roman"/>
                <a:cs typeface="Times New Roman"/>
              </a:rPr>
              <a:t>экзаменационных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материалов</a:t>
            </a:r>
            <a:r>
              <a:rPr sz="2000" spc="-11" dirty="0">
                <a:latin typeface="Times New Roman"/>
                <a:cs typeface="Times New Roman"/>
              </a:rPr>
              <a:t> находятся: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480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11" dirty="0">
                <a:latin typeface="Times New Roman"/>
                <a:cs typeface="Times New Roman"/>
              </a:rPr>
              <a:t>гелевая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ручка</a:t>
            </a:r>
            <a:r>
              <a:rPr sz="2000" spc="-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чернилами</a:t>
            </a:r>
            <a:r>
              <a:rPr sz="2000" spc="-1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чёрного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цвета;</a:t>
            </a:r>
          </a:p>
          <a:p>
            <a:pPr marL="180975" indent="-171450">
              <a:spcBef>
                <a:spcPts val="514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23" dirty="0">
                <a:latin typeface="Times New Roman"/>
                <a:cs typeface="Times New Roman"/>
              </a:rPr>
              <a:t>документ,</a:t>
            </a:r>
            <a:r>
              <a:rPr sz="2000" spc="-4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удостоверяющий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личность;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525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8" dirty="0">
                <a:latin typeface="Times New Roman"/>
                <a:cs typeface="Times New Roman"/>
              </a:rPr>
              <a:t>средства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обучения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воспитания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(линейка,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транспортир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др.);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>
              <a:spcBef>
                <a:spcPts val="514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4" dirty="0">
                <a:latin typeface="Times New Roman"/>
                <a:cs typeface="Times New Roman"/>
              </a:rPr>
              <a:t>листы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бумаги</a:t>
            </a:r>
            <a:r>
              <a:rPr sz="2000" spc="-41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для</a:t>
            </a:r>
            <a:r>
              <a:rPr sz="2000" spc="11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черновиков,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выданные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ППЭ.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3054" y="3979544"/>
            <a:ext cx="8007668" cy="582371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9525" marR="3810">
              <a:lnSpc>
                <a:spcPts val="2108"/>
              </a:lnSpc>
              <a:spcBef>
                <a:spcPts val="341"/>
              </a:spcBef>
              <a:tabLst>
                <a:tab pos="841534" algn="l"/>
                <a:tab pos="1873568" algn="l"/>
                <a:tab pos="2664619" algn="l"/>
                <a:tab pos="4099560" algn="l"/>
                <a:tab pos="4842510" algn="l"/>
                <a:tab pos="6415564" algn="l"/>
                <a:tab pos="6775609" algn="l"/>
              </a:tabLst>
            </a:pPr>
            <a:r>
              <a:rPr sz="2000" spc="-4" dirty="0">
                <a:latin typeface="Times New Roman"/>
                <a:cs typeface="Times New Roman"/>
              </a:rPr>
              <a:t>Ины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4" dirty="0">
                <a:latin typeface="Times New Roman"/>
                <a:cs typeface="Times New Roman"/>
              </a:rPr>
              <a:t>л</a:t>
            </a:r>
            <a:r>
              <a:rPr sz="2000" spc="-1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чные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8" dirty="0">
                <a:latin typeface="Times New Roman"/>
                <a:cs typeface="Times New Roman"/>
              </a:rPr>
              <a:t>щ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19" dirty="0">
                <a:latin typeface="Times New Roman"/>
                <a:cs typeface="Times New Roman"/>
              </a:rPr>
              <a:t>у</a:t>
            </a:r>
            <a:r>
              <a:rPr sz="2000" spc="-11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ас</a:t>
            </a:r>
            <a:r>
              <a:rPr sz="2000" spc="-11" dirty="0">
                <a:latin typeface="Times New Roman"/>
                <a:cs typeface="Times New Roman"/>
              </a:rPr>
              <a:t>т</a:t>
            </a:r>
            <a:r>
              <a:rPr sz="2000" spc="-4" dirty="0">
                <a:latin typeface="Times New Roman"/>
                <a:cs typeface="Times New Roman"/>
              </a:rPr>
              <a:t>ни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ов	</a:t>
            </a:r>
            <a:r>
              <a:rPr sz="2000" spc="-15" dirty="0">
                <a:latin typeface="Times New Roman"/>
                <a:cs typeface="Times New Roman"/>
              </a:rPr>
              <a:t>Г</a:t>
            </a:r>
            <a:r>
              <a:rPr sz="2000" spc="-11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19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34" dirty="0">
                <a:latin typeface="Times New Roman"/>
                <a:cs typeface="Times New Roman"/>
              </a:rPr>
              <a:t>в</a:t>
            </a:r>
            <a:r>
              <a:rPr sz="2000" spc="-4" dirty="0">
                <a:latin typeface="Times New Roman"/>
                <a:cs typeface="Times New Roman"/>
              </a:rPr>
              <a:t>ля</a:t>
            </a:r>
            <a:r>
              <a:rPr sz="2000" spc="-34" dirty="0">
                <a:latin typeface="Times New Roman"/>
                <a:cs typeface="Times New Roman"/>
              </a:rPr>
              <a:t>ю</a:t>
            </a:r>
            <a:r>
              <a:rPr sz="2000" spc="23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ся	в	сп</a:t>
            </a:r>
            <a:r>
              <a:rPr sz="2000" spc="-11" dirty="0">
                <a:latin typeface="Times New Roman"/>
                <a:cs typeface="Times New Roman"/>
              </a:rPr>
              <a:t>е</a:t>
            </a:r>
            <a:r>
              <a:rPr sz="2000" spc="-4" dirty="0">
                <a:latin typeface="Times New Roman"/>
                <a:cs typeface="Times New Roman"/>
              </a:rPr>
              <a:t>циально  </a:t>
            </a:r>
            <a:r>
              <a:rPr sz="2000" spc="-11" dirty="0">
                <a:latin typeface="Times New Roman"/>
                <a:cs typeface="Times New Roman"/>
              </a:rPr>
              <a:t>отведенном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месте.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2255" y="3848100"/>
            <a:ext cx="1376172" cy="46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39" y="4160520"/>
            <a:ext cx="9090660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3227" y="4587239"/>
            <a:ext cx="6469380" cy="556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729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№190/1512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 dirty="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 dirty="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 dirty="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среднего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 dirty="0">
              <a:latin typeface="Trebuchet MS"/>
              <a:cs typeface="Trebuchet MS"/>
            </a:endParaRPr>
          </a:p>
          <a:p>
            <a:pPr marL="184785" marR="166370" algn="ctr">
              <a:lnSpc>
                <a:spcPct val="100000"/>
              </a:lnSpc>
              <a:spcBef>
                <a:spcPts val="10"/>
              </a:spcBef>
            </a:pPr>
            <a:r>
              <a:rPr sz="2200" b="1" spc="45" dirty="0">
                <a:latin typeface="Georgia"/>
                <a:cs typeface="Georgia"/>
              </a:rPr>
              <a:t>к </a:t>
            </a:r>
            <a:r>
              <a:rPr sz="2200" b="1" spc="40" dirty="0">
                <a:latin typeface="Georgia"/>
                <a:cs typeface="Georgia"/>
              </a:rPr>
              <a:t>государственной </a:t>
            </a:r>
            <a:r>
              <a:rPr sz="2200" b="1" spc="15" dirty="0">
                <a:latin typeface="Georgia"/>
                <a:cs typeface="Georgia"/>
              </a:rPr>
              <a:t>итоговой </a:t>
            </a:r>
            <a:r>
              <a:rPr sz="2200" b="1" spc="55" dirty="0">
                <a:latin typeface="Georgia"/>
                <a:cs typeface="Georgia"/>
              </a:rPr>
              <a:t>аттестации </a:t>
            </a:r>
            <a:r>
              <a:rPr sz="2200" b="1" spc="65" dirty="0">
                <a:latin typeface="Georgia"/>
                <a:cs typeface="Georgia"/>
              </a:rPr>
              <a:t>допускаются  </a:t>
            </a:r>
            <a:r>
              <a:rPr sz="2200" b="1" spc="25" dirty="0">
                <a:latin typeface="Georgia"/>
                <a:cs typeface="Georgia"/>
              </a:rPr>
              <a:t>выпускники </a:t>
            </a:r>
            <a:r>
              <a:rPr sz="2200" b="1" spc="-40" dirty="0">
                <a:latin typeface="Georgia"/>
                <a:cs typeface="Georgia"/>
              </a:rPr>
              <a:t>ОУ, </a:t>
            </a:r>
            <a:r>
              <a:rPr sz="2200" b="1" spc="15" dirty="0">
                <a:latin typeface="Georgia"/>
                <a:cs typeface="Georgia"/>
              </a:rPr>
              <a:t>имеющие </a:t>
            </a:r>
            <a:r>
              <a:rPr sz="2200" b="1" spc="40" dirty="0">
                <a:latin typeface="Georgia"/>
                <a:cs typeface="Georgia"/>
              </a:rPr>
              <a:t>годовые </a:t>
            </a:r>
            <a:r>
              <a:rPr sz="2200" b="1" spc="70" dirty="0">
                <a:latin typeface="Georgia"/>
                <a:cs typeface="Georgia"/>
              </a:rPr>
              <a:t>отметки </a:t>
            </a:r>
            <a:r>
              <a:rPr sz="2200" b="1" spc="-20" dirty="0">
                <a:latin typeface="Georgia"/>
                <a:cs typeface="Georgia"/>
              </a:rPr>
              <a:t>по </a:t>
            </a:r>
            <a:r>
              <a:rPr sz="2200" b="1" spc="75" dirty="0">
                <a:latin typeface="Georgia"/>
                <a:cs typeface="Georgia"/>
              </a:rPr>
              <a:t>всем  </a:t>
            </a:r>
            <a:r>
              <a:rPr sz="2200" b="1" dirty="0">
                <a:latin typeface="Georgia"/>
                <a:cs typeface="Georgia"/>
              </a:rPr>
              <a:t>общеобразовательным </a:t>
            </a:r>
            <a:r>
              <a:rPr sz="2200" b="1" spc="60" dirty="0">
                <a:latin typeface="Georgia"/>
                <a:cs typeface="Georgia"/>
              </a:rPr>
              <a:t>предметам </a:t>
            </a:r>
            <a:r>
              <a:rPr sz="2200" b="1" spc="10" dirty="0">
                <a:latin typeface="Georgia"/>
                <a:cs typeface="Georgia"/>
              </a:rPr>
              <a:t>учебного </a:t>
            </a:r>
            <a:r>
              <a:rPr sz="2200" b="1" spc="-60" dirty="0">
                <a:latin typeface="Georgia"/>
                <a:cs typeface="Georgia"/>
              </a:rPr>
              <a:t>плана </a:t>
            </a:r>
            <a:r>
              <a:rPr sz="2200" b="1" spc="-30" dirty="0">
                <a:latin typeface="Georgia"/>
                <a:cs typeface="Georgia"/>
              </a:rPr>
              <a:t>за  </a:t>
            </a:r>
            <a:r>
              <a:rPr sz="2200" b="1" spc="260" dirty="0">
                <a:latin typeface="Georgia"/>
                <a:cs typeface="Georgia"/>
              </a:rPr>
              <a:t>10/11</a:t>
            </a:r>
            <a:r>
              <a:rPr sz="2200" b="1" spc="160" dirty="0">
                <a:latin typeface="Georgia"/>
                <a:cs typeface="Georgia"/>
              </a:rPr>
              <a:t> </a:t>
            </a:r>
            <a:r>
              <a:rPr sz="2200" b="1" dirty="0">
                <a:latin typeface="Georgia"/>
                <a:cs typeface="Georgia"/>
              </a:rPr>
              <a:t>класс</a:t>
            </a:r>
            <a:endParaRPr sz="2200" dirty="0">
              <a:latin typeface="Georgia"/>
              <a:cs typeface="Georgia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не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ниже </a:t>
            </a:r>
            <a:r>
              <a:rPr sz="2800" b="1" spc="30" dirty="0">
                <a:solidFill>
                  <a:srgbClr val="C00000"/>
                </a:solidFill>
                <a:latin typeface="Georgia"/>
                <a:cs typeface="Georgia"/>
              </a:rPr>
              <a:t>удовлетворительных </a:t>
            </a:r>
            <a:r>
              <a:rPr sz="2800" b="1" spc="-50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получивших  </a:t>
            </a:r>
            <a:r>
              <a:rPr sz="2800" b="1" spc="-45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>
                <a:solidFill>
                  <a:srgbClr val="C00000"/>
                </a:solidFill>
                <a:latin typeface="Georgia"/>
                <a:cs typeface="Georgia"/>
              </a:rPr>
              <a:t>за </a:t>
            </a:r>
            <a:r>
              <a:rPr sz="2800" b="1" spc="35" dirty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Georgia"/>
                <a:cs typeface="Georgia"/>
              </a:rPr>
              <a:t>сочинение.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1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66827" y="1589659"/>
            <a:ext cx="8810345" cy="3276859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marL="9525" algn="just">
              <a:spcBef>
                <a:spcPts val="593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1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65</a:t>
            </a:r>
            <a:r>
              <a:rPr b="1" spc="-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Порядка.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Участникам</a:t>
            </a:r>
            <a:r>
              <a:rPr sz="2000" spc="-19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запрещено:</a:t>
            </a:r>
            <a:endParaRPr sz="2000" dirty="0">
              <a:latin typeface="Times New Roman"/>
              <a:cs typeface="Times New Roman"/>
            </a:endParaRPr>
          </a:p>
          <a:p>
            <a:pPr marL="180975" indent="-171450" algn="just">
              <a:spcBef>
                <a:spcPts val="521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8" dirty="0">
                <a:latin typeface="Times New Roman"/>
                <a:cs typeface="Times New Roman"/>
              </a:rPr>
              <a:t>общаться </a:t>
            </a:r>
            <a:r>
              <a:rPr sz="2000" spc="-4" dirty="0">
                <a:latin typeface="Times New Roman"/>
                <a:cs typeface="Times New Roman"/>
              </a:rPr>
              <a:t>друг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другом,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свободно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перемещаться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 </a:t>
            </a:r>
            <a:r>
              <a:rPr sz="2000" spc="-26" dirty="0">
                <a:latin typeface="Times New Roman"/>
                <a:cs typeface="Times New Roman"/>
              </a:rPr>
              <a:t>аудитории;</a:t>
            </a:r>
            <a:endParaRPr sz="2000" dirty="0">
              <a:latin typeface="Times New Roman"/>
              <a:cs typeface="Times New Roman"/>
            </a:endParaRPr>
          </a:p>
          <a:p>
            <a:pPr marL="180975" marR="6191" indent="-171450" algn="just">
              <a:lnSpc>
                <a:spcPts val="2108"/>
              </a:lnSpc>
              <a:spcBef>
                <a:spcPts val="780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spc="-19" dirty="0">
                <a:latin typeface="Times New Roman"/>
                <a:cs typeface="Times New Roman"/>
              </a:rPr>
              <a:t>выходить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аудитории</a:t>
            </a:r>
            <a:r>
              <a:rPr sz="2000" spc="-2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перемещаться</a:t>
            </a:r>
            <a:r>
              <a:rPr sz="2000" spc="-4" dirty="0">
                <a:latin typeface="Times New Roman"/>
                <a:cs typeface="Times New Roman"/>
              </a:rPr>
              <a:t> 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ППЭ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без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сопровождения 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организатора;</a:t>
            </a:r>
            <a:endParaRPr sz="2000" dirty="0">
              <a:latin typeface="Times New Roman"/>
              <a:cs typeface="Times New Roman"/>
            </a:endParaRPr>
          </a:p>
          <a:p>
            <a:pPr marL="180975" marR="3810" indent="-171450" algn="just">
              <a:lnSpc>
                <a:spcPts val="2108"/>
              </a:lnSpc>
              <a:spcBef>
                <a:spcPts val="743"/>
              </a:spcBef>
              <a:buFont typeface="Arial MT"/>
              <a:buChar char="•"/>
              <a:tabLst>
                <a:tab pos="180975" algn="l"/>
              </a:tabLst>
            </a:pPr>
            <a:r>
              <a:rPr sz="2000" dirty="0">
                <a:latin typeface="Times New Roman"/>
                <a:cs typeface="Times New Roman"/>
              </a:rPr>
              <a:t>иметь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себе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средства</a:t>
            </a:r>
            <a:r>
              <a:rPr sz="2000" spc="-8" dirty="0">
                <a:latin typeface="Times New Roman"/>
                <a:cs typeface="Times New Roman"/>
              </a:rPr>
              <a:t> связи,</a:t>
            </a:r>
            <a:r>
              <a:rPr sz="2000" spc="-4" dirty="0">
                <a:latin typeface="Times New Roman"/>
                <a:cs typeface="Times New Roman"/>
              </a:rPr>
              <a:t> электронно-вычислительную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34" dirty="0">
                <a:latin typeface="Times New Roman"/>
                <a:cs typeface="Times New Roman"/>
              </a:rPr>
              <a:t>технику, 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фото-,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1" dirty="0">
                <a:latin typeface="Times New Roman"/>
                <a:cs typeface="Times New Roman"/>
              </a:rPr>
              <a:t>аудио-</a:t>
            </a:r>
            <a:r>
              <a:rPr sz="2000" spc="-3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26" dirty="0">
                <a:latin typeface="Times New Roman"/>
                <a:cs typeface="Times New Roman"/>
              </a:rPr>
              <a:t>видеоаппаратуру,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справочные</a:t>
            </a:r>
            <a:r>
              <a:rPr sz="2000" spc="-8" dirty="0">
                <a:latin typeface="Times New Roman"/>
                <a:cs typeface="Times New Roman"/>
              </a:rPr>
              <a:t> материалы,</a:t>
            </a:r>
            <a:r>
              <a:rPr sz="2000" spc="-4" dirty="0">
                <a:latin typeface="Times New Roman"/>
                <a:cs typeface="Times New Roman"/>
              </a:rPr>
              <a:t> письменные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заметки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иные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средства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хранения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передачи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информации.</a:t>
            </a:r>
            <a:endParaRPr sz="2000" dirty="0">
              <a:latin typeface="Times New Roman"/>
              <a:cs typeface="Times New Roman"/>
            </a:endParaRPr>
          </a:p>
          <a:p>
            <a:pPr marL="9525" algn="just">
              <a:spcBef>
                <a:spcPts val="506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26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66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  <a:endParaRPr dirty="0">
              <a:latin typeface="Times New Roman"/>
              <a:cs typeface="Times New Roman"/>
            </a:endParaRPr>
          </a:p>
          <a:p>
            <a:pPr marL="9525" marR="5715" algn="just">
              <a:lnSpc>
                <a:spcPts val="2108"/>
              </a:lnSpc>
              <a:spcBef>
                <a:spcPts val="780"/>
              </a:spcBef>
            </a:pPr>
            <a:r>
              <a:rPr sz="2000" spc="-4" dirty="0">
                <a:latin typeface="Times New Roman"/>
                <a:cs typeface="Times New Roman"/>
              </a:rPr>
              <a:t>Лица,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допустившие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нарушение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Порядка,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удаляются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4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экзамена, 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составляется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акт</a:t>
            </a:r>
            <a:r>
              <a:rPr sz="2000" spc="8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-15" dirty="0">
                <a:latin typeface="Times New Roman"/>
                <a:cs typeface="Times New Roman"/>
              </a:rPr>
              <a:t> удалении</a:t>
            </a:r>
            <a:r>
              <a:rPr sz="2000" spc="-23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8" dirty="0">
                <a:latin typeface="Times New Roman"/>
                <a:cs typeface="Times New Roman"/>
              </a:rPr>
              <a:t> экзамена.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8191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3054" y="1461021"/>
            <a:ext cx="8010525" cy="1394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5239" algn="just">
              <a:lnSpc>
                <a:spcPct val="90000"/>
              </a:lnSpc>
              <a:spcBef>
                <a:spcPts val="750"/>
              </a:spcBef>
            </a:pPr>
            <a:r>
              <a:rPr sz="2000" spc="-15" dirty="0" err="1" smtClean="0">
                <a:latin typeface="Times New Roman"/>
                <a:cs typeface="Times New Roman"/>
              </a:rPr>
              <a:t>Согласно</a:t>
            </a:r>
            <a:r>
              <a:rPr sz="2000" spc="-11" dirty="0" smtClean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пункту</a:t>
            </a:r>
            <a:r>
              <a:rPr sz="2000" spc="-1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88</a:t>
            </a:r>
            <a:r>
              <a:rPr sz="2000" b="1" spc="4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Порядка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установлении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фактов</a:t>
            </a:r>
            <a:r>
              <a:rPr sz="2000" spc="469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нарушения </a:t>
            </a:r>
            <a:r>
              <a:rPr sz="2000" spc="-476" dirty="0">
                <a:latin typeface="Times New Roman"/>
                <a:cs typeface="Times New Roman"/>
              </a:rPr>
              <a:t> </a:t>
            </a:r>
            <a:r>
              <a:rPr sz="2000" spc="-8" dirty="0">
                <a:latin typeface="Times New Roman"/>
                <a:cs typeface="Times New Roman"/>
              </a:rPr>
              <a:t>Порядка</a:t>
            </a:r>
            <a:r>
              <a:rPr sz="2000" spc="-4" dirty="0">
                <a:latin typeface="Times New Roman"/>
                <a:cs typeface="Times New Roman"/>
              </a:rPr>
              <a:t> </a:t>
            </a:r>
            <a:r>
              <a:rPr sz="2000" spc="-19" dirty="0">
                <a:latin typeface="Times New Roman"/>
                <a:cs typeface="Times New Roman"/>
              </a:rPr>
              <a:t>участником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ГИА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" dirty="0">
                <a:latin typeface="Times New Roman"/>
                <a:cs typeface="Times New Roman"/>
              </a:rPr>
              <a:t>председатель</a:t>
            </a:r>
            <a:r>
              <a:rPr sz="2000" spc="-8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ГЭК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принимает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" dirty="0">
                <a:latin typeface="Times New Roman"/>
                <a:cs typeface="Times New Roman"/>
              </a:rPr>
              <a:t>решение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4" dirty="0">
                <a:latin typeface="Times New Roman"/>
                <a:cs typeface="Times New Roman"/>
              </a:rPr>
              <a:t>об </a:t>
            </a:r>
            <a:r>
              <a:rPr sz="2000" spc="8" dirty="0">
                <a:latin typeface="Times New Roman"/>
                <a:cs typeface="Times New Roman"/>
              </a:rPr>
              <a:t> </a:t>
            </a:r>
            <a:r>
              <a:rPr sz="2000" b="1" spc="-11" dirty="0">
                <a:latin typeface="Times New Roman"/>
                <a:cs typeface="Times New Roman"/>
              </a:rPr>
              <a:t>аннулировании</a:t>
            </a:r>
            <a:r>
              <a:rPr sz="2000" b="1" spc="469" dirty="0">
                <a:latin typeface="Times New Roman"/>
                <a:cs typeface="Times New Roman"/>
              </a:rPr>
              <a:t> </a:t>
            </a:r>
            <a:r>
              <a:rPr sz="2000" b="1" spc="-19" dirty="0">
                <a:latin typeface="Times New Roman"/>
                <a:cs typeface="Times New Roman"/>
              </a:rPr>
              <a:t>результата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3" dirty="0">
                <a:latin typeface="Times New Roman"/>
                <a:cs typeface="Times New Roman"/>
              </a:rPr>
              <a:t>ГИА-11</a:t>
            </a:r>
            <a:r>
              <a:rPr sz="2000" b="1" spc="-1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(ЕГЭ)</a:t>
            </a:r>
            <a:r>
              <a:rPr sz="2000" b="1" spc="4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по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соответствующему 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учебному</a:t>
            </a:r>
            <a:r>
              <a:rPr sz="2000" b="1" spc="-4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предмету.</a:t>
            </a:r>
            <a:r>
              <a:rPr sz="2000" b="1" spc="-26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Нарушитель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8" dirty="0">
                <a:latin typeface="Times New Roman"/>
                <a:cs typeface="Times New Roman"/>
              </a:rPr>
              <a:t>пересдать</a:t>
            </a:r>
            <a:r>
              <a:rPr sz="2000" b="1" spc="-4" dirty="0">
                <a:latin typeface="Times New Roman"/>
                <a:cs typeface="Times New Roman"/>
              </a:rPr>
              <a:t> экзамен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9" dirty="0">
                <a:latin typeface="Times New Roman"/>
                <a:cs typeface="Times New Roman"/>
              </a:rPr>
              <a:t>сможет</a:t>
            </a:r>
            <a:r>
              <a:rPr sz="2000" b="1" spc="-15" dirty="0">
                <a:latin typeface="Times New Roman"/>
                <a:cs typeface="Times New Roman"/>
              </a:rPr>
              <a:t> только </a:t>
            </a:r>
            <a:r>
              <a:rPr sz="2000" b="1" spc="-11" dirty="0">
                <a:latin typeface="Times New Roman"/>
                <a:cs typeface="Times New Roman"/>
              </a:rPr>
              <a:t> </a:t>
            </a:r>
            <a:r>
              <a:rPr sz="2000" b="1" spc="-4" dirty="0">
                <a:latin typeface="Times New Roman"/>
                <a:cs typeface="Times New Roman"/>
              </a:rPr>
              <a:t>через</a:t>
            </a:r>
            <a:r>
              <a:rPr sz="2000" b="1" spc="-8" dirty="0">
                <a:latin typeface="Times New Roman"/>
                <a:cs typeface="Times New Roman"/>
              </a:rPr>
              <a:t> </a:t>
            </a:r>
            <a:r>
              <a:rPr sz="2000" b="1" spc="-23" dirty="0">
                <a:latin typeface="Times New Roman"/>
                <a:cs typeface="Times New Roman"/>
              </a:rPr>
              <a:t>год.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971550"/>
            <a:ext cx="8440165" cy="57404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dirty="0"/>
              <a:t>О</a:t>
            </a:r>
            <a:r>
              <a:rPr spc="-75" dirty="0"/>
              <a:t> </a:t>
            </a:r>
            <a:r>
              <a:rPr spc="-26" dirty="0"/>
              <a:t>порядке</a:t>
            </a:r>
            <a:r>
              <a:rPr spc="-90" dirty="0"/>
              <a:t> </a:t>
            </a:r>
            <a:r>
              <a:rPr spc="-30" dirty="0"/>
              <a:t>проведения</a:t>
            </a:r>
            <a:r>
              <a:rPr spc="-79" dirty="0"/>
              <a:t> </a:t>
            </a:r>
            <a:r>
              <a:rPr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449" y="1543621"/>
            <a:ext cx="8654891" cy="341006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77</a:t>
            </a:r>
            <a:r>
              <a:rPr sz="1700" b="1" spc="-19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spc="-11" dirty="0">
                <a:latin typeface="Times New Roman"/>
                <a:cs typeface="Times New Roman"/>
              </a:rPr>
              <a:t>Обработка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проверка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экзаменационных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работ</a:t>
            </a:r>
            <a:r>
              <a:rPr sz="1700" spc="-4" dirty="0">
                <a:latin typeface="Times New Roman"/>
                <a:cs typeface="Times New Roman"/>
              </a:rPr>
              <a:t> ЕГЭ: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spc="-4" dirty="0">
                <a:latin typeface="Times New Roman"/>
                <a:cs typeface="Times New Roman"/>
              </a:rPr>
              <a:t>по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матем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(баз.),</a:t>
            </a:r>
            <a:r>
              <a:rPr sz="1700" spc="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резервные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сроки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–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не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3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</a:t>
            </a:r>
            <a:endParaRPr sz="1700" dirty="0">
              <a:latin typeface="Times New Roman"/>
              <a:cs typeface="Times New Roman"/>
            </a:endParaRPr>
          </a:p>
          <a:p>
            <a:pPr marL="9525" marR="2301716"/>
            <a:r>
              <a:rPr sz="1700" spc="-4" dirty="0">
                <a:latin typeface="Times New Roman"/>
                <a:cs typeface="Times New Roman"/>
              </a:rPr>
              <a:t>по </a:t>
            </a:r>
            <a:r>
              <a:rPr sz="1700" spc="-15" dirty="0">
                <a:latin typeface="Times New Roman"/>
                <a:cs typeface="Times New Roman"/>
              </a:rPr>
              <a:t>матем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(проф.),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предметы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по </a:t>
            </a:r>
            <a:r>
              <a:rPr sz="1700" spc="-8" dirty="0">
                <a:latin typeface="Times New Roman"/>
                <a:cs typeface="Times New Roman"/>
              </a:rPr>
              <a:t>выбору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– не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4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рус.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яз.</a:t>
            </a:r>
            <a:r>
              <a:rPr sz="1700" spc="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-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не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6 </a:t>
            </a:r>
            <a:r>
              <a:rPr sz="1700" spc="-8" dirty="0">
                <a:latin typeface="Times New Roman"/>
                <a:cs typeface="Times New Roman"/>
              </a:rPr>
              <a:t>календарных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дней;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8" dirty="0">
                <a:latin typeface="Times New Roman"/>
                <a:cs typeface="Times New Roman"/>
              </a:rPr>
              <a:t>Централизованная</a:t>
            </a:r>
            <a:r>
              <a:rPr sz="1700" b="1" spc="19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проверка</a:t>
            </a:r>
            <a:r>
              <a:rPr sz="1700" b="1" spc="19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(возможно</a:t>
            </a:r>
            <a:r>
              <a:rPr sz="1700" b="1" spc="4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+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5 </a:t>
            </a:r>
            <a:r>
              <a:rPr sz="1700" b="1" dirty="0">
                <a:latin typeface="Times New Roman"/>
                <a:cs typeface="Times New Roman"/>
              </a:rPr>
              <a:t>раб.</a:t>
            </a:r>
            <a:r>
              <a:rPr sz="1700" b="1" spc="-8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дней)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spc="-4" dirty="0">
                <a:latin typeface="Times New Roman"/>
                <a:cs typeface="Times New Roman"/>
              </a:rPr>
              <a:t>86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>
              <a:spcBef>
                <a:spcPts val="4"/>
              </a:spcBef>
            </a:pPr>
            <a:r>
              <a:rPr sz="1700" spc="-8" dirty="0">
                <a:latin typeface="Times New Roman"/>
                <a:cs typeface="Times New Roman"/>
              </a:rPr>
              <a:t>Утверждение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результатов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ГИА</a:t>
            </a:r>
            <a:r>
              <a:rPr sz="1700" spc="1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осуществляется</a:t>
            </a:r>
            <a:r>
              <a:rPr sz="1700" spc="2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течении</a:t>
            </a:r>
            <a:r>
              <a:rPr sz="1700" spc="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</a:t>
            </a:r>
            <a:r>
              <a:rPr sz="1700" spc="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дня.</a:t>
            </a:r>
            <a:endParaRPr sz="1700" dirty="0">
              <a:latin typeface="Times New Roman"/>
              <a:cs typeface="Times New Roman"/>
            </a:endParaRPr>
          </a:p>
          <a:p>
            <a:pPr marL="9525"/>
            <a:r>
              <a:rPr sz="1700" b="1" spc="-4" dirty="0">
                <a:latin typeface="Times New Roman"/>
                <a:cs typeface="Times New Roman"/>
              </a:rPr>
              <a:t>Пункт</a:t>
            </a:r>
            <a:r>
              <a:rPr sz="1700" b="1" spc="-23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90</a:t>
            </a:r>
            <a:r>
              <a:rPr sz="1700" b="1" spc="-19" dirty="0">
                <a:latin typeface="Times New Roman"/>
                <a:cs typeface="Times New Roman"/>
              </a:rPr>
              <a:t> </a:t>
            </a:r>
            <a:r>
              <a:rPr sz="1700" b="1" spc="-8" dirty="0">
                <a:latin typeface="Times New Roman"/>
                <a:cs typeface="Times New Roman"/>
              </a:rPr>
              <a:t>Порядка:</a:t>
            </a:r>
            <a:endParaRPr sz="1700" dirty="0">
              <a:latin typeface="Times New Roman"/>
              <a:cs typeface="Times New Roman"/>
            </a:endParaRPr>
          </a:p>
          <a:p>
            <a:pPr marL="9525" marR="3810"/>
            <a:r>
              <a:rPr sz="1700" spc="-4" dirty="0">
                <a:latin typeface="Times New Roman"/>
                <a:cs typeface="Times New Roman"/>
              </a:rPr>
              <a:t>Утвержденные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результаты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передаются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образовательные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организации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течении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341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дня.</a:t>
            </a:r>
            <a:endParaRPr sz="1700" dirty="0">
              <a:latin typeface="Times New Roman"/>
              <a:cs typeface="Times New Roman"/>
            </a:endParaRPr>
          </a:p>
          <a:p>
            <a:pPr marL="9525" marR="3810"/>
            <a:r>
              <a:rPr sz="1700" spc="-15" dirty="0">
                <a:latin typeface="Times New Roman"/>
                <a:cs typeface="Times New Roman"/>
              </a:rPr>
              <a:t>Ознакомление</a:t>
            </a:r>
            <a:r>
              <a:rPr sz="1700" spc="101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участников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ГИА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осуществляется</a:t>
            </a:r>
            <a:r>
              <a:rPr sz="1700" spc="11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spc="10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течении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1</a:t>
            </a:r>
            <a:r>
              <a:rPr sz="1700" spc="113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рабочего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со</a:t>
            </a:r>
            <a:r>
              <a:rPr sz="1700" spc="113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дня</a:t>
            </a:r>
            <a:r>
              <a:rPr sz="1700" spc="10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их</a:t>
            </a:r>
            <a:r>
              <a:rPr sz="1700" spc="109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передачи</a:t>
            </a:r>
            <a:r>
              <a:rPr sz="1700" spc="11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образовательную</a:t>
            </a:r>
            <a:r>
              <a:rPr sz="1700" spc="15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организацию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под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подпись.</a:t>
            </a:r>
            <a:endParaRPr sz="1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418" y="1018756"/>
            <a:ext cx="7778115" cy="39901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26" dirty="0">
                <a:solidFill>
                  <a:srgbClr val="003399"/>
                </a:solidFill>
                <a:latin typeface="Calibri Light"/>
                <a:cs typeface="Calibri Light"/>
              </a:rPr>
              <a:t>Ознакомление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dirty="0">
                <a:solidFill>
                  <a:srgbClr val="003399"/>
                </a:solidFill>
                <a:latin typeface="Calibri Light"/>
                <a:cs typeface="Calibri Light"/>
              </a:rPr>
              <a:t>с</a:t>
            </a:r>
            <a:r>
              <a:rPr sz="2700" spc="-34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26" dirty="0">
                <a:solidFill>
                  <a:srgbClr val="003399"/>
                </a:solidFill>
                <a:latin typeface="Calibri Light"/>
                <a:cs typeface="Calibri Light"/>
              </a:rPr>
              <a:t>предварительными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23" dirty="0">
                <a:solidFill>
                  <a:srgbClr val="003399"/>
                </a:solidFill>
                <a:latin typeface="Calibri Light"/>
                <a:cs typeface="Calibri Light"/>
              </a:rPr>
              <a:t>результатами</a:t>
            </a:r>
            <a:r>
              <a:rPr sz="2700" spc="-68" dirty="0">
                <a:solidFill>
                  <a:srgbClr val="003399"/>
                </a:solidFill>
                <a:latin typeface="Calibri Light"/>
                <a:cs typeface="Calibri Light"/>
              </a:rPr>
              <a:t> </a:t>
            </a:r>
            <a:r>
              <a:rPr sz="2700" spc="-11" dirty="0">
                <a:solidFill>
                  <a:srgbClr val="003399"/>
                </a:solidFill>
                <a:latin typeface="Calibri Light"/>
                <a:cs typeface="Calibri Light"/>
              </a:rPr>
              <a:t>ЕГЭ</a:t>
            </a:r>
            <a:endParaRPr sz="2700" dirty="0">
              <a:latin typeface="Calibri Light"/>
              <a:cs typeface="Calibri Light"/>
            </a:endParaRPr>
          </a:p>
          <a:p>
            <a:pPr marL="5101113" marR="370523" indent="404336">
              <a:spcBef>
                <a:spcPts val="1973"/>
              </a:spcBef>
            </a:pP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–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на 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сайте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26" dirty="0">
                <a:solidFill>
                  <a:srgbClr val="003399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особрнадзо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а</a:t>
            </a:r>
            <a:endParaRPr sz="2700" dirty="0">
              <a:latin typeface="Calibri"/>
              <a:cs typeface="Calibri"/>
            </a:endParaRPr>
          </a:p>
          <a:p>
            <a:pPr marL="5046344"/>
            <a:r>
              <a:rPr sz="2700" b="1" spc="-34" dirty="0">
                <a:solidFill>
                  <a:srgbClr val="003399"/>
                </a:solidFill>
                <a:latin typeface="Calibri"/>
                <a:cs typeface="Calibri"/>
              </a:rPr>
              <a:t>obrnadzor.gov.ru</a:t>
            </a:r>
            <a:endParaRPr sz="2700" dirty="0">
              <a:latin typeface="Calibri"/>
              <a:cs typeface="Calibri"/>
            </a:endParaRPr>
          </a:p>
          <a:p>
            <a:pPr>
              <a:spcBef>
                <a:spcPts val="34"/>
              </a:spcBef>
            </a:pPr>
            <a:endParaRPr sz="2600" dirty="0">
              <a:latin typeface="Calibri"/>
              <a:cs typeface="Calibri"/>
            </a:endParaRPr>
          </a:p>
          <a:p>
            <a:pPr marL="4973003" marR="240983" indent="-2858" algn="ctr">
              <a:spcBef>
                <a:spcPts val="4"/>
              </a:spcBef>
            </a:pPr>
            <a:r>
              <a:rPr sz="2700" b="1" spc="-15" dirty="0">
                <a:solidFill>
                  <a:srgbClr val="003399"/>
                </a:solidFill>
                <a:latin typeface="Calibri"/>
                <a:cs typeface="Calibri"/>
              </a:rPr>
              <a:t>(Раздел </a:t>
            </a:r>
            <a:r>
              <a:rPr sz="2700" b="1" dirty="0">
                <a:solidFill>
                  <a:srgbClr val="003399"/>
                </a:solidFill>
                <a:latin typeface="Calibri"/>
                <a:cs typeface="Calibri"/>
              </a:rPr>
              <a:t>ГИА-11 </a:t>
            </a:r>
            <a:r>
              <a:rPr sz="2700" b="1" spc="4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Сервис</a:t>
            </a:r>
            <a:r>
              <a:rPr sz="2700" b="1" spc="-53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4" dirty="0">
                <a:solidFill>
                  <a:srgbClr val="003399"/>
                </a:solidFill>
                <a:latin typeface="Calibri"/>
                <a:cs typeface="Calibri"/>
              </a:rPr>
              <a:t>проверки </a:t>
            </a:r>
            <a:r>
              <a:rPr sz="2700" b="1" spc="-600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23" dirty="0">
                <a:solidFill>
                  <a:srgbClr val="003399"/>
                </a:solidFill>
                <a:latin typeface="Calibri"/>
                <a:cs typeface="Calibri"/>
              </a:rPr>
              <a:t>результатов</a:t>
            </a:r>
            <a:r>
              <a:rPr sz="2700" b="1" spc="-38" dirty="0">
                <a:solidFill>
                  <a:srgbClr val="003399"/>
                </a:solidFill>
                <a:latin typeface="Calibri"/>
                <a:cs typeface="Calibri"/>
              </a:rPr>
              <a:t> </a:t>
            </a:r>
            <a:r>
              <a:rPr sz="2700" b="1" spc="-8" dirty="0">
                <a:solidFill>
                  <a:srgbClr val="003399"/>
                </a:solidFill>
                <a:latin typeface="Calibri"/>
                <a:cs typeface="Calibri"/>
              </a:rPr>
              <a:t>ЕГЭ)</a:t>
            </a:r>
            <a:endParaRPr sz="27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3831" y="1485900"/>
            <a:ext cx="3447288" cy="3271266"/>
          </a:xfrm>
          <a:prstGeom prst="rect">
            <a:avLst/>
          </a:prstGeom>
        </p:spPr>
      </p:pic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946747"/>
            <a:ext cx="6442519" cy="44098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800" dirty="0"/>
              <a:t>О</a:t>
            </a:r>
            <a:r>
              <a:rPr sz="2800" spc="-71" dirty="0"/>
              <a:t> </a:t>
            </a:r>
            <a:r>
              <a:rPr sz="2800" spc="-26" dirty="0"/>
              <a:t>порядке</a:t>
            </a:r>
            <a:r>
              <a:rPr sz="2800" spc="-90" dirty="0"/>
              <a:t> </a:t>
            </a:r>
            <a:r>
              <a:rPr sz="2800" spc="-30" dirty="0"/>
              <a:t>проведения</a:t>
            </a:r>
            <a:r>
              <a:rPr sz="2800" spc="-79" dirty="0"/>
              <a:t> </a:t>
            </a:r>
            <a:r>
              <a:rPr sz="2800" spc="-26" dirty="0"/>
              <a:t>ГИА-11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4454" y="1488757"/>
            <a:ext cx="8544878" cy="30566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>
              <a:spcBef>
                <a:spcPts val="75"/>
              </a:spcBef>
            </a:pPr>
            <a:r>
              <a:rPr b="1" dirty="0">
                <a:latin typeface="Times New Roman"/>
                <a:cs typeface="Times New Roman"/>
              </a:rPr>
              <a:t>Пункт</a:t>
            </a:r>
            <a:r>
              <a:rPr b="1" spc="-26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96-101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Порядка:</a:t>
            </a:r>
            <a:endParaRPr dirty="0">
              <a:latin typeface="Times New Roman"/>
              <a:cs typeface="Times New Roman"/>
            </a:endParaRPr>
          </a:p>
          <a:p>
            <a:pPr marL="9525" marR="4763" algn="just"/>
            <a:r>
              <a:rPr b="1" spc="-4" dirty="0">
                <a:latin typeface="Times New Roman"/>
                <a:cs typeface="Times New Roman"/>
              </a:rPr>
              <a:t>Апелляция</a:t>
            </a:r>
            <a:r>
              <a:rPr b="1" dirty="0">
                <a:latin typeface="Times New Roman"/>
                <a:cs typeface="Times New Roman"/>
              </a:rPr>
              <a:t> о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нарушении</a:t>
            </a:r>
            <a:r>
              <a:rPr b="1" spc="-4" dirty="0">
                <a:latin typeface="Times New Roman"/>
                <a:cs typeface="Times New Roman"/>
              </a:rPr>
              <a:t> Порядка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участник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ГИА-11</a:t>
            </a:r>
            <a:r>
              <a:rPr spc="-11" dirty="0">
                <a:latin typeface="Times New Roman"/>
                <a:cs typeface="Times New Roman"/>
              </a:rPr>
              <a:t> подает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день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проведения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экзамена по соответствующему </a:t>
            </a:r>
            <a:r>
              <a:rPr spc="-11" dirty="0">
                <a:latin typeface="Times New Roman"/>
                <a:cs typeface="Times New Roman"/>
              </a:rPr>
              <a:t>предмету </a:t>
            </a:r>
            <a:r>
              <a:rPr spc="-4" dirty="0">
                <a:latin typeface="Times New Roman"/>
                <a:cs typeface="Times New Roman"/>
              </a:rPr>
              <a:t>члену ГЭК, </a:t>
            </a:r>
            <a:r>
              <a:rPr b="1" spc="-4" dirty="0">
                <a:latin typeface="Times New Roman"/>
                <a:cs typeface="Times New Roman"/>
              </a:rPr>
              <a:t>не покидая ППЭ</a:t>
            </a:r>
            <a:r>
              <a:rPr spc="-4" dirty="0">
                <a:latin typeface="Times New Roman"/>
                <a:cs typeface="Times New Roman"/>
              </a:rPr>
              <a:t>. </a:t>
            </a:r>
            <a:r>
              <a:rPr spc="-19" dirty="0">
                <a:latin typeface="Times New Roman"/>
                <a:cs typeface="Times New Roman"/>
              </a:rPr>
              <a:t>Конфликтная 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комиссия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принимает</a:t>
            </a:r>
            <a:r>
              <a:rPr dirty="0">
                <a:latin typeface="Times New Roman"/>
                <a:cs typeface="Times New Roman"/>
              </a:rPr>
              <a:t> решение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об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отклонении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апелляции</a:t>
            </a:r>
            <a:r>
              <a:rPr spc="-4" dirty="0">
                <a:latin typeface="Times New Roman"/>
                <a:cs typeface="Times New Roman"/>
              </a:rPr>
              <a:t> или</a:t>
            </a:r>
            <a:r>
              <a:rPr dirty="0">
                <a:latin typeface="Times New Roman"/>
                <a:cs typeface="Times New Roman"/>
              </a:rPr>
              <a:t> об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удовлетворении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(с </a:t>
            </a:r>
            <a:r>
              <a:rPr spc="-439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отменой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результатов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ЕГЭ и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повторным</a:t>
            </a:r>
            <a:r>
              <a:rPr spc="26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допуском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к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экзамену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резервный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день).</a:t>
            </a:r>
          </a:p>
          <a:p>
            <a:pPr marL="9525" marR="3810" algn="just"/>
            <a:r>
              <a:rPr b="1" spc="-4" dirty="0">
                <a:latin typeface="Times New Roman"/>
                <a:cs typeface="Times New Roman"/>
              </a:rPr>
              <a:t>Апелляция </a:t>
            </a:r>
            <a:r>
              <a:rPr b="1" dirty="0">
                <a:latin typeface="Times New Roman"/>
                <a:cs typeface="Times New Roman"/>
              </a:rPr>
              <a:t>о </a:t>
            </a:r>
            <a:r>
              <a:rPr b="1" spc="-8" dirty="0">
                <a:latin typeface="Times New Roman"/>
                <a:cs typeface="Times New Roman"/>
              </a:rPr>
              <a:t>несогласии </a:t>
            </a:r>
            <a:r>
              <a:rPr b="1" dirty="0">
                <a:latin typeface="Times New Roman"/>
                <a:cs typeface="Times New Roman"/>
              </a:rPr>
              <a:t>с выставленными баллами </a:t>
            </a:r>
            <a:r>
              <a:rPr spc="-8" dirty="0">
                <a:latin typeface="Times New Roman"/>
                <a:cs typeface="Times New Roman"/>
              </a:rPr>
              <a:t>подается </a:t>
            </a:r>
            <a:r>
              <a:rPr spc="-15" dirty="0">
                <a:latin typeface="Times New Roman"/>
                <a:cs typeface="Times New Roman"/>
              </a:rPr>
              <a:t>участником </a:t>
            </a:r>
            <a:r>
              <a:rPr spc="-4" dirty="0">
                <a:latin typeface="Times New Roman"/>
                <a:cs typeface="Times New Roman"/>
              </a:rPr>
              <a:t>ГИА </a:t>
            </a:r>
            <a:r>
              <a:rPr b="1" dirty="0">
                <a:latin typeface="Times New Roman"/>
                <a:cs typeface="Times New Roman"/>
              </a:rPr>
              <a:t>в 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течение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2-ух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рабочих</a:t>
            </a:r>
            <a:r>
              <a:rPr b="1" spc="431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дней,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следующих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за</a:t>
            </a:r>
            <a:r>
              <a:rPr b="1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официальным</a:t>
            </a:r>
            <a:r>
              <a:rPr b="1" dirty="0">
                <a:latin typeface="Times New Roman"/>
                <a:cs typeface="Times New Roman"/>
              </a:rPr>
              <a:t> днем</a:t>
            </a:r>
            <a:r>
              <a:rPr b="1" spc="4" dirty="0">
                <a:latin typeface="Times New Roman"/>
                <a:cs typeface="Times New Roman"/>
              </a:rPr>
              <a:t> </a:t>
            </a:r>
            <a:r>
              <a:rPr b="1" spc="-11" dirty="0">
                <a:latin typeface="Times New Roman"/>
                <a:cs typeface="Times New Roman"/>
              </a:rPr>
              <a:t>объявления </a:t>
            </a:r>
            <a:r>
              <a:rPr b="1" spc="-8" dirty="0">
                <a:latin typeface="Times New Roman"/>
                <a:cs typeface="Times New Roman"/>
              </a:rPr>
              <a:t> </a:t>
            </a:r>
            <a:r>
              <a:rPr b="1" spc="-26" dirty="0">
                <a:latin typeface="Times New Roman"/>
                <a:cs typeface="Times New Roman"/>
              </a:rPr>
              <a:t>результатов</a:t>
            </a:r>
            <a:r>
              <a:rPr b="1" spc="-23" dirty="0">
                <a:latin typeface="Times New Roman"/>
                <a:cs typeface="Times New Roman"/>
              </a:rPr>
              <a:t> </a:t>
            </a:r>
            <a:r>
              <a:rPr b="1" spc="-19" dirty="0">
                <a:latin typeface="Times New Roman"/>
                <a:cs typeface="Times New Roman"/>
              </a:rPr>
              <a:t>ГИА-11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соответствующему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30" dirty="0">
                <a:latin typeface="Times New Roman"/>
                <a:cs typeface="Times New Roman"/>
              </a:rPr>
              <a:t>предмету.</a:t>
            </a:r>
            <a:r>
              <a:rPr spc="-26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Конфликтная</a:t>
            </a:r>
            <a:r>
              <a:rPr spc="-15" dirty="0">
                <a:latin typeface="Times New Roman"/>
                <a:cs typeface="Times New Roman"/>
              </a:rPr>
              <a:t> комиссия 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принимает </a:t>
            </a:r>
            <a:r>
              <a:rPr dirty="0">
                <a:latin typeface="Times New Roman"/>
                <a:cs typeface="Times New Roman"/>
              </a:rPr>
              <a:t>решение об </a:t>
            </a:r>
            <a:r>
              <a:rPr spc="-8" dirty="0">
                <a:latin typeface="Times New Roman"/>
                <a:cs typeface="Times New Roman"/>
              </a:rPr>
              <a:t>отклонении апелляции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8" dirty="0">
                <a:latin typeface="Times New Roman"/>
                <a:cs typeface="Times New Roman"/>
              </a:rPr>
              <a:t>сохранении </a:t>
            </a:r>
            <a:r>
              <a:rPr spc="-23" dirty="0">
                <a:latin typeface="Times New Roman"/>
                <a:cs typeface="Times New Roman"/>
              </a:rPr>
              <a:t>результатов </a:t>
            </a:r>
            <a:r>
              <a:rPr dirty="0">
                <a:latin typeface="Times New Roman"/>
                <a:cs typeface="Times New Roman"/>
              </a:rPr>
              <a:t>ГИА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или </a:t>
            </a:r>
            <a:r>
              <a:rPr spc="8" dirty="0">
                <a:latin typeface="Times New Roman"/>
                <a:cs typeface="Times New Roman"/>
              </a:rPr>
              <a:t>об 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удовлетворении </a:t>
            </a:r>
            <a:r>
              <a:rPr spc="-4" dirty="0">
                <a:latin typeface="Times New Roman"/>
                <a:cs typeface="Times New Roman"/>
              </a:rPr>
              <a:t>апелляции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4" dirty="0">
                <a:latin typeface="Times New Roman"/>
                <a:cs typeface="Times New Roman"/>
              </a:rPr>
              <a:t>изменении </a:t>
            </a:r>
            <a:r>
              <a:rPr spc="-23" dirty="0">
                <a:latin typeface="Times New Roman"/>
                <a:cs typeface="Times New Roman"/>
              </a:rPr>
              <a:t>результатов </a:t>
            </a:r>
            <a:r>
              <a:rPr dirty="0">
                <a:latin typeface="Times New Roman"/>
                <a:cs typeface="Times New Roman"/>
              </a:rPr>
              <a:t>ГИА </a:t>
            </a:r>
            <a:r>
              <a:rPr spc="-8" dirty="0">
                <a:latin typeface="Times New Roman"/>
                <a:cs typeface="Times New Roman"/>
              </a:rPr>
              <a:t>(как </a:t>
            </a:r>
            <a:r>
              <a:rPr dirty="0">
                <a:latin typeface="Times New Roman"/>
                <a:cs typeface="Times New Roman"/>
              </a:rPr>
              <a:t>в </a:t>
            </a:r>
            <a:r>
              <a:rPr spc="-8" dirty="0">
                <a:latin typeface="Times New Roman"/>
                <a:cs typeface="Times New Roman"/>
              </a:rPr>
              <a:t>сторону </a:t>
            </a:r>
            <a:r>
              <a:rPr spc="-4" dirty="0">
                <a:latin typeface="Times New Roman"/>
                <a:cs typeface="Times New Roman"/>
              </a:rPr>
              <a:t>увеличения </a:t>
            </a:r>
            <a:r>
              <a:rPr dirty="0">
                <a:latin typeface="Times New Roman"/>
                <a:cs typeface="Times New Roman"/>
              </a:rPr>
              <a:t> баллов,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так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 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сторону</a:t>
            </a:r>
            <a:r>
              <a:rPr spc="-4" dirty="0">
                <a:latin typeface="Times New Roman"/>
                <a:cs typeface="Times New Roman"/>
              </a:rPr>
              <a:t> уменьшения).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7753" y="998791"/>
            <a:ext cx="5468303" cy="446437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1625918" marR="3810" indent="-1616869">
              <a:lnSpc>
                <a:spcPts val="1620"/>
              </a:lnSpc>
              <a:spcBef>
                <a:spcPts val="281"/>
              </a:spcBef>
            </a:pPr>
            <a:r>
              <a:rPr sz="1500" b="1" spc="-8" dirty="0">
                <a:latin typeface="Times New Roman"/>
                <a:cs typeface="Times New Roman"/>
              </a:rPr>
              <a:t>Рекомендации родителям: </a:t>
            </a:r>
            <a:r>
              <a:rPr sz="1500" b="1" spc="-4" dirty="0">
                <a:latin typeface="Times New Roman"/>
                <a:cs typeface="Times New Roman"/>
              </a:rPr>
              <a:t>чем </a:t>
            </a:r>
            <a:r>
              <a:rPr sz="1500" b="1" spc="-11" dirty="0">
                <a:latin typeface="Times New Roman"/>
                <a:cs typeface="Times New Roman"/>
              </a:rPr>
              <a:t>можно </a:t>
            </a:r>
            <a:r>
              <a:rPr sz="1500" b="1" spc="-15" dirty="0">
                <a:latin typeface="Times New Roman"/>
                <a:cs typeface="Times New Roman"/>
              </a:rPr>
              <a:t>помочь </a:t>
            </a:r>
            <a:r>
              <a:rPr sz="1500" b="1" spc="-8" dirty="0">
                <a:latin typeface="Times New Roman"/>
                <a:cs typeface="Times New Roman"/>
              </a:rPr>
              <a:t>ребёнку </a:t>
            </a:r>
            <a:r>
              <a:rPr sz="1500" b="1" dirty="0">
                <a:latin typeface="Times New Roman"/>
                <a:cs typeface="Times New Roman"/>
              </a:rPr>
              <a:t>в </a:t>
            </a:r>
            <a:r>
              <a:rPr sz="1500" b="1" spc="-11" dirty="0">
                <a:latin typeface="Times New Roman"/>
                <a:cs typeface="Times New Roman"/>
              </a:rPr>
              <a:t>период </a:t>
            </a:r>
            <a:r>
              <a:rPr sz="1500" b="1" spc="-363" dirty="0">
                <a:latin typeface="Times New Roman"/>
                <a:cs typeface="Times New Roman"/>
              </a:rPr>
              <a:t> </a:t>
            </a:r>
            <a:r>
              <a:rPr sz="1500" b="1" spc="-19" dirty="0">
                <a:latin typeface="Times New Roman"/>
                <a:cs typeface="Times New Roman"/>
              </a:rPr>
              <a:t>подготовки</a:t>
            </a:r>
            <a:r>
              <a:rPr sz="1500" b="1" spc="-26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и</a:t>
            </a:r>
            <a:r>
              <a:rPr sz="1500" b="1" spc="-11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сдачи</a:t>
            </a:r>
            <a:r>
              <a:rPr sz="1500" b="1" dirty="0">
                <a:latin typeface="Times New Roman"/>
                <a:cs typeface="Times New Roman"/>
              </a:rPr>
              <a:t> </a:t>
            </a:r>
            <a:r>
              <a:rPr sz="1500" b="1" spc="-4" dirty="0">
                <a:latin typeface="Times New Roman"/>
                <a:cs typeface="Times New Roman"/>
              </a:rPr>
              <a:t>ГИА?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428750"/>
            <a:ext cx="2041684" cy="53235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700" spc="-4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1700" spc="-2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700" spc="-4" dirty="0">
                <a:solidFill>
                  <a:srgbClr val="000000"/>
                </a:solidFill>
                <a:latin typeface="Times New Roman"/>
                <a:cs typeface="Times New Roman"/>
              </a:rPr>
              <a:t>этапе</a:t>
            </a:r>
            <a:r>
              <a:rPr sz="17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700" spc="-23" dirty="0">
                <a:solidFill>
                  <a:srgbClr val="000000"/>
                </a:solidFill>
                <a:latin typeface="Times New Roman"/>
                <a:cs typeface="Times New Roman"/>
              </a:rPr>
              <a:t>подготовки: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6570" y="2041683"/>
            <a:ext cx="8509635" cy="301508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just">
              <a:spcBef>
                <a:spcPts val="71"/>
              </a:spcBef>
            </a:pPr>
            <a:r>
              <a:rPr sz="1700" spc="-8" dirty="0">
                <a:latin typeface="Times New Roman"/>
                <a:cs typeface="Times New Roman"/>
              </a:rPr>
              <a:t>Важно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создание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эмоционального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комфорта</a:t>
            </a:r>
            <a:r>
              <a:rPr sz="1700" b="1" spc="-15" dirty="0">
                <a:latin typeface="Times New Roman"/>
                <a:cs typeface="Times New Roman"/>
              </a:rPr>
              <a:t>.</a:t>
            </a:r>
            <a:r>
              <a:rPr sz="1700" b="1" spc="-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Основная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задача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родителей</a:t>
            </a:r>
            <a:r>
              <a:rPr sz="1700" spc="-4" dirty="0">
                <a:latin typeface="Times New Roman"/>
                <a:cs typeface="Times New Roman"/>
              </a:rPr>
              <a:t> на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этом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этапе </a:t>
            </a:r>
            <a:r>
              <a:rPr sz="1700" spc="-4" dirty="0">
                <a:latin typeface="Times New Roman"/>
                <a:cs typeface="Times New Roman"/>
              </a:rPr>
              <a:t> понимание и </a:t>
            </a:r>
            <a:r>
              <a:rPr sz="1700" spc="-11" dirty="0">
                <a:latin typeface="Times New Roman"/>
                <a:cs typeface="Times New Roman"/>
              </a:rPr>
              <a:t>поддержка.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беседе </a:t>
            </a:r>
            <a:r>
              <a:rPr sz="1700" spc="-4" dirty="0">
                <a:latin typeface="Times New Roman"/>
                <a:cs typeface="Times New Roman"/>
              </a:rPr>
              <a:t>(по телефону </a:t>
            </a:r>
            <a:r>
              <a:rPr sz="1700" spc="-8" dirty="0">
                <a:latin typeface="Times New Roman"/>
                <a:cs typeface="Times New Roman"/>
              </a:rPr>
              <a:t>или </a:t>
            </a:r>
            <a:r>
              <a:rPr sz="1700" spc="-4" dirty="0">
                <a:latin typeface="Times New Roman"/>
                <a:cs typeface="Times New Roman"/>
              </a:rPr>
              <a:t>на </a:t>
            </a:r>
            <a:r>
              <a:rPr sz="1700" spc="-15" dirty="0">
                <a:latin typeface="Times New Roman"/>
                <a:cs typeface="Times New Roman"/>
              </a:rPr>
              <a:t>каникулах) </a:t>
            </a:r>
            <a:r>
              <a:rPr sz="1700" spc="-4" dirty="0">
                <a:latin typeface="Times New Roman"/>
                <a:cs typeface="Times New Roman"/>
              </a:rPr>
              <a:t>про </a:t>
            </a:r>
            <a:r>
              <a:rPr sz="1700" spc="-8" dirty="0">
                <a:latin typeface="Times New Roman"/>
                <a:cs typeface="Times New Roman"/>
              </a:rPr>
              <a:t>экзамены, </a:t>
            </a:r>
            <a:r>
              <a:rPr sz="1700" spc="-15" dirty="0">
                <a:latin typeface="Times New Roman"/>
                <a:cs typeface="Times New Roman"/>
              </a:rPr>
              <a:t>учебу </a:t>
            </a:r>
            <a:r>
              <a:rPr sz="1700" spc="-4" dirty="0">
                <a:latin typeface="Times New Roman"/>
                <a:cs typeface="Times New Roman"/>
              </a:rPr>
              <a:t>-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огромную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роль</a:t>
            </a:r>
            <a:r>
              <a:rPr sz="1700" spc="323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играют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поддерживающие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высказывания: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«Я</a:t>
            </a:r>
            <a:r>
              <a:rPr sz="1700" spc="33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уверен,</a:t>
            </a:r>
            <a:r>
              <a:rPr sz="1700" spc="33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ты</a:t>
            </a:r>
            <a:r>
              <a:rPr sz="1700" spc="326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справишься»,</a:t>
            </a:r>
            <a:r>
              <a:rPr sz="1700" spc="326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«Я</a:t>
            </a:r>
            <a:r>
              <a:rPr sz="1700" spc="33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тебя </a:t>
            </a:r>
            <a:r>
              <a:rPr sz="1700" spc="-8" dirty="0">
                <a:latin typeface="Times New Roman"/>
                <a:cs typeface="Times New Roman"/>
              </a:rPr>
              <a:t>верю», «У </a:t>
            </a:r>
            <a:r>
              <a:rPr sz="1700" spc="-11" dirty="0">
                <a:latin typeface="Times New Roman"/>
                <a:cs typeface="Times New Roman"/>
              </a:rPr>
              <a:t>тебя </a:t>
            </a:r>
            <a:r>
              <a:rPr sz="1700" spc="-8" dirty="0">
                <a:latin typeface="Times New Roman"/>
                <a:cs typeface="Times New Roman"/>
              </a:rPr>
              <a:t>всё </a:t>
            </a:r>
            <a:r>
              <a:rPr sz="1700" spc="-4" dirty="0">
                <a:latin typeface="Times New Roman"/>
                <a:cs typeface="Times New Roman"/>
              </a:rPr>
              <a:t>получится» и др. </a:t>
            </a:r>
            <a:r>
              <a:rPr sz="1700" spc="-8" dirty="0">
                <a:latin typeface="Times New Roman"/>
                <a:cs typeface="Times New Roman"/>
              </a:rPr>
              <a:t>Подбадривайте </a:t>
            </a:r>
            <a:r>
              <a:rPr sz="1700" spc="-4" dirty="0">
                <a:latin typeface="Times New Roman"/>
                <a:cs typeface="Times New Roman"/>
              </a:rPr>
              <a:t>детей, хвалите их </a:t>
            </a:r>
            <a:r>
              <a:rPr sz="1700" dirty="0">
                <a:latin typeface="Times New Roman"/>
                <a:cs typeface="Times New Roman"/>
              </a:rPr>
              <a:t>за </a:t>
            </a:r>
            <a:r>
              <a:rPr sz="1700" spc="-8" dirty="0">
                <a:latin typeface="Times New Roman"/>
                <a:cs typeface="Times New Roman"/>
              </a:rPr>
              <a:t>то, </a:t>
            </a:r>
            <a:r>
              <a:rPr sz="1700" spc="-11" dirty="0">
                <a:latin typeface="Times New Roman"/>
                <a:cs typeface="Times New Roman"/>
              </a:rPr>
              <a:t>что </a:t>
            </a:r>
            <a:r>
              <a:rPr sz="1700" spc="-4" dirty="0">
                <a:latin typeface="Times New Roman"/>
                <a:cs typeface="Times New Roman"/>
              </a:rPr>
              <a:t>они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делают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хорошо.</a:t>
            </a:r>
            <a:r>
              <a:rPr sz="1700" spc="-8" dirty="0">
                <a:latin typeface="Times New Roman"/>
                <a:cs typeface="Times New Roman"/>
              </a:rPr>
              <a:t> Повышайте</a:t>
            </a:r>
            <a:r>
              <a:rPr sz="1700" spc="-4" dirty="0">
                <a:latin typeface="Times New Roman"/>
                <a:cs typeface="Times New Roman"/>
              </a:rPr>
              <a:t> их</a:t>
            </a:r>
            <a:r>
              <a:rPr sz="1700" dirty="0">
                <a:latin typeface="Times New Roman"/>
                <a:cs typeface="Times New Roman"/>
              </a:rPr>
              <a:t> уверенность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себе,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4" dirty="0">
                <a:latin typeface="Times New Roman"/>
                <a:cs typeface="Times New Roman"/>
              </a:rPr>
              <a:t>так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как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чем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больше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ребенок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боится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30" dirty="0">
                <a:latin typeface="Times New Roman"/>
                <a:cs typeface="Times New Roman"/>
              </a:rPr>
              <a:t>неудачи,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тем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более</a:t>
            </a:r>
            <a:r>
              <a:rPr sz="1700" spc="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вероятности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допущения </a:t>
            </a:r>
            <a:r>
              <a:rPr sz="1700" spc="-4" dirty="0">
                <a:latin typeface="Times New Roman"/>
                <a:cs typeface="Times New Roman"/>
              </a:rPr>
              <a:t>ошибок.</a:t>
            </a:r>
            <a:endParaRPr sz="1700" dirty="0">
              <a:latin typeface="Times New Roman"/>
              <a:cs typeface="Times New Roman"/>
            </a:endParaRPr>
          </a:p>
          <a:p>
            <a:pPr marL="9525" marR="3810" algn="just">
              <a:spcBef>
                <a:spcPts val="758"/>
              </a:spcBef>
            </a:pPr>
            <a:r>
              <a:rPr sz="1700" dirty="0">
                <a:latin typeface="Times New Roman"/>
                <a:cs typeface="Times New Roman"/>
              </a:rPr>
              <a:t>Старайтесь </a:t>
            </a:r>
            <a:r>
              <a:rPr sz="1700" spc="-23" dirty="0">
                <a:latin typeface="Times New Roman"/>
                <a:cs typeface="Times New Roman"/>
              </a:rPr>
              <a:t>соблюдать </a:t>
            </a:r>
            <a:r>
              <a:rPr sz="1700" spc="-11" dirty="0">
                <a:latin typeface="Times New Roman"/>
                <a:cs typeface="Times New Roman"/>
              </a:rPr>
              <a:t>спокойствие </a:t>
            </a:r>
            <a:r>
              <a:rPr sz="1700" spc="-4" dirty="0">
                <a:latin typeface="Times New Roman"/>
                <a:cs typeface="Times New Roman"/>
              </a:rPr>
              <a:t>и взвешенную позицию взрослого, </a:t>
            </a:r>
            <a:r>
              <a:rPr sz="1700" spc="-19" dirty="0">
                <a:latin typeface="Times New Roman"/>
                <a:cs typeface="Times New Roman"/>
              </a:rPr>
              <a:t>который </a:t>
            </a:r>
            <a:r>
              <a:rPr sz="1700" spc="-26" dirty="0">
                <a:latin typeface="Times New Roman"/>
                <a:cs typeface="Times New Roman"/>
              </a:rPr>
              <a:t>видит, </a:t>
            </a:r>
            <a:r>
              <a:rPr sz="1700" spc="-4" dirty="0">
                <a:latin typeface="Times New Roman"/>
                <a:cs typeface="Times New Roman"/>
              </a:rPr>
              <a:t>в </a:t>
            </a:r>
            <a:r>
              <a:rPr sz="1700" dirty="0">
                <a:latin typeface="Times New Roman"/>
                <a:cs typeface="Times New Roman"/>
              </a:rPr>
              <a:t>чём 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ребёнку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23" dirty="0">
                <a:latin typeface="Times New Roman"/>
                <a:cs typeface="Times New Roman"/>
              </a:rPr>
              <a:t>трудно</a:t>
            </a:r>
            <a:r>
              <a:rPr sz="1700" spc="-19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сейчас</a:t>
            </a:r>
            <a:r>
              <a:rPr sz="1700" spc="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ненавязчиво</a:t>
            </a:r>
            <a:r>
              <a:rPr sz="1700" spc="394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предлагайте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свою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помощь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(помочь</a:t>
            </a:r>
            <a:r>
              <a:rPr sz="1700" spc="39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подобрать 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литературу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или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обсудить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непонятную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тему</a:t>
            </a:r>
            <a:r>
              <a:rPr sz="1700" spc="-4" dirty="0">
                <a:latin typeface="Times New Roman"/>
                <a:cs typeface="Times New Roman"/>
              </a:rPr>
              <a:t> 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др.).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5" dirty="0">
                <a:latin typeface="Times New Roman"/>
                <a:cs typeface="Times New Roman"/>
              </a:rPr>
              <a:t>период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19" dirty="0">
                <a:latin typeface="Times New Roman"/>
                <a:cs typeface="Times New Roman"/>
              </a:rPr>
              <a:t>каникул</a:t>
            </a:r>
            <a:r>
              <a:rPr sz="1700" spc="-15" dirty="0">
                <a:latin typeface="Times New Roman"/>
                <a:cs typeface="Times New Roman"/>
              </a:rPr>
              <a:t> находите</a:t>
            </a:r>
            <a:r>
              <a:rPr sz="1700" spc="-1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время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для </a:t>
            </a:r>
            <a:r>
              <a:rPr sz="1700" spc="-401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общения.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Демонстрируйте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заботу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и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доверие: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сыну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важно</a:t>
            </a:r>
            <a:r>
              <a:rPr sz="1700" spc="-8" dirty="0">
                <a:latin typeface="Times New Roman"/>
                <a:cs typeface="Times New Roman"/>
              </a:rPr>
              <a:t> </a:t>
            </a:r>
            <a:r>
              <a:rPr sz="1700" spc="-11" dirty="0">
                <a:latin typeface="Times New Roman"/>
                <a:cs typeface="Times New Roman"/>
              </a:rPr>
              <a:t>чувствовать</a:t>
            </a:r>
            <a:r>
              <a:rPr sz="1700" spc="-8" dirty="0">
                <a:latin typeface="Times New Roman"/>
                <a:cs typeface="Times New Roman"/>
              </a:rPr>
              <a:t> ваше</a:t>
            </a:r>
            <a:r>
              <a:rPr sz="1700" spc="-4" dirty="0">
                <a:latin typeface="Times New Roman"/>
                <a:cs typeface="Times New Roman"/>
              </a:rPr>
              <a:t> </a:t>
            </a:r>
            <a:r>
              <a:rPr sz="1700" spc="-8" dirty="0">
                <a:latin typeface="Times New Roman"/>
                <a:cs typeface="Times New Roman"/>
              </a:rPr>
              <a:t>понимание</a:t>
            </a:r>
            <a:r>
              <a:rPr sz="1700" spc="-4" dirty="0">
                <a:latin typeface="Times New Roman"/>
                <a:cs typeface="Times New Roman"/>
              </a:rPr>
              <a:t> и </a:t>
            </a:r>
            <a:r>
              <a:rPr sz="1700" dirty="0">
                <a:latin typeface="Times New Roman"/>
                <a:cs typeface="Times New Roman"/>
              </a:rPr>
              <a:t> </a:t>
            </a:r>
            <a:r>
              <a:rPr sz="1700" spc="-26" dirty="0">
                <a:latin typeface="Times New Roman"/>
                <a:cs typeface="Times New Roman"/>
              </a:rPr>
              <a:t>поддержку.</a:t>
            </a:r>
            <a:endParaRPr sz="1700" dirty="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8472" y="1065371"/>
            <a:ext cx="2586038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100" spc="-8" dirty="0">
                <a:solidFill>
                  <a:srgbClr val="000000"/>
                </a:solidFill>
                <a:latin typeface="Times New Roman"/>
                <a:cs typeface="Times New Roman"/>
              </a:rPr>
              <a:t>Накануне</a:t>
            </a:r>
            <a:r>
              <a:rPr sz="2100" spc="-4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spc="-11" dirty="0">
                <a:solidFill>
                  <a:srgbClr val="000000"/>
                </a:solidFill>
                <a:latin typeface="Times New Roman"/>
                <a:cs typeface="Times New Roman"/>
              </a:rPr>
              <a:t>экзаменов: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472" y="1453763"/>
            <a:ext cx="8390573" cy="3595408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9525" marR="3810" algn="just">
              <a:lnSpc>
                <a:spcPct val="90000"/>
              </a:lnSpc>
              <a:spcBef>
                <a:spcPts val="293"/>
              </a:spcBef>
            </a:pPr>
            <a:r>
              <a:rPr spc="-4" dirty="0">
                <a:latin typeface="Times New Roman"/>
                <a:cs typeface="Times New Roman"/>
              </a:rPr>
              <a:t>Не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повышайте</a:t>
            </a:r>
            <a:r>
              <a:rPr dirty="0">
                <a:latin typeface="Times New Roman"/>
                <a:cs typeface="Times New Roman"/>
              </a:rPr>
              <a:t> тревожность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ребенка–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это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отрицательно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сказаться</a:t>
            </a:r>
            <a:r>
              <a:rPr spc="866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на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результате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тестирования.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Ребенку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всегда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передается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волнение</a:t>
            </a:r>
            <a:r>
              <a:rPr spc="-8" dirty="0">
                <a:latin typeface="Times New Roman"/>
                <a:cs typeface="Times New Roman"/>
              </a:rPr>
              <a:t> родителей,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11" dirty="0">
                <a:latin typeface="Times New Roman"/>
                <a:cs typeface="Times New Roman"/>
              </a:rPr>
              <a:t>если 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взрослые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ответственный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момент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могут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справиться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со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своими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эмоциями,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то </a:t>
            </a:r>
            <a:r>
              <a:rPr spc="-19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подросток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силу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возрастных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особенностей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эмоционально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«сорваться». 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Разговаривайте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сыном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спокойным,</a:t>
            </a:r>
            <a:r>
              <a:rPr spc="-8" dirty="0">
                <a:latin typeface="Times New Roman"/>
                <a:cs typeface="Times New Roman"/>
              </a:rPr>
              <a:t> ободряющим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тоном,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демонстрируйте </a:t>
            </a:r>
            <a:r>
              <a:rPr dirty="0">
                <a:latin typeface="Times New Roman"/>
                <a:cs typeface="Times New Roman"/>
              </a:rPr>
              <a:t> оптимистический настрой.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spc="-8" dirty="0">
                <a:latin typeface="Times New Roman"/>
                <a:cs typeface="Times New Roman"/>
              </a:rPr>
              <a:t>тревожьтесь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11" dirty="0">
                <a:latin typeface="Times New Roman"/>
                <a:cs typeface="Times New Roman"/>
              </a:rPr>
              <a:t>количестве </a:t>
            </a:r>
            <a:r>
              <a:rPr dirty="0">
                <a:latin typeface="Times New Roman"/>
                <a:cs typeface="Times New Roman"/>
              </a:rPr>
              <a:t>баллов, </a:t>
            </a:r>
            <a:r>
              <a:rPr spc="-23" dirty="0">
                <a:latin typeface="Times New Roman"/>
                <a:cs typeface="Times New Roman"/>
              </a:rPr>
              <a:t>которые </a:t>
            </a:r>
            <a:r>
              <a:rPr spc="-4" dirty="0">
                <a:latin typeface="Times New Roman"/>
                <a:cs typeface="Times New Roman"/>
              </a:rPr>
              <a:t>он получит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экзамене,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а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пожелайте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ему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успехов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скажите,</a:t>
            </a:r>
            <a:r>
              <a:rPr spc="-11" dirty="0">
                <a:latin typeface="Times New Roman"/>
                <a:cs typeface="Times New Roman"/>
              </a:rPr>
              <a:t> что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вы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него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верите.</a:t>
            </a:r>
            <a:endParaRPr dirty="0">
              <a:latin typeface="Times New Roman"/>
              <a:cs typeface="Times New Roman"/>
            </a:endParaRPr>
          </a:p>
          <a:p>
            <a:pPr marL="9525" algn="just">
              <a:spcBef>
                <a:spcPts val="540"/>
              </a:spcBef>
            </a:pPr>
            <a:r>
              <a:rPr b="1" spc="-4" dirty="0">
                <a:latin typeface="Times New Roman"/>
                <a:cs typeface="Times New Roman"/>
              </a:rPr>
              <a:t>Ошибки,</a:t>
            </a:r>
            <a:r>
              <a:rPr b="1" spc="-8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которые</a:t>
            </a:r>
            <a:r>
              <a:rPr b="1" spc="11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следует </a:t>
            </a:r>
            <a:r>
              <a:rPr b="1" spc="-11" dirty="0">
                <a:latin typeface="Times New Roman"/>
                <a:cs typeface="Times New Roman"/>
              </a:rPr>
              <a:t>избегать</a:t>
            </a:r>
            <a:r>
              <a:rPr b="1" spc="-4" dirty="0">
                <a:latin typeface="Times New Roman"/>
                <a:cs typeface="Times New Roman"/>
              </a:rPr>
              <a:t> </a:t>
            </a:r>
            <a:r>
              <a:rPr b="1" spc="-8" dirty="0">
                <a:latin typeface="Times New Roman"/>
                <a:cs typeface="Times New Roman"/>
              </a:rPr>
              <a:t>родителям:</a:t>
            </a:r>
            <a:endParaRPr dirty="0">
              <a:latin typeface="Times New Roman"/>
              <a:cs typeface="Times New Roman"/>
            </a:endParaRPr>
          </a:p>
          <a:p>
            <a:pPr marL="9525" algn="just">
              <a:lnSpc>
                <a:spcPts val="2051"/>
              </a:lnSpc>
              <a:spcBef>
                <a:spcPts val="529"/>
              </a:spcBef>
            </a:pPr>
            <a:r>
              <a:rPr dirty="0">
                <a:latin typeface="Times New Roman"/>
                <a:cs typeface="Times New Roman"/>
              </a:rPr>
              <a:t>В</a:t>
            </a:r>
            <a:r>
              <a:rPr spc="120" dirty="0">
                <a:latin typeface="Times New Roman"/>
                <a:cs typeface="Times New Roman"/>
              </a:rPr>
              <a:t> </a:t>
            </a:r>
            <a:r>
              <a:rPr spc="-34" dirty="0">
                <a:latin typeface="Times New Roman"/>
                <a:cs typeface="Times New Roman"/>
              </a:rPr>
              <a:t>ходе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подготовки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к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экзаменам</a:t>
            </a:r>
            <a:r>
              <a:rPr spc="13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родители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нередко</a:t>
            </a:r>
            <a:r>
              <a:rPr spc="131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используют</a:t>
            </a:r>
            <a:r>
              <a:rPr spc="12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тактику</a:t>
            </a:r>
            <a:r>
              <a:rPr spc="150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запугивания</a:t>
            </a:r>
            <a:r>
              <a:rPr spc="127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:</a:t>
            </a:r>
          </a:p>
          <a:p>
            <a:pPr marL="9525" marR="4763" algn="just">
              <a:lnSpc>
                <a:spcPct val="90000"/>
              </a:lnSpc>
              <a:spcBef>
                <a:spcPts val="109"/>
              </a:spcBef>
            </a:pPr>
            <a:r>
              <a:rPr dirty="0">
                <a:latin typeface="Times New Roman"/>
                <a:cs typeface="Times New Roman"/>
              </a:rPr>
              <a:t>«Мало </a:t>
            </a:r>
            <a:r>
              <a:rPr spc="-4" dirty="0">
                <a:latin typeface="Times New Roman"/>
                <a:cs typeface="Times New Roman"/>
              </a:rPr>
              <a:t>занимаешься </a:t>
            </a:r>
            <a:r>
              <a:rPr dirty="0">
                <a:latin typeface="Times New Roman"/>
                <a:cs typeface="Times New Roman"/>
              </a:rPr>
              <a:t>–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dirty="0">
                <a:latin typeface="Times New Roman"/>
                <a:cs typeface="Times New Roman"/>
              </a:rPr>
              <a:t>сдашь», </a:t>
            </a:r>
            <a:r>
              <a:rPr spc="-4" dirty="0">
                <a:latin typeface="Times New Roman"/>
                <a:cs typeface="Times New Roman"/>
              </a:rPr>
              <a:t>«Не </a:t>
            </a:r>
            <a:r>
              <a:rPr dirty="0">
                <a:latin typeface="Times New Roman"/>
                <a:cs typeface="Times New Roman"/>
              </a:rPr>
              <a:t>стараешься – </a:t>
            </a:r>
            <a:r>
              <a:rPr spc="-38" dirty="0">
                <a:latin typeface="Times New Roman"/>
                <a:cs typeface="Times New Roman"/>
              </a:rPr>
              <a:t>будут </a:t>
            </a:r>
            <a:r>
              <a:rPr spc="-11" dirty="0">
                <a:latin typeface="Times New Roman"/>
                <a:cs typeface="Times New Roman"/>
              </a:rPr>
              <a:t>плохие </a:t>
            </a:r>
            <a:r>
              <a:rPr spc="-19" dirty="0">
                <a:latin typeface="Times New Roman"/>
                <a:cs typeface="Times New Roman"/>
              </a:rPr>
              <a:t>результаты», </a:t>
            </a:r>
            <a:r>
              <a:rPr spc="-34" dirty="0">
                <a:latin typeface="Times New Roman"/>
                <a:cs typeface="Times New Roman"/>
              </a:rPr>
              <a:t>«Ты 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совсем </a:t>
            </a:r>
            <a:r>
              <a:rPr spc="-4" dirty="0">
                <a:latin typeface="Times New Roman"/>
                <a:cs typeface="Times New Roman"/>
              </a:rPr>
              <a:t>не </a:t>
            </a:r>
            <a:r>
              <a:rPr spc="-15" dirty="0">
                <a:latin typeface="Times New Roman"/>
                <a:cs typeface="Times New Roman"/>
              </a:rPr>
              <a:t>готов», </a:t>
            </a:r>
            <a:r>
              <a:rPr spc="-8" dirty="0">
                <a:latin typeface="Times New Roman"/>
                <a:cs typeface="Times New Roman"/>
              </a:rPr>
              <a:t>«Это </a:t>
            </a:r>
            <a:r>
              <a:rPr spc="4" dirty="0">
                <a:latin typeface="Times New Roman"/>
                <a:cs typeface="Times New Roman"/>
              </a:rPr>
              <a:t>так </a:t>
            </a:r>
            <a:r>
              <a:rPr spc="-8" dirty="0">
                <a:latin typeface="Times New Roman"/>
                <a:cs typeface="Times New Roman"/>
              </a:rPr>
              <a:t>сложно» </a:t>
            </a:r>
            <a:r>
              <a:rPr dirty="0">
                <a:latin typeface="Times New Roman"/>
                <a:cs typeface="Times New Roman"/>
              </a:rPr>
              <a:t>и </a:t>
            </a:r>
            <a:r>
              <a:rPr spc="-30" dirty="0">
                <a:latin typeface="Times New Roman"/>
                <a:cs typeface="Times New Roman"/>
              </a:rPr>
              <a:t>т.п.; </a:t>
            </a:r>
            <a:r>
              <a:rPr spc="-15" dirty="0">
                <a:latin typeface="Times New Roman"/>
                <a:cs typeface="Times New Roman"/>
              </a:rPr>
              <a:t>Такая </a:t>
            </a:r>
            <a:r>
              <a:rPr spc="-8" dirty="0">
                <a:latin typeface="Times New Roman"/>
                <a:cs typeface="Times New Roman"/>
              </a:rPr>
              <a:t>тактика </a:t>
            </a:r>
            <a:r>
              <a:rPr spc="-4" dirty="0">
                <a:latin typeface="Times New Roman"/>
                <a:cs typeface="Times New Roman"/>
              </a:rPr>
              <a:t>не повышает </a:t>
            </a:r>
            <a:r>
              <a:rPr spc="-8" dirty="0">
                <a:latin typeface="Times New Roman"/>
                <a:cs typeface="Times New Roman"/>
              </a:rPr>
              <a:t>мотивацию, </a:t>
            </a:r>
            <a:r>
              <a:rPr dirty="0">
                <a:latin typeface="Times New Roman"/>
                <a:cs typeface="Times New Roman"/>
              </a:rPr>
              <a:t>а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создает</a:t>
            </a:r>
            <a:r>
              <a:rPr spc="-4" dirty="0">
                <a:latin typeface="Times New Roman"/>
                <a:cs typeface="Times New Roman"/>
              </a:rPr>
              <a:t> эмоциональные</a:t>
            </a:r>
            <a:r>
              <a:rPr dirty="0">
                <a:latin typeface="Times New Roman"/>
                <a:cs typeface="Times New Roman"/>
              </a:rPr>
              <a:t> барьеры,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23" dirty="0">
                <a:latin typeface="Times New Roman"/>
                <a:cs typeface="Times New Roman"/>
              </a:rPr>
              <a:t>которые</a:t>
            </a:r>
            <a:r>
              <a:rPr spc="-19" dirty="0">
                <a:latin typeface="Times New Roman"/>
                <a:cs typeface="Times New Roman"/>
              </a:rPr>
              <a:t> школьник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не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может</a:t>
            </a:r>
            <a:r>
              <a:rPr spc="-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самостоятельно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преодолеть.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704" y="1291696"/>
            <a:ext cx="6698933" cy="1377781"/>
          </a:xfrm>
          <a:prstGeom prst="rect">
            <a:avLst/>
          </a:prstGeom>
        </p:spPr>
        <p:txBody>
          <a:bodyPr vert="horz" wrap="square" lIns="0" tIns="76676" rIns="0" bIns="0" rtlCol="0">
            <a:spAutoFit/>
          </a:bodyPr>
          <a:lstStyle/>
          <a:p>
            <a:pPr marL="9525">
              <a:spcBef>
                <a:spcPts val="604"/>
              </a:spcBef>
            </a:pPr>
            <a:r>
              <a:rPr b="1" dirty="0">
                <a:latin typeface="Times New Roman"/>
                <a:cs typeface="Times New Roman"/>
              </a:rPr>
              <a:t>После</a:t>
            </a:r>
            <a:r>
              <a:rPr b="1" spc="-38" dirty="0">
                <a:latin typeface="Times New Roman"/>
                <a:cs typeface="Times New Roman"/>
              </a:rPr>
              <a:t> </a:t>
            </a:r>
            <a:r>
              <a:rPr b="1" spc="-4" dirty="0">
                <a:latin typeface="Times New Roman"/>
                <a:cs typeface="Times New Roman"/>
              </a:rPr>
              <a:t>экзамена:</a:t>
            </a:r>
            <a:endParaRPr dirty="0">
              <a:latin typeface="Times New Roman"/>
              <a:cs typeface="Times New Roman"/>
            </a:endParaRPr>
          </a:p>
          <a:p>
            <a:pPr marL="238125" indent="-229076">
              <a:spcBef>
                <a:spcPts val="529"/>
              </a:spcBef>
              <a:buFont typeface="Arial MT"/>
              <a:buChar char="•"/>
              <a:tabLst>
                <a:tab pos="238125" algn="l"/>
                <a:tab pos="238601" algn="l"/>
              </a:tabLst>
            </a:pPr>
            <a:r>
              <a:rPr spc="-4" dirty="0">
                <a:latin typeface="Times New Roman"/>
                <a:cs typeface="Times New Roman"/>
              </a:rPr>
              <a:t>не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критикуйте,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не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нагнетайте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обстановку;</a:t>
            </a:r>
          </a:p>
          <a:p>
            <a:pPr marL="180975" indent="-171926">
              <a:spcBef>
                <a:spcPts val="544"/>
              </a:spcBef>
              <a:buFont typeface="Arial MT"/>
              <a:buChar char="•"/>
              <a:tabLst>
                <a:tab pos="181451" algn="l"/>
              </a:tabLst>
            </a:pPr>
            <a:r>
              <a:rPr spc="-11" dirty="0">
                <a:latin typeface="Times New Roman"/>
                <a:cs typeface="Times New Roman"/>
              </a:rPr>
              <a:t>спокойно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9" dirty="0">
                <a:latin typeface="Times New Roman"/>
                <a:cs typeface="Times New Roman"/>
              </a:rPr>
              <a:t>обсудите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все</a:t>
            </a:r>
            <a:r>
              <a:rPr spc="-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«+»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и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«-»;</a:t>
            </a:r>
          </a:p>
          <a:p>
            <a:pPr marL="180975" indent="-171926">
              <a:spcBef>
                <a:spcPts val="529"/>
              </a:spcBef>
              <a:buFont typeface="Arial MT"/>
              <a:buChar char="•"/>
              <a:tabLst>
                <a:tab pos="181451" algn="l"/>
              </a:tabLst>
            </a:pPr>
            <a:r>
              <a:rPr spc="-4" dirty="0">
                <a:latin typeface="Times New Roman"/>
                <a:cs typeface="Times New Roman"/>
              </a:rPr>
              <a:t>не забывайте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11" dirty="0">
                <a:latin typeface="Times New Roman"/>
                <a:cs typeface="Times New Roman"/>
              </a:rPr>
              <a:t>похвалить</a:t>
            </a:r>
            <a:r>
              <a:rPr b="1" spc="-11" dirty="0">
                <a:latin typeface="Times New Roman"/>
                <a:cs typeface="Times New Roman"/>
              </a:rPr>
              <a:t>,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spc="-8" dirty="0">
                <a:latin typeface="Times New Roman"/>
                <a:cs typeface="Times New Roman"/>
              </a:rPr>
              <a:t>помните</a:t>
            </a:r>
            <a:r>
              <a:rPr spc="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о </a:t>
            </a:r>
            <a:r>
              <a:rPr spc="-15" dirty="0">
                <a:latin typeface="Times New Roman"/>
                <a:cs typeface="Times New Roman"/>
              </a:rPr>
              <a:t>его</a:t>
            </a:r>
            <a:r>
              <a:rPr spc="-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эмоциональном</a:t>
            </a:r>
            <a:r>
              <a:rPr spc="11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состоянии.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283" y="3398425"/>
            <a:ext cx="7644765" cy="62469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>
              <a:lnSpc>
                <a:spcPts val="2393"/>
              </a:lnSpc>
              <a:spcBef>
                <a:spcPts val="71"/>
              </a:spcBef>
            </a:pPr>
            <a:r>
              <a:rPr sz="2100" b="1" spc="-4" dirty="0">
                <a:latin typeface="Calibri"/>
                <a:cs typeface="Calibri"/>
              </a:rPr>
              <a:t>Помните,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что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понимание</a:t>
            </a:r>
            <a:r>
              <a:rPr sz="2100" b="1" spc="38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и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поддержка,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любовь</a:t>
            </a:r>
            <a:r>
              <a:rPr sz="2100" b="1" spc="8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и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вера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в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его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силы</a:t>
            </a:r>
            <a:endParaRPr sz="2100" dirty="0">
              <a:latin typeface="Calibri"/>
              <a:cs typeface="Calibri"/>
            </a:endParaRPr>
          </a:p>
          <a:p>
            <a:pPr marL="2858" algn="ctr">
              <a:lnSpc>
                <a:spcPts val="2393"/>
              </a:lnSpc>
            </a:pPr>
            <a:r>
              <a:rPr sz="2100" b="1" spc="-4" dirty="0">
                <a:latin typeface="Calibri"/>
                <a:cs typeface="Calibri"/>
              </a:rPr>
              <a:t>–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4" dirty="0">
                <a:latin typeface="Calibri"/>
                <a:cs typeface="Calibri"/>
              </a:rPr>
              <a:t>залог</a:t>
            </a:r>
            <a:r>
              <a:rPr sz="2100" b="1" spc="4" dirty="0">
                <a:latin typeface="Calibri"/>
                <a:cs typeface="Calibri"/>
              </a:rPr>
              <a:t> </a:t>
            </a:r>
            <a:r>
              <a:rPr sz="2100" b="1" spc="-11" dirty="0">
                <a:latin typeface="Calibri"/>
                <a:cs typeface="Calibri"/>
              </a:rPr>
              <a:t>успеха</a:t>
            </a:r>
            <a:r>
              <a:rPr sz="2100" b="1" spc="19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Вашего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8" dirty="0">
                <a:latin typeface="Calibri"/>
                <a:cs typeface="Calibri"/>
              </a:rPr>
              <a:t>ребёнка!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2038350"/>
            <a:ext cx="6508527" cy="640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4100" dirty="0">
                <a:latin typeface="Times New Roman"/>
                <a:cs typeface="Times New Roman"/>
              </a:rPr>
              <a:t>Спасибо</a:t>
            </a:r>
            <a:r>
              <a:rPr sz="4100" spc="-19" dirty="0">
                <a:latin typeface="Times New Roman"/>
                <a:cs typeface="Times New Roman"/>
              </a:rPr>
              <a:t> </a:t>
            </a:r>
            <a:r>
              <a:rPr sz="4100" spc="-4" dirty="0">
                <a:latin typeface="Times New Roman"/>
                <a:cs typeface="Times New Roman"/>
              </a:rPr>
              <a:t>за</a:t>
            </a:r>
            <a:r>
              <a:rPr sz="4100" spc="-26" dirty="0">
                <a:latin typeface="Times New Roman"/>
                <a:cs typeface="Times New Roman"/>
              </a:rPr>
              <a:t> </a:t>
            </a:r>
            <a:r>
              <a:rPr sz="4100" spc="-4" dirty="0">
                <a:latin typeface="Times New Roman"/>
                <a:cs typeface="Times New Roman"/>
              </a:rPr>
              <a:t>внимание!</a:t>
            </a:r>
            <a:endParaRPr sz="4100" dirty="0">
              <a:latin typeface="Times New Roman"/>
              <a:cs typeface="Times New Roman"/>
            </a:endParaRPr>
          </a:p>
        </p:txBody>
      </p:sp>
      <p:pic>
        <p:nvPicPr>
          <p:cNvPr id="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822" y="103123"/>
            <a:ext cx="7987030" cy="488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2325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СДАЧА </a:t>
            </a:r>
            <a:r>
              <a:rPr lang="ru-RU" sz="2400" b="1" u="heavy" spc="-18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00" b="1" u="heavy" spc="-12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9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ЭКЗАМЕНОВ</a:t>
            </a:r>
            <a:endParaRPr sz="2400" dirty="0">
              <a:latin typeface="Times New Roman"/>
              <a:cs typeface="Times New Roman"/>
            </a:endParaRPr>
          </a:p>
          <a:p>
            <a:pPr marL="3611879">
              <a:lnSpc>
                <a:spcPts val="2640"/>
              </a:lnSpc>
            </a:pPr>
            <a:r>
              <a:rPr sz="2400" u="heavy" spc="-5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400" b="1" u="heavy" spc="-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ФОРМАТЕ</a:t>
            </a:r>
            <a:r>
              <a:rPr sz="2400" b="1" u="heavy" spc="-4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4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ЕГЭ</a:t>
            </a:r>
            <a:endParaRPr sz="2400" dirty="0">
              <a:latin typeface="Times New Roman"/>
              <a:cs typeface="Times New Roman"/>
            </a:endParaRPr>
          </a:p>
          <a:p>
            <a:pPr marL="783590" marR="288290" indent="-487680">
              <a:lnSpc>
                <a:spcPct val="100000"/>
              </a:lnSpc>
              <a:spcBef>
                <a:spcPts val="1475"/>
              </a:spcBef>
              <a:buFont typeface="Wingdings"/>
              <a:buChar char=""/>
              <a:tabLst>
                <a:tab pos="552450" algn="l"/>
              </a:tabLst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Обязательными</a:t>
            </a:r>
            <a:r>
              <a:rPr sz="2400" b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15" dirty="0">
                <a:latin typeface="Georgia"/>
                <a:cs typeface="Georgia"/>
              </a:rPr>
              <a:t>для </a:t>
            </a:r>
            <a:r>
              <a:rPr sz="2400" spc="140" dirty="0">
                <a:latin typeface="Georgia"/>
                <a:cs typeface="Georgia"/>
              </a:rPr>
              <a:t>всех </a:t>
            </a:r>
            <a:r>
              <a:rPr sz="2400" spc="125" dirty="0">
                <a:latin typeface="Georgia"/>
                <a:cs typeface="Georgia"/>
              </a:rPr>
              <a:t>выпускников </a:t>
            </a:r>
            <a:r>
              <a:rPr sz="2400" spc="55" dirty="0">
                <a:latin typeface="Georgia"/>
                <a:cs typeface="Georgia"/>
              </a:rPr>
              <a:t>школ  </a:t>
            </a:r>
            <a:r>
              <a:rPr sz="2400" spc="100" dirty="0">
                <a:latin typeface="Georgia"/>
                <a:cs typeface="Georgia"/>
              </a:rPr>
              <a:t>текущего года </a:t>
            </a:r>
            <a:r>
              <a:rPr sz="2400" spc="95" dirty="0">
                <a:latin typeface="Georgia"/>
                <a:cs typeface="Georgia"/>
              </a:rPr>
              <a:t>являются </a:t>
            </a:r>
            <a:r>
              <a:rPr sz="2400" b="1" spc="10" dirty="0">
                <a:solidFill>
                  <a:srgbClr val="C00000"/>
                </a:solidFill>
                <a:latin typeface="Georgia"/>
                <a:cs typeface="Georgia"/>
              </a:rPr>
              <a:t>ЕГЭ </a:t>
            </a:r>
            <a:r>
              <a:rPr sz="2400" b="1" spc="-25" dirty="0" err="1">
                <a:solidFill>
                  <a:srgbClr val="C00000"/>
                </a:solidFill>
                <a:latin typeface="Georgia"/>
                <a:cs typeface="Georgia"/>
              </a:rPr>
              <a:t>по</a:t>
            </a: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70" dirty="0" err="1" smtClean="0">
                <a:solidFill>
                  <a:srgbClr val="C00000"/>
                </a:solidFill>
                <a:latin typeface="Georgia"/>
                <a:cs typeface="Georgia"/>
              </a:rPr>
              <a:t>русскому</a:t>
            </a:r>
            <a:r>
              <a:rPr lang="ru-RU" sz="24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40" dirty="0" err="1" smtClean="0">
                <a:solidFill>
                  <a:srgbClr val="C00000"/>
                </a:solidFill>
                <a:latin typeface="Georgia"/>
                <a:cs typeface="Georgia"/>
              </a:rPr>
              <a:t>языку</a:t>
            </a:r>
            <a:r>
              <a:rPr sz="2400" b="1" spc="4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dirty="0" err="1" smtClean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dirty="0" smtClean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dirty="0">
                <a:solidFill>
                  <a:srgbClr val="C00000"/>
                </a:solidFill>
                <a:latin typeface="Georgia"/>
                <a:cs typeface="Georgia"/>
              </a:rPr>
              <a:t>базовая) </a:t>
            </a:r>
            <a:r>
              <a:rPr sz="2400" b="1" spc="-100" dirty="0">
                <a:solidFill>
                  <a:srgbClr val="C00000"/>
                </a:solidFill>
                <a:latin typeface="Georgia"/>
                <a:cs typeface="Georgia"/>
              </a:rPr>
              <a:t>или  </a:t>
            </a:r>
            <a:r>
              <a:rPr sz="2400" b="1" spc="60" dirty="0">
                <a:solidFill>
                  <a:srgbClr val="C00000"/>
                </a:solidFill>
                <a:latin typeface="Georgia"/>
                <a:cs typeface="Georgia"/>
              </a:rPr>
              <a:t>математика</a:t>
            </a:r>
            <a:r>
              <a:rPr sz="2400" b="1" spc="16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spc="-70" dirty="0" err="1">
                <a:solidFill>
                  <a:srgbClr val="C00000"/>
                </a:solidFill>
                <a:latin typeface="Georgia"/>
                <a:cs typeface="Georgia"/>
              </a:rPr>
              <a:t>профильная</a:t>
            </a:r>
            <a:r>
              <a:rPr sz="2400" b="1" spc="-70" dirty="0" smtClean="0">
                <a:solidFill>
                  <a:srgbClr val="C00000"/>
                </a:solidFill>
                <a:latin typeface="Georgia"/>
                <a:cs typeface="Georgia"/>
              </a:rPr>
              <a:t>)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269240" marR="5080" indent="-269240">
              <a:lnSpc>
                <a:spcPts val="2860"/>
              </a:lnSpc>
              <a:spcBef>
                <a:spcPts val="2445"/>
              </a:spcBef>
              <a:buFont typeface="Wingdings"/>
              <a:buChar char=""/>
              <a:tabLst>
                <a:tab pos="269240" algn="l"/>
              </a:tabLst>
            </a:pP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Положительные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результаты </a:t>
            </a:r>
            <a:r>
              <a:rPr sz="2400" b="1" spc="-110" dirty="0">
                <a:solidFill>
                  <a:srgbClr val="C00000"/>
                </a:solidFill>
                <a:latin typeface="Georgia"/>
                <a:cs typeface="Georgia"/>
              </a:rPr>
              <a:t>ГИА </a:t>
            </a:r>
            <a:r>
              <a:rPr sz="2400" b="1" spc="-25" dirty="0">
                <a:solidFill>
                  <a:srgbClr val="C00000"/>
                </a:solidFill>
                <a:latin typeface="Georgia"/>
                <a:cs typeface="Georgia"/>
              </a:rPr>
              <a:t>по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русскому 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языку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spc="45" dirty="0">
                <a:latin typeface="Georgia"/>
                <a:cs typeface="Georgia"/>
              </a:rPr>
              <a:t>(преодоление</a:t>
            </a:r>
            <a:endParaRPr sz="2400" dirty="0">
              <a:latin typeface="Georgia"/>
              <a:cs typeface="Georgia"/>
            </a:endParaRPr>
          </a:p>
          <a:p>
            <a:pPr marL="899160" marR="635635" algn="ctr">
              <a:lnSpc>
                <a:spcPts val="2880"/>
              </a:lnSpc>
            </a:pPr>
            <a:r>
              <a:rPr sz="2400" spc="70" dirty="0">
                <a:latin typeface="Georgia"/>
                <a:cs typeface="Georgia"/>
              </a:rPr>
              <a:t>минимальной </a:t>
            </a:r>
            <a:r>
              <a:rPr sz="2400" spc="114" dirty="0">
                <a:latin typeface="Georgia"/>
                <a:cs typeface="Georgia"/>
              </a:rPr>
              <a:t>границы, </a:t>
            </a:r>
            <a:r>
              <a:rPr sz="2400" spc="105" dirty="0">
                <a:latin typeface="Georgia"/>
                <a:cs typeface="Georgia"/>
              </a:rPr>
              <a:t>устанавливаемой  </a:t>
            </a:r>
            <a:r>
              <a:rPr sz="2400" spc="85" dirty="0">
                <a:latin typeface="Georgia"/>
                <a:cs typeface="Georgia"/>
              </a:rPr>
              <a:t>ежегодно </a:t>
            </a:r>
            <a:r>
              <a:rPr sz="2400" spc="60" dirty="0">
                <a:latin typeface="Georgia"/>
                <a:cs typeface="Georgia"/>
              </a:rPr>
              <a:t>Росообрнадзором),</a:t>
            </a:r>
            <a:r>
              <a:rPr sz="2400" spc="32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являются</a:t>
            </a:r>
            <a:endParaRPr sz="2400" dirty="0">
              <a:latin typeface="Georgia"/>
              <a:cs typeface="Georgia"/>
            </a:endParaRPr>
          </a:p>
          <a:p>
            <a:pPr marL="830580" marR="567690" indent="-1270" algn="ctr">
              <a:lnSpc>
                <a:spcPts val="2860"/>
              </a:lnSpc>
              <a:spcBef>
                <a:spcPts val="45"/>
              </a:spcBef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основанием </a:t>
            </a:r>
            <a:r>
              <a:rPr sz="2400" b="1" spc="-10" dirty="0">
                <a:solidFill>
                  <a:srgbClr val="C00000"/>
                </a:solidFill>
                <a:latin typeface="Georgia"/>
                <a:cs typeface="Georgia"/>
              </a:rPr>
              <a:t>для </a:t>
            </a:r>
            <a:r>
              <a:rPr sz="2400" b="1" spc="25" dirty="0">
                <a:solidFill>
                  <a:srgbClr val="C00000"/>
                </a:solidFill>
                <a:latin typeface="Georgia"/>
                <a:cs typeface="Georgia"/>
              </a:rPr>
              <a:t>выдачи </a:t>
            </a:r>
            <a:r>
              <a:rPr sz="2400" b="1" spc="50" dirty="0">
                <a:solidFill>
                  <a:srgbClr val="C00000"/>
                </a:solidFill>
                <a:latin typeface="Georgia"/>
                <a:cs typeface="Georgia"/>
              </a:rPr>
              <a:t>выпускнику  </a:t>
            </a:r>
            <a:r>
              <a:rPr sz="2400" b="1" spc="95" dirty="0">
                <a:solidFill>
                  <a:srgbClr val="C00000"/>
                </a:solidFill>
                <a:latin typeface="Georgia"/>
                <a:cs typeface="Georgia"/>
              </a:rPr>
              <a:t>аттестата </a:t>
            </a:r>
            <a:r>
              <a:rPr sz="2400" spc="50" dirty="0">
                <a:latin typeface="Georgia"/>
                <a:cs typeface="Georgia"/>
              </a:rPr>
              <a:t>о </a:t>
            </a:r>
            <a:r>
              <a:rPr sz="2400" spc="100" dirty="0">
                <a:latin typeface="Georgia"/>
                <a:cs typeface="Georgia"/>
              </a:rPr>
              <a:t>среднем </a:t>
            </a:r>
            <a:r>
              <a:rPr sz="2400" spc="70" dirty="0">
                <a:latin typeface="Georgia"/>
                <a:cs typeface="Georgia"/>
              </a:rPr>
              <a:t>общем</a:t>
            </a:r>
            <a:r>
              <a:rPr sz="2400" spc="44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образовании.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102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342" y="103123"/>
            <a:ext cx="8032115" cy="456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u="heavy" spc="-10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35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СРЕДНЕМ</a:t>
            </a:r>
            <a:endParaRPr sz="2400" dirty="0"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u="heavy" spc="-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3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2540" algn="ctr">
              <a:lnSpc>
                <a:spcPts val="2735"/>
              </a:lnSpc>
              <a:spcBef>
                <a:spcPts val="1640"/>
              </a:spcBef>
            </a:pPr>
            <a:r>
              <a:rPr sz="2400" spc="130" dirty="0">
                <a:latin typeface="Georgia"/>
                <a:cs typeface="Georgia"/>
              </a:rPr>
              <a:t>Выпускникам, </a:t>
            </a:r>
            <a:r>
              <a:rPr sz="2400" spc="90" dirty="0">
                <a:latin typeface="Georgia"/>
                <a:cs typeface="Georgia"/>
              </a:rPr>
              <a:t>не </a:t>
            </a:r>
            <a:r>
              <a:rPr sz="2400" spc="95" dirty="0">
                <a:latin typeface="Georgia"/>
                <a:cs typeface="Georgia"/>
              </a:rPr>
              <a:t>допущенным </a:t>
            </a:r>
            <a:r>
              <a:rPr sz="2400" spc="165" dirty="0">
                <a:latin typeface="Georgia"/>
                <a:cs typeface="Georgia"/>
              </a:rPr>
              <a:t>к</a:t>
            </a:r>
            <a:r>
              <a:rPr sz="2400" spc="409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государственной</a:t>
            </a:r>
            <a:endParaRPr sz="2400" dirty="0">
              <a:latin typeface="Georgia"/>
              <a:cs typeface="Georgia"/>
            </a:endParaRPr>
          </a:p>
          <a:p>
            <a:pPr algn="ctr">
              <a:lnSpc>
                <a:spcPts val="2590"/>
              </a:lnSpc>
            </a:pPr>
            <a:r>
              <a:rPr sz="2400" spc="35" dirty="0" err="1" smtClean="0">
                <a:latin typeface="Georgia"/>
                <a:cs typeface="Georgia"/>
              </a:rPr>
              <a:t>итоговой</a:t>
            </a:r>
            <a:r>
              <a:rPr sz="2400" spc="35" dirty="0" smtClean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аттестации, </a:t>
            </a:r>
            <a:r>
              <a:rPr sz="2400" spc="90" dirty="0">
                <a:latin typeface="Georgia"/>
                <a:cs typeface="Georgia"/>
              </a:rPr>
              <a:t>не</a:t>
            </a:r>
            <a:r>
              <a:rPr sz="2400" spc="40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прошедшим</a:t>
            </a:r>
            <a:endParaRPr sz="2400" dirty="0">
              <a:latin typeface="Georgia"/>
              <a:cs typeface="Georgia"/>
            </a:endParaRPr>
          </a:p>
          <a:p>
            <a:pPr marL="720725" marR="713740" algn="ctr">
              <a:lnSpc>
                <a:spcPts val="2590"/>
              </a:lnSpc>
              <a:spcBef>
                <a:spcPts val="180"/>
              </a:spcBef>
            </a:pPr>
            <a:r>
              <a:rPr sz="2400" spc="120" dirty="0" err="1">
                <a:latin typeface="Georgia"/>
                <a:cs typeface="Georgia"/>
              </a:rPr>
              <a:t>государственную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45" dirty="0" err="1" smtClean="0">
                <a:latin typeface="Georgia"/>
                <a:cs typeface="Georgia"/>
              </a:rPr>
              <a:t>итоговую</a:t>
            </a:r>
            <a:r>
              <a:rPr sz="2400" spc="45" dirty="0" smtClean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аттестацию </a:t>
            </a:r>
            <a:r>
              <a:rPr sz="2400" spc="195" dirty="0">
                <a:latin typeface="Georgia"/>
                <a:cs typeface="Georgia"/>
              </a:rPr>
              <a:t>в  </a:t>
            </a:r>
            <a:r>
              <a:rPr sz="2400" spc="90" dirty="0">
                <a:latin typeface="Georgia"/>
                <a:cs typeface="Georgia"/>
              </a:rPr>
              <a:t>установленные </a:t>
            </a:r>
            <a:r>
              <a:rPr sz="2400" spc="110" dirty="0">
                <a:latin typeface="Georgia"/>
                <a:cs typeface="Georgia"/>
              </a:rPr>
              <a:t>сроки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37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получившим</a:t>
            </a:r>
            <a:endParaRPr sz="2400" dirty="0">
              <a:latin typeface="Georgia"/>
              <a:cs typeface="Georgia"/>
            </a:endParaRPr>
          </a:p>
          <a:p>
            <a:pPr marL="12065" marR="5080" algn="ctr">
              <a:lnSpc>
                <a:spcPts val="2590"/>
              </a:lnSpc>
              <a:spcBef>
                <a:spcPts val="10"/>
              </a:spcBef>
            </a:pPr>
            <a:r>
              <a:rPr sz="2400" spc="80" dirty="0">
                <a:latin typeface="Georgia"/>
                <a:cs typeface="Georgia"/>
              </a:rPr>
              <a:t>неудовлетворительные </a:t>
            </a:r>
            <a:r>
              <a:rPr sz="2400" spc="75" dirty="0">
                <a:latin typeface="Georgia"/>
                <a:cs typeface="Georgia"/>
              </a:rPr>
              <a:t>результаты </a:t>
            </a:r>
            <a:r>
              <a:rPr sz="2400" spc="140" dirty="0">
                <a:latin typeface="Georgia"/>
                <a:cs typeface="Georgia"/>
              </a:rPr>
              <a:t>на </a:t>
            </a:r>
            <a:r>
              <a:rPr sz="2400" spc="65" dirty="0">
                <a:latin typeface="Georgia"/>
                <a:cs typeface="Georgia"/>
              </a:rPr>
              <a:t>обязательных  </a:t>
            </a:r>
            <a:r>
              <a:rPr sz="2400" spc="105" dirty="0">
                <a:latin typeface="Georgia"/>
                <a:cs typeface="Georgia"/>
              </a:rPr>
              <a:t>экзаменах </a:t>
            </a:r>
            <a:r>
              <a:rPr sz="2400" spc="80" dirty="0">
                <a:latin typeface="Georgia"/>
                <a:cs typeface="Georgia"/>
              </a:rPr>
              <a:t>по </a:t>
            </a:r>
            <a:r>
              <a:rPr sz="2400" spc="114" dirty="0">
                <a:latin typeface="Georgia"/>
                <a:cs typeface="Georgia"/>
              </a:rPr>
              <a:t>русскому </a:t>
            </a:r>
            <a:r>
              <a:rPr sz="2400" spc="100" dirty="0">
                <a:latin typeface="Georgia"/>
                <a:cs typeface="Georgia"/>
              </a:rPr>
              <a:t>языку </a:t>
            </a:r>
            <a:r>
              <a:rPr sz="2400" spc="90" dirty="0">
                <a:latin typeface="Georgia"/>
                <a:cs typeface="Georgia"/>
              </a:rPr>
              <a:t>и </a:t>
            </a:r>
            <a:r>
              <a:rPr sz="2400" spc="120" dirty="0">
                <a:latin typeface="Georgia"/>
                <a:cs typeface="Georgia"/>
              </a:rPr>
              <a:t>математике, </a:t>
            </a:r>
            <a:r>
              <a:rPr sz="2400" spc="-5" dirty="0">
                <a:latin typeface="Georgia"/>
                <a:cs typeface="Georgia"/>
              </a:rPr>
              <a:t>либо  </a:t>
            </a:r>
            <a:r>
              <a:rPr sz="2400" spc="80" dirty="0">
                <a:latin typeface="Georgia"/>
                <a:cs typeface="Georgia"/>
              </a:rPr>
              <a:t>получившим </a:t>
            </a:r>
            <a:r>
              <a:rPr sz="2400" spc="100" dirty="0">
                <a:latin typeface="Georgia"/>
                <a:cs typeface="Georgia"/>
              </a:rPr>
              <a:t>повторно</a:t>
            </a:r>
            <a:r>
              <a:rPr sz="2400" spc="29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неудовлетворительный</a:t>
            </a:r>
            <a:endParaRPr sz="2400" dirty="0">
              <a:latin typeface="Georgia"/>
              <a:cs typeface="Georgia"/>
            </a:endParaRPr>
          </a:p>
          <a:p>
            <a:pPr marL="815340">
              <a:lnSpc>
                <a:spcPts val="2415"/>
              </a:lnSpc>
            </a:pPr>
            <a:r>
              <a:rPr sz="2400" spc="75" dirty="0">
                <a:latin typeface="Georgia"/>
                <a:cs typeface="Georgia"/>
              </a:rPr>
              <a:t>результат </a:t>
            </a:r>
            <a:r>
              <a:rPr sz="2400" spc="80" dirty="0">
                <a:latin typeface="Georgia"/>
                <a:cs typeface="Georgia"/>
              </a:rPr>
              <a:t>по одному </a:t>
            </a:r>
            <a:r>
              <a:rPr sz="2400" spc="50" dirty="0">
                <a:latin typeface="Georgia"/>
                <a:cs typeface="Georgia"/>
              </a:rPr>
              <a:t>из </a:t>
            </a:r>
            <a:r>
              <a:rPr sz="2400" spc="105" dirty="0">
                <a:latin typeface="Georgia"/>
                <a:cs typeface="Georgia"/>
              </a:rPr>
              <a:t>этих предметов</a:t>
            </a:r>
            <a:r>
              <a:rPr sz="2400" spc="720" dirty="0">
                <a:latin typeface="Georgia"/>
                <a:cs typeface="Georgia"/>
              </a:rPr>
              <a:t> </a:t>
            </a:r>
            <a:r>
              <a:rPr sz="2400" spc="195" dirty="0">
                <a:latin typeface="Georgia"/>
                <a:cs typeface="Georgia"/>
              </a:rPr>
              <a:t>в</a:t>
            </a:r>
            <a:endParaRPr sz="2400" dirty="0">
              <a:latin typeface="Georgia"/>
              <a:cs typeface="Georgia"/>
            </a:endParaRPr>
          </a:p>
          <a:p>
            <a:pPr marL="495300" marR="487680" algn="ctr">
              <a:lnSpc>
                <a:spcPct val="90000"/>
              </a:lnSpc>
              <a:spcBef>
                <a:spcPts val="145"/>
              </a:spcBef>
            </a:pPr>
            <a:r>
              <a:rPr sz="2400" spc="55" dirty="0">
                <a:latin typeface="Georgia"/>
                <a:cs typeface="Georgia"/>
              </a:rPr>
              <a:t>дополнительные </a:t>
            </a:r>
            <a:r>
              <a:rPr sz="2400" spc="110" dirty="0">
                <a:latin typeface="Georgia"/>
                <a:cs typeface="Georgia"/>
              </a:rPr>
              <a:t>сроки, </a:t>
            </a:r>
            <a:r>
              <a:rPr sz="2400" spc="130" dirty="0">
                <a:latin typeface="Georgia"/>
                <a:cs typeface="Georgia"/>
              </a:rPr>
              <a:t>выдается</a:t>
            </a:r>
            <a:r>
              <a:rPr sz="2400" u="heavy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b="1" u="heavy" spc="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справка</a:t>
            </a:r>
            <a:r>
              <a:rPr sz="24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40" dirty="0">
                <a:latin typeface="Georgia"/>
                <a:cs typeface="Georgia"/>
              </a:rPr>
              <a:t>об  </a:t>
            </a:r>
            <a:r>
              <a:rPr sz="2400" spc="75" dirty="0">
                <a:latin typeface="Georgia"/>
                <a:cs typeface="Georgia"/>
              </a:rPr>
              <a:t>обучении </a:t>
            </a:r>
            <a:r>
              <a:rPr sz="2400" spc="195" dirty="0">
                <a:latin typeface="Georgia"/>
                <a:cs typeface="Georgia"/>
              </a:rPr>
              <a:t>в </a:t>
            </a:r>
            <a:r>
              <a:rPr sz="2400" spc="75" dirty="0">
                <a:latin typeface="Georgia"/>
                <a:cs typeface="Georgia"/>
              </a:rPr>
              <a:t>образовательном </a:t>
            </a:r>
            <a:r>
              <a:rPr sz="2400" spc="100" dirty="0">
                <a:latin typeface="Georgia"/>
                <a:cs typeface="Georgia"/>
              </a:rPr>
              <a:t>учреждении </a:t>
            </a:r>
            <a:r>
              <a:rPr sz="2400" spc="80" dirty="0">
                <a:latin typeface="Georgia"/>
                <a:cs typeface="Georgia"/>
              </a:rPr>
              <a:t>по  </a:t>
            </a:r>
            <a:r>
              <a:rPr sz="2400" spc="85" dirty="0">
                <a:latin typeface="Georgia"/>
                <a:cs typeface="Georgia"/>
              </a:rPr>
              <a:t>установленной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форме.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666751"/>
            <a:ext cx="8153400" cy="4535985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400" b="1" spc="-25" dirty="0">
                <a:latin typeface="Georgia"/>
                <a:cs typeface="Georgia"/>
              </a:rPr>
              <a:t>Форма: </a:t>
            </a:r>
            <a:r>
              <a:rPr sz="2400" spc="110" dirty="0">
                <a:latin typeface="Georgia"/>
                <a:cs typeface="Georgia"/>
              </a:rPr>
              <a:t>сочинение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6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изложение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>
                <a:latin typeface="Georgia"/>
                <a:cs typeface="Georgia"/>
              </a:rPr>
              <a:t>Результат: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1 декабря 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21(среда)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  </a:t>
            </a:r>
            <a:endParaRPr lang="ru-RU" sz="2400" b="1" spc="215" dirty="0" smtClean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dirty="0" err="1" smtClean="0">
                <a:latin typeface="Georgia"/>
                <a:cs typeface="Georgia"/>
              </a:rPr>
              <a:t>Время</a:t>
            </a:r>
            <a:r>
              <a:rPr sz="2400" b="1" dirty="0" smtClean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написания: </a:t>
            </a:r>
            <a:r>
              <a:rPr sz="2400" spc="220" dirty="0">
                <a:latin typeface="Georgia"/>
                <a:cs typeface="Georgia"/>
              </a:rPr>
              <a:t>235 </a:t>
            </a:r>
            <a:r>
              <a:rPr sz="2400" spc="135" dirty="0" err="1">
                <a:latin typeface="Georgia"/>
                <a:cs typeface="Georgia"/>
              </a:rPr>
              <a:t>минут</a:t>
            </a:r>
            <a:r>
              <a:rPr sz="2400" spc="135" dirty="0">
                <a:latin typeface="Georgia"/>
                <a:cs typeface="Georgia"/>
              </a:rPr>
              <a:t>  </a:t>
            </a:r>
            <a:endParaRPr lang="ru-RU" sz="2400" spc="13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-125" dirty="0" err="1" smtClean="0">
                <a:latin typeface="Georgia"/>
                <a:cs typeface="Georgia"/>
              </a:rPr>
              <a:t>Начало</a:t>
            </a:r>
            <a:r>
              <a:rPr sz="2400" b="1" spc="-125" dirty="0" smtClean="0">
                <a:latin typeface="Georgia"/>
                <a:cs typeface="Georgia"/>
              </a:rPr>
              <a:t> </a:t>
            </a:r>
            <a:r>
              <a:rPr sz="2400" b="1" spc="-20" dirty="0">
                <a:latin typeface="Georgia"/>
                <a:cs typeface="Georgia"/>
              </a:rPr>
              <a:t>сочинения:</a:t>
            </a:r>
            <a:r>
              <a:rPr sz="2400" b="1" spc="-5" dirty="0">
                <a:latin typeface="Georgia"/>
                <a:cs typeface="Georgia"/>
              </a:rPr>
              <a:t> </a:t>
            </a:r>
            <a:r>
              <a:rPr sz="2400" spc="125" dirty="0" smtClean="0">
                <a:latin typeface="Georgia"/>
                <a:cs typeface="Georgia"/>
              </a:rPr>
              <a:t>10:00</a:t>
            </a:r>
            <a:endParaRPr lang="ru-RU" sz="2400" spc="12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2 февраля и 4 мая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1485" y="0"/>
            <a:ext cx="6369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0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4000" u="heavy" spc="-28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r>
              <a:rPr sz="4000" u="heavy" spc="-1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800" u="heavy" spc="-25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endParaRPr sz="28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8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ТЕМЫ</a:t>
            </a:r>
            <a:r>
              <a:rPr sz="2800" b="1" u="heavy" spc="-85" dirty="0" smtClean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81000" y="1352551"/>
            <a:ext cx="86106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«Человек путешествующий: дорога в жизни человека»</a:t>
            </a:r>
          </a:p>
          <a:p>
            <a:r>
              <a:rPr lang="ru-RU" dirty="0" smtClean="0"/>
              <a:t> («</a:t>
            </a:r>
            <a:r>
              <a:rPr lang="ru-RU" sz="1600" dirty="0" smtClean="0"/>
              <a:t>Дорогу» можно раскрывать в прямом или символическом значении, использовать реальные путешествия или духовное становление человека</a:t>
            </a:r>
            <a:r>
              <a:rPr lang="ru-RU" dirty="0" smtClean="0"/>
              <a:t>);</a:t>
            </a:r>
          </a:p>
          <a:p>
            <a:r>
              <a:rPr lang="ru-RU" b="1" dirty="0" smtClean="0"/>
              <a:t>«</a:t>
            </a:r>
            <a:r>
              <a:rPr lang="ru-RU" sz="1600" b="1" dirty="0" smtClean="0"/>
              <a:t>Цивилизация и технологии — спасение, вызов или трагедия?»</a:t>
            </a:r>
            <a:r>
              <a:rPr lang="ru-RU" sz="1600" dirty="0" smtClean="0"/>
              <a:t> </a:t>
            </a:r>
          </a:p>
          <a:p>
            <a:r>
              <a:rPr lang="ru-RU" sz="1600" dirty="0" smtClean="0"/>
              <a:t>(Взаимосвязь технологий и глобальных проблем. Плюсы и минусы научно-технического процесса, идет ли он на пользу человеку, какие необратимые последствия может повлечь);</a:t>
            </a:r>
          </a:p>
          <a:p>
            <a:r>
              <a:rPr lang="ru-RU" sz="1600" b="1" dirty="0" smtClean="0"/>
              <a:t>«Преступление и наказание — вечная тема»</a:t>
            </a:r>
            <a:r>
              <a:rPr lang="ru-RU" sz="1600" dirty="0" smtClean="0"/>
              <a:t> </a:t>
            </a:r>
          </a:p>
          <a:p>
            <a:r>
              <a:rPr lang="ru-RU" sz="1600" dirty="0" smtClean="0"/>
              <a:t>(Ответственность за последствия преступления, мучения совести за содеянное);</a:t>
            </a:r>
          </a:p>
          <a:p>
            <a:r>
              <a:rPr lang="ru-RU" sz="1600" b="1" dirty="0" smtClean="0"/>
              <a:t>«Книга (музыка, спектакль, фильм) — про меня»</a:t>
            </a:r>
          </a:p>
          <a:p>
            <a:r>
              <a:rPr lang="ru-RU" sz="1600" dirty="0" smtClean="0"/>
              <a:t> (Произведения искусства, повлиявшие на человека);</a:t>
            </a:r>
          </a:p>
          <a:p>
            <a:r>
              <a:rPr lang="ru-RU" sz="1600" b="1" dirty="0" smtClean="0"/>
              <a:t>«Кому на Руси жить хорошо? — вопрос гражданина»</a:t>
            </a:r>
          </a:p>
          <a:p>
            <a:r>
              <a:rPr lang="ru-RU" sz="1600" dirty="0" smtClean="0"/>
              <a:t> (Направление про проблемы граждан, неравенство в слоях населения, несправедливое распределение благ, социальные восстания с целью изменения условий жизни.).</a:t>
            </a:r>
          </a:p>
          <a:p>
            <a:endParaRPr lang="ru-RU" sz="16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34797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2800" spc="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 </a:t>
            </a:r>
            <a:r>
              <a:rPr lang="ru-RU" sz="28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2800" spc="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8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spc="6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spc="6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28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28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20" dirty="0">
                <a:solidFill>
                  <a:srgbClr val="C00000"/>
                </a:solidFill>
                <a:latin typeface="Arial"/>
                <a:cs typeface="Arial"/>
              </a:rPr>
              <a:t> ПОЛУЧЕНИЕ </a:t>
            </a:r>
            <a:r>
              <a:rPr lang="ru-RU" sz="2800" b="1" spc="-265" dirty="0">
                <a:solidFill>
                  <a:srgbClr val="C00000"/>
                </a:solidFill>
                <a:latin typeface="Arial"/>
                <a:cs typeface="Arial"/>
              </a:rPr>
              <a:t>УВЕДОМЛЕНИЙ </a:t>
            </a: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295" dirty="0">
                <a:solidFill>
                  <a:srgbClr val="C00000"/>
                </a:solidFill>
                <a:latin typeface="Arial"/>
                <a:cs typeface="Arial"/>
              </a:rPr>
              <a:t>В ОУ ПОД РОСПИСЬ УЧАСТНИКА ЕГЭ </a:t>
            </a:r>
            <a:endParaRPr lang="ru-RU" sz="2800" dirty="0">
              <a:latin typeface="Georgia"/>
              <a:cs typeface="Georgia"/>
            </a:endParaRPr>
          </a:p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 smtClean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0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2820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130" dirty="0">
                <a:latin typeface="Georgia"/>
                <a:cs typeface="Georgia"/>
              </a:rPr>
              <a:t>Заявление </a:t>
            </a:r>
            <a:r>
              <a:rPr lang="ru-RU" sz="2800" spc="210" dirty="0">
                <a:latin typeface="Georgia"/>
                <a:cs typeface="Georgia"/>
              </a:rPr>
              <a:t>на </a:t>
            </a:r>
            <a:r>
              <a:rPr lang="ru-RU" sz="2800" spc="170" dirty="0" smtClean="0">
                <a:latin typeface="Georgia"/>
                <a:cs typeface="Georgia"/>
              </a:rPr>
              <a:t>ЕГЭ</a:t>
            </a: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 smtClean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399" y="1956197"/>
            <a:ext cx="73463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lang="ru-RU" sz="32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</a:t>
            </a:r>
            <a:r>
              <a:rPr lang="ru-RU" sz="32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3200" b="1" i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3200" b="1" i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5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4c48e722-e5ee-4bb4-abb8-2d4075f5b3da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1822</Words>
  <Application>Microsoft Office PowerPoint</Application>
  <PresentationFormat>Экран (16:9)</PresentationFormat>
  <Paragraphs>341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Arial Black</vt:lpstr>
      <vt:lpstr>Arial MT</vt:lpstr>
      <vt:lpstr>Bookman Old Style</vt:lpstr>
      <vt:lpstr>Calibri</vt:lpstr>
      <vt:lpstr>Calibri Light</vt:lpstr>
      <vt:lpstr>Georgia</vt:lpstr>
      <vt:lpstr>Times New Roman</vt:lpstr>
      <vt:lpstr>Trebuchet MS</vt:lpstr>
      <vt:lpstr>Wingdings</vt:lpstr>
      <vt:lpstr>Office Theme</vt:lpstr>
      <vt:lpstr>Презентация PowerPoint</vt:lpstr>
      <vt:lpstr>Презентация PowerPoint</vt:lpstr>
      <vt:lpstr> Приказ Минпросвещения России и Рособрнадзора</vt:lpstr>
      <vt:lpstr>Презентация PowerPoint</vt:lpstr>
      <vt:lpstr>Презентация PowerPoint</vt:lpstr>
      <vt:lpstr> ИТОГОВОЕ СОЧИНЕНИЕ:</vt:lpstr>
      <vt:lpstr> ИТОГОВОЕ СОЧИНЕНИЕ</vt:lpstr>
      <vt:lpstr> </vt:lpstr>
      <vt:lpstr> </vt:lpstr>
      <vt:lpstr>РАСПИСАНИЕ ЕГЭ</vt:lpstr>
      <vt:lpstr>Расписания ЕГЭ 2022 основной период</vt:lpstr>
      <vt:lpstr>Расписание ЕГЭ 2022 </vt:lpstr>
      <vt:lpstr>МИНИМАЛЬНОЕ КОЛИЧЕСТВО БАЛЛОВ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 Как можнополучить дополнительные баллы (от 1 до 10 баллов)</vt:lpstr>
      <vt:lpstr>С 2021 года для заполнения аттестата и приложения к нему  используется компьютерный модуль, позволяющий генерировать  двумерный матричный шриховой код (QR-код).</vt:lpstr>
      <vt:lpstr> МЕДАЛЬ «За особые успехи в учении»</vt:lpstr>
      <vt:lpstr> САЙТЫ В ПОМОЩЬ</vt:lpstr>
      <vt:lpstr> САЙТЫ В ПОМОЩЬ</vt:lpstr>
      <vt:lpstr>Федеральный закон «Об образовании в Российской  Федерации» (от 29.12.2012 г. № 273-ФЗ)</vt:lpstr>
      <vt:lpstr>http://www.fipi.ru</vt:lpstr>
      <vt:lpstr>Презентация PowerPoint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О порядке проведения ГИА-11</vt:lpstr>
      <vt:lpstr>Презентация PowerPoint</vt:lpstr>
      <vt:lpstr>О порядке проведения ГИА-11</vt:lpstr>
      <vt:lpstr>На этапе подготовки:</vt:lpstr>
      <vt:lpstr>Накануне экзаменов: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Пользователь Windows</cp:lastModifiedBy>
  <cp:revision>55</cp:revision>
  <dcterms:created xsi:type="dcterms:W3CDTF">2019-10-15T10:38:01Z</dcterms:created>
  <dcterms:modified xsi:type="dcterms:W3CDTF">2022-05-12T16:25:33Z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