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slideshow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4631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92070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566284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0473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81092488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962383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9200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68395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33660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3690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04450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11344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7758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8001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15518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244819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4664D5-C196-479C-98CA-0283F7BBAA73}" type="datetimeFigureOut">
              <a:rPr lang="ru-RU" smtClean="0"/>
              <a:t>06.05.2022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3E71296C-5003-4AA9-A526-E88741A2A7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060383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e.rukobr.ru/npd-doc?npmid=97&amp;npid=489547&amp;anchor=dfasn154ml#dfasn154m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e.rukobr.ru/npd-doc?npmid=97&amp;npid=489548&amp;anchor=dfasncew9b#dfasncew9b" TargetMode="Externa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s://e.rukobr.ru/npd-doc?npmid=97&amp;npid=489547&amp;anchor=dfasmy3ctz#dfasmy3ctz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e.rukobr.ru/npd-doc?npmid=97&amp;npid=489548&amp;anchor=dfassgyyfm#dfassgyyfm" TargetMode="Externa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e.rukobr.ru/npd-doc?npmid=97&amp;npid=489547&amp;anchor=dfasvexuvl#dfasvexuvl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e.rukobr.ru/npd-doc?npmid=97&amp;npid=489548&amp;anchor=dfassgzqlv#dfassgzqlv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e.rukobr.ru/npd-doc?npmid=97&amp;npid=489547&amp;anchor=dfaszqlvzv#dfaszqlvzv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hyperlink" Target="https://e.rukobr.ru/npd-doc?npmid=97&amp;npid=489548&amp;anchor=dfassx13gb#dfassx13gb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912486" y="3235806"/>
            <a:ext cx="7766936" cy="1646302"/>
          </a:xfrm>
        </p:spPr>
        <p:txBody>
          <a:bodyPr/>
          <a:lstStyle/>
          <a:p>
            <a:r>
              <a:rPr lang="ru-RU" sz="3600" b="1" dirty="0" smtClean="0">
                <a:latin typeface="Bookman Old Style" panose="02050604050505020204" pitchFamily="18" charset="0"/>
              </a:rPr>
              <a:t>Алгоритм деятельности общеобразовательных организаций Гудермесского муниципального района по введению обновленных ФГОС НОО и ФГОС ООО</a:t>
            </a:r>
            <a:endParaRPr lang="ru-RU" sz="3600" b="1" dirty="0">
              <a:latin typeface="Bookman Old Style" panose="020506040505050202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21612" y="5761101"/>
            <a:ext cx="8620606" cy="1096899"/>
          </a:xfrm>
        </p:spPr>
        <p:txBody>
          <a:bodyPr>
            <a:normAutofit/>
          </a:bodyPr>
          <a:lstStyle/>
          <a:p>
            <a:r>
              <a:rPr lang="ru-RU" sz="2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Азиева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Т.К., начальник отдела методического обеспечения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3001" y="129737"/>
            <a:ext cx="2458970" cy="31060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83642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Основная образовательная программа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673" y="187545"/>
            <a:ext cx="1735456" cy="2192156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28859023"/>
              </p:ext>
            </p:extLst>
          </p:nvPr>
        </p:nvGraphicFramePr>
        <p:xfrm>
          <a:off x="955964" y="1440152"/>
          <a:ext cx="8783781" cy="5194636"/>
        </p:xfrm>
        <a:graphic>
          <a:graphicData uri="http://schemas.openxmlformats.org/drawingml/2006/table">
            <a:tbl>
              <a:tblPr/>
              <a:tblGrid>
                <a:gridCol w="3742067">
                  <a:extLst>
                    <a:ext uri="{9D8B030D-6E8A-4147-A177-3AD203B41FA5}">
                      <a16:colId xmlns:a16="http://schemas.microsoft.com/office/drawing/2014/main" val="2029462571"/>
                    </a:ext>
                  </a:extLst>
                </a:gridCol>
                <a:gridCol w="5041714">
                  <a:extLst>
                    <a:ext uri="{9D8B030D-6E8A-4147-A177-3AD203B41FA5}">
                      <a16:colId xmlns:a16="http://schemas.microsoft.com/office/drawing/2014/main" val="4185620697"/>
                    </a:ext>
                  </a:extLst>
                </a:gridCol>
              </a:tblGrid>
              <a:tr h="524294"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Требования к структуре содержательного раздела ООП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483" marR="28483" marT="75955" marB="28483">
                    <a:lnL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106576389"/>
                  </a:ext>
                </a:extLst>
              </a:tr>
              <a:tr h="4284771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Раздел включал: программу формирования УУД на уровне НОО или программу развития УУД на уровне ООО; программы отдельных учебных предметов, курсов, а также курсов внеурочки на уровне НОО; рабочую программу воспитания; программу формирования экологической культуры, здорового и безопасного образа жизни на уровне НОО; программу коррекционной работы</a:t>
                      </a:r>
                      <a:endParaRPr lang="ru-RU" sz="18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483" marR="28483" marT="75955" marB="28483">
                    <a:lnL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На уровне НОО убрали программу коррекционной работы и программу формирования экологической культуры, здорового и безопасного образа жизни (</a:t>
                      </a:r>
                      <a:r>
                        <a:rPr lang="ru-RU" sz="2000" b="1" u="sng" dirty="0">
                          <a:solidFill>
                            <a:srgbClr val="329A32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п. 31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ФГОС НОО). На уровне ООО вместо программы развития УУД указали программу формирования УУД. Программу коррекционной работы нужно включать, если в школе обучаются дети с ОВЗ. Также добавили рабочие программы учебных модулей (</a:t>
                      </a:r>
                      <a:r>
                        <a:rPr lang="ru-RU" sz="2000" b="1" u="sng" dirty="0">
                          <a:solidFill>
                            <a:srgbClr val="329A32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п. 32</a:t>
                      </a:r>
                      <a:r>
                        <a:rPr lang="ru-RU" sz="20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ФГОС ООО)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483" marR="28483" marT="75955" marB="28483">
                    <a:lnL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927857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711885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mtClean="0"/>
              <a:t>Основная образовательная программа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673" y="187545"/>
            <a:ext cx="1735456" cy="2192156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06779462"/>
              </p:ext>
            </p:extLst>
          </p:nvPr>
        </p:nvGraphicFramePr>
        <p:xfrm>
          <a:off x="861638" y="1270000"/>
          <a:ext cx="8839200" cy="5374792"/>
        </p:xfrm>
        <a:graphic>
          <a:graphicData uri="http://schemas.openxmlformats.org/drawingml/2006/table">
            <a:tbl>
              <a:tblPr/>
              <a:tblGrid>
                <a:gridCol w="2410005">
                  <a:extLst>
                    <a:ext uri="{9D8B030D-6E8A-4147-A177-3AD203B41FA5}">
                      <a16:colId xmlns:a16="http://schemas.microsoft.com/office/drawing/2014/main" val="3544530298"/>
                    </a:ext>
                  </a:extLst>
                </a:gridCol>
                <a:gridCol w="6429195">
                  <a:extLst>
                    <a:ext uri="{9D8B030D-6E8A-4147-A177-3AD203B41FA5}">
                      <a16:colId xmlns:a16="http://schemas.microsoft.com/office/drawing/2014/main" val="2567003615"/>
                    </a:ext>
                  </a:extLst>
                </a:gridCol>
              </a:tblGrid>
              <a:tr h="341142"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Перечень обязательных предметных областей, учебных предметов и учебных модулей</a:t>
                      </a:r>
                      <a:endParaRPr lang="ru-RU" sz="2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483" marR="28483" marT="75955" marB="28483">
                    <a:lnL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35765999"/>
                  </a:ext>
                </a:extLst>
              </a:tr>
              <a:tr h="434503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Деление предметов и курсов по предметным областям было другим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483" marR="28483" marT="75955" marB="28483">
                    <a:lnL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 предметной области «Математика и информатика» появился учебный предмет «Математика». В него входят учебные курсы «Алгебра», «Геометрия» и «Вероятность и статистика». Также изменили структуру предметной области «Общественно-научные предметы». Теперь учебный предмет «История» включает учебные курсы «История России» и «Всеобщая история». В предметную область «Основы религиозных культур и светской этики» входят учебные модули по основам православной, исламской, буддистской, иудейской культур, религиозных культур народов России, светской этике. Родители могут выбрать любой модуль. Свое решение им понадобится оформить письменно – подготовить заявление (</a:t>
                      </a:r>
                      <a:r>
                        <a:rPr lang="ru-RU" sz="1800" b="1" u="sng" dirty="0">
                          <a:solidFill>
                            <a:srgbClr val="329A32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п. 32.1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ФГОС НОО, </a:t>
                      </a:r>
                      <a:r>
                        <a:rPr lang="ru-RU" sz="1800" b="1" u="sng" dirty="0">
                          <a:solidFill>
                            <a:srgbClr val="329A32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п. 33.1</a:t>
                      </a:r>
                      <a:r>
                        <a:rPr lang="ru-RU" sz="18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ФГОС ООО). Форма такого заявления не утверждена, школа вправе разработать шаблон самостоятельно</a:t>
                      </a:r>
                      <a:endParaRPr lang="ru-RU" sz="16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8483" marR="28483" marT="75955" marB="28483">
                    <a:lnL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23489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092137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75493" y="2189016"/>
            <a:ext cx="9085926" cy="2493819"/>
          </a:xfrm>
        </p:spPr>
        <p:txBody>
          <a:bodyPr>
            <a:normAutofit/>
          </a:bodyPr>
          <a:lstStyle/>
          <a:p>
            <a:r>
              <a:rPr lang="ru-RU" sz="3200" dirty="0" smtClean="0"/>
              <a:t>- Модель внеурочной деятельности;</a:t>
            </a:r>
            <a:br>
              <a:rPr lang="ru-RU" sz="3200" dirty="0" smtClean="0"/>
            </a:br>
            <a:r>
              <a:rPr lang="ru-RU" sz="3200" dirty="0" smtClean="0"/>
              <a:t>- Локальные акты;</a:t>
            </a:r>
            <a:br>
              <a:rPr lang="ru-RU" sz="3200" dirty="0" smtClean="0"/>
            </a:br>
            <a:r>
              <a:rPr lang="ru-RU" sz="3200" dirty="0" smtClean="0"/>
              <a:t>- Положение об индивидуальном учебном плане (ИУП)</a:t>
            </a:r>
            <a:endParaRPr lang="ru-RU" sz="32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673" y="187545"/>
            <a:ext cx="1735456" cy="2192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43957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4291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Изменения в обновленных ФГОС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600087" y="1343891"/>
            <a:ext cx="9630778" cy="501291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Вариативность (</a:t>
            </a: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Обновленные ФГОС  НОО и ООО </a:t>
            </a:r>
          </a:p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требуют, чтобы содержание ООП НОО и ООО было </a:t>
            </a:r>
          </a:p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вариативным. Это значит, что образовательные </a:t>
            </a:r>
          </a:p>
          <a:p>
            <a:pPr indent="540385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организации  все больше должны ориентироваться </a:t>
            </a:r>
          </a:p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на потребности учеников и предлагать им различные</a:t>
            </a:r>
          </a:p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8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варианты программ в рамках одного уровня образования.</a:t>
            </a:r>
            <a:endParaRPr lang="ru-RU" sz="20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2. Планируемы результаты (предметные, личностные и </a:t>
            </a:r>
          </a:p>
          <a:p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метапредметные);</a:t>
            </a:r>
          </a:p>
          <a:p>
            <a:pPr marL="342900" indent="-342900">
              <a:buAutoNum type="arabicPeriod"/>
            </a:pPr>
            <a:endParaRPr lang="ru-RU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AutoNum type="arabicPeriod"/>
            </a:pP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96755" y="249564"/>
            <a:ext cx="1737511" cy="2188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722829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734291"/>
          </a:xfrm>
        </p:spPr>
        <p:txBody>
          <a:bodyPr/>
          <a:lstStyle/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Рабочие программы</a:t>
            </a:r>
            <a:endParaRPr lang="ru-RU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48626" y="249564"/>
            <a:ext cx="1737511" cy="2188654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517314" y="1526921"/>
            <a:ext cx="9531312" cy="7346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540385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Конструктор рабочих программ, размещенны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й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на федеральном портале «Единое содержание общего образования» Института стратегии развития образования РАО:</a:t>
            </a: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18713" y="2438218"/>
            <a:ext cx="2103302" cy="21033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924192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Что такое ФГОС общего образования?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673" y="187545"/>
            <a:ext cx="1735456" cy="219215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763116" y="1692901"/>
            <a:ext cx="8937721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u="sng" dirty="0" smtClean="0"/>
              <a:t>Федеральные государственные образовательные стандарты </a:t>
            </a:r>
            <a:r>
              <a:rPr lang="ru-RU" sz="3200" dirty="0" smtClean="0"/>
              <a:t>- совокупность требований к программам образования, фундамент образовательного процесса: основа для разработки учебно-методических пособий, распределения учебного времени, содержания образования, всех видов аттестации обучающихся и т.д.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92130093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Цель внедрения ФГОС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673" y="187545"/>
            <a:ext cx="1735456" cy="219215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03562" y="2148868"/>
            <a:ext cx="847043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Обеспечение равных возможностей для получения качественного образования для каждого ребёнка</a:t>
            </a:r>
            <a:endParaRPr lang="ru-RU" sz="5400" dirty="0"/>
          </a:p>
        </p:txBody>
      </p:sp>
    </p:spTree>
    <p:extLst>
      <p:ext uri="{BB962C8B-B14F-4D97-AF65-F5344CB8AC3E}">
        <p14:creationId xmlns:p14="http://schemas.microsoft.com/office/powerpoint/2010/main" val="35301706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МЕРОПРИЯТИЯ НА УРОВНЕ ОБЩЕОБРАЗОВАТЕЛЬНОЙ ОРГАНИЗАЦИИ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673" y="187545"/>
            <a:ext cx="1735456" cy="2192156"/>
          </a:xfrm>
          <a:prstGeom prst="rect">
            <a:avLst/>
          </a:prstGeom>
        </p:spPr>
      </p:pic>
      <p:sp>
        <p:nvSpPr>
          <p:cNvPr id="3" name="Прямоугольник 2"/>
          <p:cNvSpPr/>
          <p:nvPr/>
        </p:nvSpPr>
        <p:spPr>
          <a:xfrm>
            <a:off x="1205344" y="2211404"/>
            <a:ext cx="8548255" cy="28585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Размещение обновленных ФГОС НОО и ООО на сайте образовательной.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банка нормативно-правовых и законодательных актов, регламентирующих введение обновленных ФГОС НОО и ООО и организацию УВП</a:t>
            </a:r>
            <a:endParaRPr lang="ru-RU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 typeface="+mj-lt"/>
              <a:buAutoNum type="arabicPeriod"/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Создание рабочей группы по введению и реализации обновленных ФГОС НОО и ООО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64516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МЕРОПРИЯТИЯ НА УРОВНЕ ОБЩЕОБРАЗОВАТЕЛЬНОЙ ОРГАНИЗАЦИИ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673" y="187545"/>
            <a:ext cx="1735456" cy="219215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77334" y="1930400"/>
            <a:ext cx="8395855" cy="46369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4. Разработка плана мероприятий/дорожной карты перехода на обновленные ФГОС НОО и ООО.</a:t>
            </a:r>
            <a:r>
              <a:rPr lang="ru-RU" sz="1600" dirty="0" smtClean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Для этого необходимо выполнить три основных действия: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Оценить кадровые ресурсы образовательной организации;</a:t>
            </a:r>
          </a:p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b="1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Оценить материальные ресурсы образовательной организации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ru-RU" sz="2000" dirty="0">
                <a:latin typeface="Times New Roman" panose="02020603050405020304" pitchFamily="18" charset="0"/>
                <a:ea typeface="Calibri" panose="020F0502020204030204" pitchFamily="34" charset="0"/>
              </a:rPr>
              <a:t>с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одержание ИОС ОО понадобится заменить (п. 34.3 ФГОС НОО, п. 35.3 ФГОС ООО), </a:t>
            </a:r>
          </a:p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доступ к ИОС надо обеспечить каждому ученику, его родителям или законным представителям и  </a:t>
            </a:r>
            <a:r>
              <a:rPr lang="ru-RU" sz="2000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с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охраняться он должен в течение всего периода обучения (п. 34.3 ФГОС НОО, п. 35.3 ФГОС ООО),</a:t>
            </a:r>
          </a:p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образовательная организация обязана создать электронную ИОС, если применяет дистанционные технологии (п. 34.4 ФГОС НОО, п. 35.4 ФГОС ООО).  .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09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МЕРОПРИЯТИЯ НА УРОВНЕ ОБЩЕОБРАЗОВАТЕЛЬНОЙ ОРГАНИЗАЦИИ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673" y="187545"/>
            <a:ext cx="1735456" cy="219215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77334" y="1930400"/>
            <a:ext cx="8395855" cy="36490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- 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Учебные кабинеты.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Теперь у образовательной организации должны быть те кабинеты, которые необходимы ей в соответствии с учебным планом (п. 35.1 ФГОС НОО, п. 36.1 ФГОС ООО);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Трансформируемые учебные кабинеты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. Обновленный ФГОС ООО дополняет требования СП 2.4.3648–20 и позволяет преподавать в одном учебном кабинете несколько предметов (п. 36.3 ФГОС ООО);</a:t>
            </a:r>
          </a:p>
          <a:p>
            <a:pPr marL="342900" lvl="0" indent="-34290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Учебное оборудование. </a:t>
            </a:r>
            <a:r>
              <a:rPr lang="ru-RU" sz="2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Образовательной организации теперь нужно определять список оборудования, которое необходимо, чтобы реализовать ООП в соответствии с учебным планом (п. 35.1 ФГОС НОО, п. 36.1 ФГОС ООО). </a:t>
            </a:r>
            <a:endParaRPr lang="ru-RU" sz="2000" dirty="0" smtClean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endParaRPr lang="ru-RU" sz="16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45232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ОСНОВНЫЕ МЕРОПРИЯТИЯ НА УРОВНЕ ОБЩЕОБРАЗОВАТЕЛЬНОЙ ОРГАНИЗАЦИИ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673" y="187545"/>
            <a:ext cx="1735456" cy="2192156"/>
          </a:xfrm>
          <a:prstGeom prst="rect">
            <a:avLst/>
          </a:prstGeom>
        </p:spPr>
      </p:pic>
      <p:sp>
        <p:nvSpPr>
          <p:cNvPr id="5" name="Прямоугольник 4"/>
          <p:cNvSpPr/>
          <p:nvPr/>
        </p:nvSpPr>
        <p:spPr>
          <a:xfrm>
            <a:off x="677334" y="1930400"/>
            <a:ext cx="8395855" cy="25620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ru-RU" sz="2000" b="1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- Учебно-методические ресурсы;</a:t>
            </a:r>
          </a:p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Учебные </a:t>
            </a: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пособия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. В обновленных ФГОС НОО и ООО установлены конкретные требования к форме учебных пособий. Теперь, если каждый ученик  обеспечен учебным пособием, его надо выдать в печатной форме (п. 36.1 ФГОС НОО, п. 37.3 ФГОС ООО</a:t>
            </a:r>
            <a:r>
              <a:rPr lang="ru-RU" dirty="0" smtClean="0">
                <a:latin typeface="Times New Roman" panose="02020603050405020304" pitchFamily="18" charset="0"/>
                <a:ea typeface="Calibri" panose="020F0502020204030204" pitchFamily="34" charset="0"/>
              </a:rPr>
              <a:t>);</a:t>
            </a:r>
          </a:p>
          <a:p>
            <a:pPr marL="285750" lvl="0" indent="-285750" algn="just">
              <a:lnSpc>
                <a:spcPct val="107000"/>
              </a:lnSpc>
              <a:spcAft>
                <a:spcPts val="0"/>
              </a:spcAft>
              <a:buFontTx/>
              <a:buChar char="-"/>
            </a:pPr>
            <a:r>
              <a:rPr lang="ru-RU" b="1" dirty="0">
                <a:latin typeface="Times New Roman" panose="02020603050405020304" pitchFamily="18" charset="0"/>
                <a:ea typeface="Calibri" panose="020F0502020204030204" pitchFamily="34" charset="0"/>
              </a:rPr>
              <a:t>Сфера использования учебников и пособий. </a:t>
            </a:r>
            <a:r>
              <a:rPr lang="ru-RU" dirty="0">
                <a:latin typeface="Times New Roman" panose="02020603050405020304" pitchFamily="18" charset="0"/>
                <a:ea typeface="Calibri" panose="020F0502020204030204" pitchFamily="34" charset="0"/>
              </a:rPr>
              <a:t>Образовательная организация обязана предоставлять каждому ученику не менее одного учебника или учебного пособия не только по каждому предмету</a:t>
            </a:r>
            <a:endParaRPr lang="ru-RU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25981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Основная образовательная программа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673" y="187545"/>
            <a:ext cx="1735456" cy="2192156"/>
          </a:xfrm>
          <a:prstGeom prst="rect">
            <a:avLst/>
          </a:prstGeom>
        </p:spPr>
      </p:pic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42364917"/>
              </p:ext>
            </p:extLst>
          </p:nvPr>
        </p:nvGraphicFramePr>
        <p:xfrm>
          <a:off x="677334" y="1620261"/>
          <a:ext cx="9172719" cy="4457649"/>
        </p:xfrm>
        <a:graphic>
          <a:graphicData uri="http://schemas.openxmlformats.org/drawingml/2006/table">
            <a:tbl>
              <a:tblPr/>
              <a:tblGrid>
                <a:gridCol w="3907762">
                  <a:extLst>
                    <a:ext uri="{9D8B030D-6E8A-4147-A177-3AD203B41FA5}">
                      <a16:colId xmlns:a16="http://schemas.microsoft.com/office/drawing/2014/main" val="2613758958"/>
                    </a:ext>
                  </a:extLst>
                </a:gridCol>
                <a:gridCol w="5264957">
                  <a:extLst>
                    <a:ext uri="{9D8B030D-6E8A-4147-A177-3AD203B41FA5}">
                      <a16:colId xmlns:a16="http://schemas.microsoft.com/office/drawing/2014/main" val="565782292"/>
                    </a:ext>
                  </a:extLst>
                </a:gridCol>
              </a:tblGrid>
              <a:tr h="338208"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Требования к пояснительной записке</a:t>
                      </a:r>
                      <a:endParaRPr lang="ru-RU" sz="18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641" marR="25641" marT="68377" marB="25641">
                    <a:lnL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07793747"/>
                  </a:ext>
                </a:extLst>
              </a:tr>
              <a:tr h="2775513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Содержание пояснительной записки было разным для НОО и ООО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641" marR="25641" marT="68377" marB="25641">
                    <a:lnL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Теперь содержание пояснительной записки одинаковое. На уровне НОО больше не нужно указывать состав участников образовательных отношений и общие подходы к организации внеурочной деятельности, но необходимо прописать механизмы реализации программы (</a:t>
                      </a:r>
                      <a:r>
                        <a:rPr lang="ru-RU" sz="2000" b="0" u="sng" dirty="0">
                          <a:solidFill>
                            <a:srgbClr val="329A32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п. 30.1</a:t>
                      </a: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ФГОС НОО). А на уровне ООО понадобится добавить общую характеристику программы. Еще для ООО нужно описать механизмы реализации программы. это касается и индивидуальных учебных планов (</a:t>
                      </a:r>
                      <a:r>
                        <a:rPr lang="ru-RU" sz="2000" b="0" u="sng" dirty="0">
                          <a:solidFill>
                            <a:srgbClr val="329A32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п. 31.1</a:t>
                      </a:r>
                      <a:r>
                        <a:rPr lang="ru-RU" sz="2000" b="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ФГОС ООО)</a:t>
                      </a:r>
                      <a:endParaRPr lang="ru-RU" sz="1600" b="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641" marR="25641" marT="68377" marB="25641">
                    <a:lnL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263233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56435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Основная образовательная программа</a:t>
            </a:r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27673" y="187545"/>
            <a:ext cx="1735456" cy="2192156"/>
          </a:xfrm>
          <a:prstGeom prst="rect">
            <a:avLst/>
          </a:prstGeom>
        </p:spPr>
      </p:pic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4085326"/>
              </p:ext>
            </p:extLst>
          </p:nvPr>
        </p:nvGraphicFramePr>
        <p:xfrm>
          <a:off x="677334" y="1509424"/>
          <a:ext cx="9020319" cy="4845761"/>
        </p:xfrm>
        <a:graphic>
          <a:graphicData uri="http://schemas.openxmlformats.org/drawingml/2006/table">
            <a:tbl>
              <a:tblPr/>
              <a:tblGrid>
                <a:gridCol w="3108806">
                  <a:extLst>
                    <a:ext uri="{9D8B030D-6E8A-4147-A177-3AD203B41FA5}">
                      <a16:colId xmlns:a16="http://schemas.microsoft.com/office/drawing/2014/main" val="358387740"/>
                    </a:ext>
                  </a:extLst>
                </a:gridCol>
                <a:gridCol w="5911513">
                  <a:extLst>
                    <a:ext uri="{9D8B030D-6E8A-4147-A177-3AD203B41FA5}">
                      <a16:colId xmlns:a16="http://schemas.microsoft.com/office/drawing/2014/main" val="2176269686"/>
                    </a:ext>
                  </a:extLst>
                </a:gridCol>
              </a:tblGrid>
              <a:tr h="338208">
                <a:tc gridSpan="2"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b="1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Требования к результатам освоения программы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641" marR="25641" marT="68377" marB="25641">
                    <a:lnL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56394634"/>
                  </a:ext>
                </a:extLst>
              </a:tr>
              <a:tr h="2110672"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Требований было меньше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641" marR="25641" marT="68377" marB="25641">
                    <a:lnL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1pPr>
                      <a:lvl2pPr marL="457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2pPr>
                      <a:lvl3pPr marL="914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3pPr>
                      <a:lvl4pPr marL="1371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4pPr>
                      <a:lvl5pPr marL="18288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5pPr>
                      <a:lvl6pPr marL="22860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6pPr>
                      <a:lvl7pPr marL="27432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7pPr>
                      <a:lvl8pPr marL="32004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8pPr>
                      <a:lvl9pPr marL="3657600" algn="l" defTabSz="457200" rtl="0" eaLnBrk="1" latinLnBrk="0" hangingPunct="1">
                        <a:defRPr sz="1800" kern="1200">
                          <a:solidFill>
                            <a:schemeClr val="tx1"/>
                          </a:solidFill>
                          <a:latin typeface="Franklin Gothic Book"/>
                        </a:defRPr>
                      </a:lvl9pPr>
                    </a:lstStyle>
                    <a:p>
                      <a:pPr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Требования к результатам освоения программы уточнили и расширили по всем видам результатов – личностным, </a:t>
                      </a:r>
                      <a:r>
                        <a:rPr lang="ru-RU" sz="2400" dirty="0" err="1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метапредметным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, предметным. Также добавили результаты по каждому модулю основ религиозной культуры и светской этики. На уровне ООО установили требования к предметным результатам при углубленном изучении некоторых дисциплин (</a:t>
                      </a:r>
                      <a:r>
                        <a:rPr lang="ru-RU" sz="2400" b="1" u="sng" dirty="0">
                          <a:solidFill>
                            <a:srgbClr val="329A32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3"/>
                        </a:rPr>
                        <a:t>п. 9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ФГОС НОО, </a:t>
                      </a:r>
                      <a:r>
                        <a:rPr lang="ru-RU" sz="2400" b="1" u="sng" dirty="0">
                          <a:solidFill>
                            <a:srgbClr val="329A32"/>
                          </a:solidFill>
                          <a:latin typeface="Times New Roman"/>
                          <a:ea typeface="Times New Roman"/>
                          <a:cs typeface="Times New Roman"/>
                          <a:hlinkClick r:id="rId4"/>
                        </a:rPr>
                        <a:t>п. 8</a:t>
                      </a:r>
                      <a:r>
                        <a:rPr lang="ru-RU" sz="2400" dirty="0">
                          <a:solidFill>
                            <a:srgbClr val="00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 ФГОС ООО)</a:t>
                      </a:r>
                      <a:endParaRPr lang="ru-RU" sz="18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25641" marR="25641" marT="68377" marB="25641">
                    <a:lnL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84A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93008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73848682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119</TotalTime>
  <Words>570</Words>
  <Application>Microsoft Office PowerPoint</Application>
  <PresentationFormat>Широкоэкранный</PresentationFormat>
  <Paragraphs>53</Paragraphs>
  <Slides>14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Bookman Old Style</vt:lpstr>
      <vt:lpstr>Calibri</vt:lpstr>
      <vt:lpstr>Times New Roman</vt:lpstr>
      <vt:lpstr>Trebuchet MS</vt:lpstr>
      <vt:lpstr>Wingdings 3</vt:lpstr>
      <vt:lpstr>Аспект</vt:lpstr>
      <vt:lpstr>Алгоритм деятельности общеобразовательных организаций Гудермесского муниципального района по введению обновленных ФГОС НОО и ФГОС ООО</vt:lpstr>
      <vt:lpstr>Что такое ФГОС общего образования?</vt:lpstr>
      <vt:lpstr>Цель внедрения ФГОС</vt:lpstr>
      <vt:lpstr>ОСНОВНЫЕ МЕРОПРИЯТИЯ НА УРОВНЕ ОБЩЕОБРАЗОВАТЕЛЬНОЙ ОРГАНИЗАЦИИ</vt:lpstr>
      <vt:lpstr>ОСНОВНЫЕ МЕРОПРИЯТИЯ НА УРОВНЕ ОБЩЕОБРАЗОВАТЕЛЬНОЙ ОРГАНИЗАЦИИ</vt:lpstr>
      <vt:lpstr>ОСНОВНЫЕ МЕРОПРИЯТИЯ НА УРОВНЕ ОБЩЕОБРАЗОВАТЕЛЬНОЙ ОРГАНИЗАЦИИ</vt:lpstr>
      <vt:lpstr>ОСНОВНЫЕ МЕРОПРИЯТИЯ НА УРОВНЕ ОБЩЕОБРАЗОВАТЕЛЬНОЙ ОРГАНИЗАЦИИ</vt:lpstr>
      <vt:lpstr>Основная образовательная программа</vt:lpstr>
      <vt:lpstr>Основная образовательная программа</vt:lpstr>
      <vt:lpstr>Основная образовательная программа</vt:lpstr>
      <vt:lpstr>Основная образовательная программа</vt:lpstr>
      <vt:lpstr>- Модель внеурочной деятельности; - Локальные акты; - Положение об индивидуальном учебном плане (ИУП)</vt:lpstr>
      <vt:lpstr>Изменения в обновленных ФГОС</vt:lpstr>
      <vt:lpstr>Рабочие программы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Алгоритм деятельности общеобразовательных организаций Гудермесского муниципального района по введению обновленных ФГОС НОО и ФГОС ООО</dc:title>
  <dc:creator>Admin</dc:creator>
  <cp:lastModifiedBy>Пользователь Windows</cp:lastModifiedBy>
  <cp:revision>11</cp:revision>
  <dcterms:created xsi:type="dcterms:W3CDTF">2022-04-06T21:36:20Z</dcterms:created>
  <dcterms:modified xsi:type="dcterms:W3CDTF">2022-05-06T11:45:24Z</dcterms:modified>
</cp:coreProperties>
</file>