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24384000" cy="13716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636" y="108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1422400" y="2743200"/>
            <a:ext cx="20937728" cy="3657600"/>
          </a:xfrm>
          <a:ln>
            <a:noFill/>
          </a:ln>
        </p:spPr>
        <p:txBody>
          <a:bodyPr vert="horz" tIns="0" rIns="43542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133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1422400" y="6457072"/>
            <a:ext cx="20945856" cy="3505200"/>
          </a:xfrm>
        </p:spPr>
        <p:txBody>
          <a:bodyPr lIns="0" rIns="43542"/>
          <a:lstStyle>
            <a:lvl1pPr marL="0" marR="108855" indent="0" algn="r">
              <a:buNone/>
              <a:defRPr>
                <a:solidFill>
                  <a:schemeClr val="tx1"/>
                </a:solidFill>
              </a:defRPr>
            </a:lvl1pPr>
            <a:lvl2pPr marL="1088547" indent="0" algn="ctr">
              <a:buNone/>
            </a:lvl2pPr>
            <a:lvl3pPr marL="2177095" indent="0" algn="ctr">
              <a:buNone/>
            </a:lvl3pPr>
            <a:lvl4pPr marL="3265642" indent="0" algn="ctr">
              <a:buNone/>
            </a:lvl4pPr>
            <a:lvl5pPr marL="4354190" indent="0" algn="ctr">
              <a:buNone/>
            </a:lvl5pPr>
            <a:lvl6pPr marL="5442737" indent="0" algn="ctr">
              <a:buNone/>
            </a:lvl6pPr>
            <a:lvl7pPr marL="6531285" indent="0" algn="ctr">
              <a:buNone/>
            </a:lvl7pPr>
            <a:lvl8pPr marL="7619832" indent="0" algn="ctr">
              <a:buNone/>
            </a:lvl8pPr>
            <a:lvl9pPr marL="870838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678400" y="1828803"/>
            <a:ext cx="5486400" cy="10423526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1828803"/>
            <a:ext cx="16052800" cy="1042352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272" y="2633472"/>
            <a:ext cx="20726400" cy="272491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133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4272" y="5409328"/>
            <a:ext cx="20726400" cy="3019424"/>
          </a:xfrm>
        </p:spPr>
        <p:txBody>
          <a:bodyPr lIns="108855" rIns="108855" anchor="t"/>
          <a:lstStyle>
            <a:lvl1pPr marL="0" indent="0">
              <a:buNone/>
              <a:defRPr sz="5200">
                <a:solidFill>
                  <a:schemeClr val="tx1"/>
                </a:solidFill>
              </a:defRPr>
            </a:lvl1pPr>
            <a:lvl2pPr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1408176"/>
            <a:ext cx="21945600" cy="2286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19200" y="3840170"/>
            <a:ext cx="10769600" cy="8869680"/>
          </a:xfrm>
        </p:spPr>
        <p:txBody>
          <a:bodyPr/>
          <a:lstStyle>
            <a:lvl1pPr>
              <a:defRPr sz="62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395200" y="3840170"/>
            <a:ext cx="10769600" cy="8869680"/>
          </a:xfrm>
        </p:spPr>
        <p:txBody>
          <a:bodyPr/>
          <a:lstStyle>
            <a:lvl1pPr>
              <a:defRPr sz="62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1408176"/>
            <a:ext cx="21945600" cy="2286000"/>
          </a:xfrm>
        </p:spPr>
        <p:txBody>
          <a:bodyPr tIns="108855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9200" y="3710496"/>
            <a:ext cx="10773835" cy="1318704"/>
          </a:xfrm>
        </p:spPr>
        <p:txBody>
          <a:bodyPr lIns="108855" tIns="0" rIns="108855" bIns="0" anchor="ctr">
            <a:noAutofit/>
          </a:bodyPr>
          <a:lstStyle>
            <a:lvl1pPr marL="0" indent="0">
              <a:buNone/>
              <a:defRPr sz="5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48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2386735" y="3719515"/>
            <a:ext cx="10778067" cy="1309686"/>
          </a:xfrm>
        </p:spPr>
        <p:txBody>
          <a:bodyPr lIns="108855" tIns="0" rIns="108855" bIns="0" anchor="ctr"/>
          <a:lstStyle>
            <a:lvl1pPr marL="0" indent="0">
              <a:buNone/>
              <a:defRPr sz="5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4800" b="1"/>
            </a:lvl2pPr>
            <a:lvl3pPr>
              <a:buNone/>
              <a:defRPr sz="4300" b="1"/>
            </a:lvl3pPr>
            <a:lvl4pPr>
              <a:buNone/>
              <a:defRPr sz="3800" b="1"/>
            </a:lvl4pPr>
            <a:lvl5pPr>
              <a:buNone/>
              <a:defRPr sz="3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1219200" y="5029200"/>
            <a:ext cx="10773835" cy="7691440"/>
          </a:xfrm>
        </p:spPr>
        <p:txBody>
          <a:bodyPr tIns="0"/>
          <a:lstStyle>
            <a:lvl1pPr>
              <a:defRPr sz="52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2386735" y="5029200"/>
            <a:ext cx="10778067" cy="7691440"/>
          </a:xfrm>
        </p:spPr>
        <p:txBody>
          <a:bodyPr tIns="0"/>
          <a:lstStyle>
            <a:lvl1pPr>
              <a:defRPr sz="52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1408176"/>
            <a:ext cx="22148800" cy="2286000"/>
          </a:xfrm>
        </p:spPr>
        <p:txBody>
          <a:bodyPr vert="horz" tIns="10885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11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1028704"/>
            <a:ext cx="7315200" cy="23241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62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828800" y="3352800"/>
            <a:ext cx="7315200" cy="9144000"/>
          </a:xfrm>
        </p:spPr>
        <p:txBody>
          <a:bodyPr lIns="43542" rIns="43542"/>
          <a:lstStyle>
            <a:lvl1pPr marL="0" indent="0" algn="l">
              <a:buNone/>
              <a:defRPr sz="3300"/>
            </a:lvl1pPr>
            <a:lvl2pPr indent="0" algn="l">
              <a:buNone/>
              <a:defRPr sz="2900"/>
            </a:lvl2pPr>
            <a:lvl3pPr indent="0" algn="l">
              <a:buNone/>
              <a:defRPr sz="2400"/>
            </a:lvl3pPr>
            <a:lvl4pPr indent="0" algn="l">
              <a:buNone/>
              <a:defRPr sz="2100"/>
            </a:lvl4pPr>
            <a:lvl5pPr indent="0" algn="l">
              <a:buNone/>
              <a:defRPr sz="2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533467" y="3352800"/>
            <a:ext cx="13631333" cy="9144000"/>
          </a:xfrm>
        </p:spPr>
        <p:txBody>
          <a:bodyPr tIns="0"/>
          <a:lstStyle>
            <a:lvl1pPr>
              <a:defRPr sz="6700"/>
            </a:lvl1pPr>
            <a:lvl2pPr>
              <a:defRPr sz="6200"/>
            </a:lvl2pPr>
            <a:lvl3pPr>
              <a:defRPr sz="5700"/>
            </a:lvl3pPr>
            <a:lvl4pPr>
              <a:defRPr sz="4800"/>
            </a:lvl4pPr>
            <a:lvl5pPr>
              <a:defRPr sz="43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8442008" y="2216154"/>
            <a:ext cx="14020800" cy="82296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21344357" y="10719538"/>
            <a:ext cx="414528" cy="31089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5600" y="2353993"/>
            <a:ext cx="5900928" cy="3165242"/>
          </a:xfrm>
        </p:spPr>
        <p:txBody>
          <a:bodyPr vert="horz" lIns="108855" tIns="108855" rIns="108855" bIns="108855" anchor="b"/>
          <a:lstStyle>
            <a:lvl1pPr algn="l">
              <a:buNone/>
              <a:defRPr sz="48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25600" y="5657570"/>
            <a:ext cx="5892800" cy="4358640"/>
          </a:xfrm>
        </p:spPr>
        <p:txBody>
          <a:bodyPr lIns="152397" rIns="108855" bIns="108855" anchor="t"/>
          <a:lstStyle>
            <a:lvl1pPr marL="0" indent="0" algn="l">
              <a:spcBef>
                <a:spcPts val="595"/>
              </a:spcBef>
              <a:buFontTx/>
              <a:buNone/>
              <a:defRPr sz="31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21539200" y="12712701"/>
            <a:ext cx="1625600" cy="73025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9295448" y="2399034"/>
            <a:ext cx="12313920" cy="78638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76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25400" y="11633200"/>
            <a:ext cx="24434800" cy="2082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09" tIns="108855" rIns="217709" bIns="10885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11684000" y="12439651"/>
            <a:ext cx="12700000" cy="12763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09" tIns="108855" rIns="217709" bIns="10885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25400" y="-14288"/>
            <a:ext cx="24434800" cy="2082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09" tIns="108855" rIns="217709" bIns="10885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11684000" y="-14287"/>
            <a:ext cx="12700000" cy="12763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7709" tIns="108855" rIns="217709" bIns="10885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219200" y="1408176"/>
            <a:ext cx="21945600" cy="2286000"/>
          </a:xfrm>
          <a:prstGeom prst="rect">
            <a:avLst/>
          </a:prstGeom>
        </p:spPr>
        <p:txBody>
          <a:bodyPr vert="horz" lIns="0" tIns="108855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1219200" y="3870960"/>
            <a:ext cx="21945600" cy="8778240"/>
          </a:xfrm>
          <a:prstGeom prst="rect">
            <a:avLst/>
          </a:prstGeom>
        </p:spPr>
        <p:txBody>
          <a:bodyPr vert="horz" lIns="217709" tIns="108855" rIns="217709" bIns="108855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1219200" y="12712701"/>
            <a:ext cx="5689600" cy="73025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2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5/6/2022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7112000" y="12712701"/>
            <a:ext cx="8940800" cy="730250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2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21132800" y="12712701"/>
            <a:ext cx="2032000" cy="7302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2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50712" y="404816"/>
            <a:ext cx="24481461" cy="1298448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rtl="0" eaLnBrk="1" latinLnBrk="0" hangingPunct="1">
        <a:spcBef>
          <a:spcPct val="0"/>
        </a:spcBef>
        <a:buNone/>
        <a:defRPr kumimoji="0" sz="11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653128" indent="-65312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23966" indent="-58781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indent="-58781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5000" kern="1200">
          <a:solidFill>
            <a:schemeClr val="tx1"/>
          </a:solidFill>
          <a:latin typeface="+mn-lt"/>
          <a:ea typeface="+mn-ea"/>
          <a:cs typeface="+mn-cs"/>
        </a:defRPr>
      </a:lvl3pPr>
      <a:lvl4pPr marL="2830223" indent="-50073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3483352" indent="-50073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4136480" indent="-50073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4571899" indent="-43541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3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5225028" indent="-435419" algn="l" rtl="0" eaLnBrk="1" latinLnBrk="0" hangingPunct="1">
        <a:spcBef>
          <a:spcPct val="20000"/>
        </a:spcBef>
        <a:buClr>
          <a:schemeClr val="tx2"/>
        </a:buClr>
        <a:buChar char="•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5878156" indent="-43541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3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2656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4427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5312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6198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7083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5AA8B3"/>
          </a:solidFill>
        </p:spPr>
        <p:txBody>
          <a:bodyPr lIns="0" tIns="0" rIns="0" bIns="0">
            <a:noAutofit/>
          </a:bodyPr>
          <a:lstStyle/>
          <a:p>
            <a:pPr marL="38100" indent="0" algn="ctr">
              <a:lnSpc>
                <a:spcPts val="8616"/>
              </a:lnSpc>
            </a:pPr>
            <a:endParaRPr lang="ru" sz="6550" b="1" spc="-200" dirty="0" smtClean="0">
              <a:solidFill>
                <a:srgbClr val="FFFFFF"/>
              </a:solidFill>
              <a:latin typeface="Arial"/>
            </a:endParaRPr>
          </a:p>
          <a:p>
            <a:pPr marL="38100" indent="0" algn="ctr">
              <a:lnSpc>
                <a:spcPts val="8616"/>
              </a:lnSpc>
            </a:pPr>
            <a:endParaRPr lang="ru" sz="6550" b="1" spc="-200" dirty="0">
              <a:solidFill>
                <a:srgbClr val="FFFFFF"/>
              </a:solidFill>
              <a:latin typeface="Arial"/>
            </a:endParaRPr>
          </a:p>
          <a:p>
            <a:pPr marL="38100" indent="0" algn="ctr">
              <a:lnSpc>
                <a:spcPts val="8616"/>
              </a:lnSpc>
            </a:pPr>
            <a:endParaRPr lang="ru" sz="6550" b="1" spc="-200" smtClean="0">
              <a:solidFill>
                <a:srgbClr val="FFFFFF"/>
              </a:solidFill>
              <a:latin typeface="Arial"/>
            </a:endParaRPr>
          </a:p>
          <a:p>
            <a:pPr marL="38100" indent="0" algn="ctr">
              <a:lnSpc>
                <a:spcPts val="8616"/>
              </a:lnSpc>
            </a:pPr>
            <a:r>
              <a:rPr lang="ru" sz="6550" b="1" spc="-200" smtClean="0">
                <a:solidFill>
                  <a:srgbClr val="FFFFFF"/>
                </a:solidFill>
                <a:latin typeface="Arial"/>
              </a:rPr>
              <a:t>Структура </a:t>
            </a:r>
            <a:r>
              <a:rPr lang="ru" sz="6550" b="1" spc="-200" dirty="0">
                <a:solidFill>
                  <a:srgbClr val="FFFFFF"/>
                </a:solidFill>
                <a:latin typeface="Arial"/>
              </a:rPr>
              <a:t>программы воспитания.</a:t>
            </a:r>
          </a:p>
          <a:p>
            <a:pPr marL="38100" marR="1643888" indent="0" algn="ctr">
              <a:lnSpc>
                <a:spcPts val="8616"/>
              </a:lnSpc>
            </a:pPr>
            <a:r>
              <a:rPr lang="ru" sz="6550" b="1" spc="-200" dirty="0">
                <a:solidFill>
                  <a:srgbClr val="FFFFFF"/>
                </a:solidFill>
                <a:latin typeface="Arial"/>
              </a:rPr>
              <a:t>Основные направления самоанализа воспитательной работы.</a:t>
            </a:r>
          </a:p>
          <a:p>
            <a:pPr marL="38100" marR="30988" indent="0" algn="ctr">
              <a:lnSpc>
                <a:spcPts val="8616"/>
              </a:lnSpc>
            </a:pPr>
            <a:r>
              <a:rPr lang="ru" sz="6550" b="1" spc="-200" dirty="0">
                <a:solidFill>
                  <a:srgbClr val="FFFFFF"/>
                </a:solidFill>
                <a:latin typeface="Arial"/>
              </a:rPr>
              <a:t>Алгоритм разработки программы воспитания условия ее реализации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77026" y="857208"/>
            <a:ext cx="10209276" cy="5181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>
                <a:latin typeface="Arial"/>
              </a:rPr>
              <a:t>РАЗДЕЛ 2. «ЦЕЛЬ И ЗАДАЧИ ВОСПИТАНИЯ»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31792" y="1834896"/>
            <a:ext cx="19022568" cy="1371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469900"/>
            <a:r>
              <a:rPr lang="ru" sz="3600" dirty="0">
                <a:latin typeface="Arial"/>
              </a:rPr>
              <a:t>Конкретизация общей цели воспитания применительно к возрастным особенностям </a:t>
            </a:r>
            <a:r>
              <a:rPr lang="ru" sz="3600" dirty="0" smtClean="0">
                <a:latin typeface="Arial"/>
              </a:rPr>
              <a:t> </a:t>
            </a:r>
          </a:p>
          <a:p>
            <a:pPr indent="469900"/>
            <a:r>
              <a:rPr lang="ru" sz="3600" dirty="0" smtClean="0">
                <a:latin typeface="Arial"/>
              </a:rPr>
              <a:t>обучающихся </a:t>
            </a:r>
            <a:r>
              <a:rPr lang="ru" sz="3600" dirty="0">
                <a:latin typeface="Arial"/>
              </a:rPr>
              <a:t>позволяет выделить в ней следующие целевые приоритеты: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48134" y="3718560"/>
            <a:ext cx="5143536" cy="731520"/>
          </a:xfrm>
          <a:prstGeom prst="rect">
            <a:avLst/>
          </a:prstGeom>
          <a:solidFill>
            <a:srgbClr val="16E8C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856"/>
              </a:lnSpc>
              <a:spcAft>
                <a:spcPts val="1050"/>
              </a:spcAft>
            </a:pPr>
            <a:r>
              <a:rPr lang="ru" sz="2400" b="1" dirty="0">
                <a:latin typeface="Arial"/>
              </a:rPr>
              <a:t>уровень начального общего образования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76696" y="4645152"/>
            <a:ext cx="5214974" cy="5713310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12700" marR="12700" indent="0" algn="just">
              <a:lnSpc>
                <a:spcPts val="4320"/>
              </a:lnSpc>
              <a:spcBef>
                <a:spcPts val="1050"/>
              </a:spcBef>
            </a:pPr>
            <a:r>
              <a:rPr lang="ru" sz="2400" dirty="0">
                <a:latin typeface="Arial"/>
              </a:rPr>
              <a:t>в воспитании обучающихся младшего школьного возраста таким целевым приоритетом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559808" y="6382512"/>
            <a:ext cx="1365504" cy="225552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2400">
                <a:latin typeface="Arial"/>
              </a:rPr>
              <a:t>является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40624" y="6376416"/>
            <a:ext cx="1359408" cy="268224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R="12700" indent="0" algn="r">
              <a:spcAft>
                <a:spcPts val="1680"/>
              </a:spcAft>
            </a:pPr>
            <a:r>
              <a:rPr lang="ru" sz="2400">
                <a:latin typeface="Arial"/>
              </a:rPr>
              <a:t>создание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05528" y="6839712"/>
            <a:ext cx="4794504" cy="377952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R="12700" indent="0" algn="r">
              <a:spcBef>
                <a:spcPts val="1680"/>
              </a:spcBef>
              <a:spcAft>
                <a:spcPts val="1680"/>
              </a:spcAft>
            </a:pPr>
            <a:r>
              <a:rPr lang="ru" sz="2400">
                <a:latin typeface="Arial"/>
              </a:rPr>
              <a:t>благоприятных условий для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59808" y="7467600"/>
            <a:ext cx="1377696" cy="298704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2400">
                <a:latin typeface="Arial"/>
              </a:rPr>
              <a:t>усвоения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187184" y="7388352"/>
            <a:ext cx="2212848" cy="377952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R="12700" indent="0" algn="r">
              <a:spcBef>
                <a:spcPts val="1680"/>
              </a:spcBef>
              <a:spcAft>
                <a:spcPts val="1890"/>
              </a:spcAft>
            </a:pPr>
            <a:r>
              <a:rPr lang="ru" sz="2400">
                <a:latin typeface="Arial"/>
              </a:rPr>
              <a:t>обучающимися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05528" y="8022336"/>
            <a:ext cx="4794504" cy="268224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R="12700" indent="0" algn="r">
              <a:spcBef>
                <a:spcPts val="1890"/>
              </a:spcBef>
            </a:pPr>
            <a:r>
              <a:rPr lang="ru" sz="2400">
                <a:latin typeface="Arial"/>
              </a:rPr>
              <a:t>социально значимых знаний -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559808" y="8577072"/>
            <a:ext cx="1054608" cy="225552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>
                <a:latin typeface="Arial"/>
              </a:rPr>
              <a:t>знаний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071616" y="8577072"/>
            <a:ext cx="1444752" cy="225552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>
                <a:latin typeface="Arial"/>
              </a:rPr>
              <a:t>основных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961376" y="8564880"/>
            <a:ext cx="774192" cy="292608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>
                <a:latin typeface="Arial"/>
              </a:rPr>
              <a:t>норм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198864" y="8589264"/>
            <a:ext cx="225552" cy="207264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>
                <a:latin typeface="Arial"/>
              </a:rPr>
              <a:t>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559808" y="9040368"/>
            <a:ext cx="4876800" cy="920496"/>
          </a:xfrm>
          <a:prstGeom prst="rect">
            <a:avLst/>
          </a:prstGeom>
          <a:solidFill>
            <a:srgbClr val="70F5EC"/>
          </a:solidFill>
        </p:spPr>
        <p:txBody>
          <a:bodyPr lIns="0" tIns="0" rIns="0" bIns="0">
            <a:noAutofit/>
          </a:bodyPr>
          <a:lstStyle/>
          <a:p>
            <a:pPr marL="76200" marR="63500" indent="0" algn="just">
              <a:lnSpc>
                <a:spcPts val="4320"/>
              </a:lnSpc>
            </a:pPr>
            <a:r>
              <a:rPr lang="ru" sz="2400">
                <a:latin typeface="Arial"/>
              </a:rPr>
              <a:t>традиций того общества, в котором они живут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906116" y="3718560"/>
            <a:ext cx="5072098" cy="725424"/>
          </a:xfrm>
          <a:prstGeom prst="rect">
            <a:avLst/>
          </a:prstGeom>
          <a:solidFill>
            <a:srgbClr val="62D836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868"/>
              </a:lnSpc>
              <a:spcAft>
                <a:spcPts val="1260"/>
              </a:spcAft>
            </a:pPr>
            <a:r>
              <a:rPr lang="ru" sz="2400" b="1" dirty="0">
                <a:latin typeface="Arial"/>
              </a:rPr>
              <a:t>уровень среднего общего образования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834678" y="4712208"/>
            <a:ext cx="5286412" cy="5503378"/>
          </a:xfrm>
          <a:prstGeom prst="rect">
            <a:avLst/>
          </a:prstGeom>
          <a:solidFill>
            <a:srgbClr val="9DEF85"/>
          </a:solidFill>
        </p:spPr>
        <p:txBody>
          <a:bodyPr lIns="0" tIns="0" rIns="0" bIns="0">
            <a:noAutofit/>
          </a:bodyPr>
          <a:lstStyle/>
          <a:p>
            <a:pPr marL="12700" marR="12700" indent="0" algn="just">
              <a:lnSpc>
                <a:spcPts val="4320"/>
              </a:lnSpc>
              <a:spcBef>
                <a:spcPts val="1260"/>
              </a:spcBef>
            </a:pPr>
            <a:r>
              <a:rPr lang="ru" sz="2400" dirty="0">
                <a:latin typeface="Arial"/>
              </a:rPr>
              <a:t>в воспитании обучающихся юношеского возраста таким приоритетом является создание благоприятных условий для приобретения обучающимися опыта осуществления социально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1048992" y="8143884"/>
            <a:ext cx="2020824" cy="268224"/>
          </a:xfrm>
          <a:prstGeom prst="rect">
            <a:avLst/>
          </a:prstGeom>
          <a:solidFill>
            <a:srgbClr val="9DEF85"/>
          </a:solidFill>
        </p:spPr>
        <p:txBody>
          <a:bodyPr lIns="0" tIns="0" rIns="0" bIns="0">
            <a:noAutofit/>
          </a:bodyPr>
          <a:lstStyle/>
          <a:p>
            <a:pPr marL="12700" indent="0" algn="just"/>
            <a:r>
              <a:rPr lang="ru" sz="2400" dirty="0">
                <a:latin typeface="Arial"/>
              </a:rPr>
              <a:t>значимых дел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7621288" y="3718560"/>
            <a:ext cx="5000660" cy="725424"/>
          </a:xfrm>
          <a:prstGeom prst="rect">
            <a:avLst/>
          </a:prstGeom>
          <a:solidFill>
            <a:srgbClr val="00A2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880"/>
              </a:lnSpc>
              <a:spcAft>
                <a:spcPts val="1470"/>
              </a:spcAft>
            </a:pPr>
            <a:r>
              <a:rPr lang="ru" sz="2400" b="1" dirty="0">
                <a:latin typeface="Arial"/>
              </a:rPr>
              <a:t>уровень основного общего образования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7621288" y="4736592"/>
            <a:ext cx="4950676" cy="540755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12700" marR="12700" indent="0" algn="just">
              <a:lnSpc>
                <a:spcPts val="4320"/>
              </a:lnSpc>
              <a:spcBef>
                <a:spcPts val="1470"/>
              </a:spcBef>
            </a:pPr>
            <a:r>
              <a:rPr lang="ru" sz="2400" dirty="0">
                <a:latin typeface="Arial"/>
              </a:rPr>
              <a:t>в воспитании обучающихся подросткового возраста таким приоритетом является создание благоприятных условий для развития социально значимых отношений обучающихся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33820" y="11001404"/>
            <a:ext cx="18654196" cy="16874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5748" indent="457200">
              <a:lnSpc>
                <a:spcPts val="4320"/>
              </a:lnSpc>
            </a:pPr>
            <a:r>
              <a:rPr lang="ru" sz="2800" i="1" dirty="0">
                <a:solidFill>
                  <a:srgbClr val="FF0000"/>
                </a:solidFill>
                <a:latin typeface="Arial"/>
              </a:rPr>
              <a:t>Выделение в общей цели воспитания целевых приоритетов, связанных с возрастными особенностями воспитанников, не означает игнорирования других составляющих общей цели воспитания. Приоритет - это то, чему предстоит уделять большее, но не единственное внимание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48992" y="1428712"/>
            <a:ext cx="12556244" cy="10644262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12700" marR="25400" indent="444500" algn="just">
              <a:lnSpc>
                <a:spcPts val="5760"/>
              </a:lnSpc>
              <a:spcAft>
                <a:spcPts val="630"/>
              </a:spcAft>
            </a:pPr>
            <a:r>
              <a:rPr lang="ru" sz="3200" spc="-50" dirty="0">
                <a:solidFill>
                  <a:srgbClr val="FFFFFF"/>
                </a:solidFill>
                <a:latin typeface="Arial"/>
              </a:rPr>
              <a:t>Для достижения поставленной цели воспитания формулируются задачи, которые могут корректироваться образовательной организацией исходя из ее специфики и особенностей обучающихся в ней детей. При разработке данного раздела следует учитывать следующие рекомендации</a:t>
            </a: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:</a:t>
            </a:r>
          </a:p>
          <a:p>
            <a:pPr marL="12700" marR="25400" indent="444500" algn="just">
              <a:lnSpc>
                <a:spcPts val="5760"/>
              </a:lnSpc>
              <a:spcAft>
                <a:spcPts val="63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 - за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основу рекомендуется взять перечень задач, приведённый в примерной программе </a:t>
            </a: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воспитания;</a:t>
            </a:r>
          </a:p>
          <a:p>
            <a:pPr marL="12700" marR="25400" indent="444500" algn="just">
              <a:lnSpc>
                <a:spcPts val="5760"/>
              </a:lnSpc>
              <a:spcAft>
                <a:spcPts val="63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 - формулировки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задач, а также их количество рекомендуется соотносить с </a:t>
            </a: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модулями;</a:t>
            </a:r>
          </a:p>
          <a:p>
            <a:pPr marL="12700" marR="25400" indent="444500" algn="just">
              <a:lnSpc>
                <a:spcPts val="5760"/>
              </a:lnSpc>
              <a:spcAft>
                <a:spcPts val="63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  - допускается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удалять неактуальные для образовательной организации задачи (в случае если исключается модуль) или добавлять новые задачи (в случае если в программу включается новый модуль, которого нет в примерной программе)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19176" y="2000216"/>
            <a:ext cx="8239010" cy="1264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5052" marR="14224" indent="0">
              <a:lnSpc>
                <a:spcPts val="6516"/>
              </a:lnSpc>
              <a:spcAft>
                <a:spcPts val="3780"/>
              </a:spcAft>
            </a:pPr>
            <a:r>
              <a:rPr lang="ru" sz="3600" b="1" spc="-50">
                <a:latin typeface="Arial"/>
              </a:rPr>
              <a:t>РАЗДЕЛ 2. «ЦЕЛЬ И ЗАДАЧИ ВОСПИТАНИЯ»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07236" y="4143356"/>
            <a:ext cx="9256004" cy="192882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76200" indent="0" algn="just">
              <a:lnSpc>
                <a:spcPts val="4320"/>
              </a:lnSpc>
            </a:pP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Каждому    </a:t>
            </a:r>
            <a:r>
              <a:rPr lang="ru" sz="3200" i="1" dirty="0">
                <a:solidFill>
                  <a:srgbClr val="FF0000"/>
                </a:solidFill>
                <a:latin typeface="Arial"/>
              </a:rPr>
              <a:t>модулю соответствует </a:t>
            </a: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своя задача</a:t>
            </a:r>
            <a:r>
              <a:rPr lang="ru" sz="3200" i="1" dirty="0">
                <a:solidFill>
                  <a:srgbClr val="FF0000"/>
                </a:solidFill>
                <a:latin typeface="Arial"/>
              </a:rPr>
              <a:t>! Если модуль исключается, то и задачу необходимо удалить!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2112" y="2950464"/>
            <a:ext cx="707136" cy="114604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99392" y="2950464"/>
            <a:ext cx="755904" cy="34747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9968" y="3121152"/>
            <a:ext cx="1560576" cy="780288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333424" y="2285968"/>
            <a:ext cx="8656012" cy="221457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88900" marR="63500" indent="0">
              <a:lnSpc>
                <a:spcPts val="6480"/>
              </a:lnSpc>
            </a:pPr>
            <a:r>
              <a:rPr lang="ru" sz="3600" b="1" spc="-50" dirty="0">
                <a:latin typeface="Arial"/>
              </a:rPr>
              <a:t>РАЗДЕЛ 3. «ВИДЫ, ФОРМЫ И СОДЕРЖАНИЕ </a:t>
            </a:r>
            <a:r>
              <a:rPr lang="ru" sz="3600" b="1" spc="-50" dirty="0" smtClean="0">
                <a:latin typeface="Arial"/>
              </a:rPr>
              <a:t> ДЕЯТЕЛЬНОСТИ</a:t>
            </a:r>
            <a:r>
              <a:rPr lang="ru" sz="3600" b="1" spc="-50" dirty="0">
                <a:latin typeface="Arial"/>
              </a:rPr>
              <a:t>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404862" y="6215058"/>
            <a:ext cx="7643866" cy="2857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marR="63500" indent="0" algn="just">
              <a:lnSpc>
                <a:spcPts val="432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разделе раскрывается информация о способах реализации </a:t>
            </a: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задач, достижения цели воспитания, поставленных в рабочей программе воспитания</a:t>
            </a:r>
            <a:endParaRPr lang="ru" sz="3200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303776" y="10588752"/>
            <a:ext cx="1877568" cy="2926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400" i="1" dirty="0">
              <a:latin typeface="Arial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09232" y="10655808"/>
            <a:ext cx="768096" cy="2682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400" i="1" dirty="0">
              <a:latin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205216" y="10655808"/>
            <a:ext cx="1877568" cy="2682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400" i="1" dirty="0">
              <a:latin typeface="Arial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297680" y="11125200"/>
            <a:ext cx="5809488" cy="3596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400" i="1" dirty="0">
              <a:latin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905984" y="2285968"/>
            <a:ext cx="13930410" cy="1007275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63500" indent="0">
              <a:lnSpc>
                <a:spcPct val="150000"/>
              </a:lnSpc>
            </a:pPr>
            <a:r>
              <a:rPr lang="ru" sz="3600" dirty="0" smtClean="0">
                <a:solidFill>
                  <a:srgbClr val="FFFFFF"/>
                </a:solidFill>
                <a:latin typeface="Arial"/>
              </a:rPr>
              <a:t>    Раздел </a:t>
            </a:r>
            <a:r>
              <a:rPr lang="ru" sz="3600" dirty="0">
                <a:solidFill>
                  <a:srgbClr val="FFFFFF"/>
                </a:solidFill>
                <a:latin typeface="Arial"/>
              </a:rPr>
              <a:t>состоит из 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нескольких </a:t>
            </a:r>
            <a:r>
              <a:rPr lang="ru" sz="3600" dirty="0" smtClean="0">
                <a:solidFill>
                  <a:srgbClr val="002060"/>
                </a:solidFill>
                <a:latin typeface="Arial"/>
              </a:rPr>
              <a:t>инвариатных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 и        </a:t>
            </a:r>
          </a:p>
          <a:p>
            <a:pPr marL="63500" indent="0">
              <a:lnSpc>
                <a:spcPct val="150000"/>
              </a:lnSpc>
            </a:pPr>
            <a:r>
              <a:rPr lang="ru" sz="3600" dirty="0" smtClean="0">
                <a:solidFill>
                  <a:srgbClr val="FFFFFF"/>
                </a:solidFill>
                <a:latin typeface="Arial"/>
              </a:rPr>
              <a:t>    </a:t>
            </a:r>
            <a:r>
              <a:rPr lang="ru" sz="3600" dirty="0" smtClean="0">
                <a:solidFill>
                  <a:srgbClr val="002060"/>
                </a:solidFill>
                <a:latin typeface="Arial"/>
              </a:rPr>
              <a:t>вариативных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  модулей каждый из которых ориентирован</a:t>
            </a:r>
          </a:p>
          <a:p>
            <a:pPr marL="63500" indent="0">
              <a:lnSpc>
                <a:spcPct val="150000"/>
              </a:lnSpc>
            </a:pPr>
            <a:r>
              <a:rPr lang="ru" sz="3600" dirty="0" smtClean="0">
                <a:solidFill>
                  <a:srgbClr val="FFFFFF"/>
                </a:solidFill>
                <a:latin typeface="Arial"/>
              </a:rPr>
              <a:t>    на одну  из поставленных задач воспитания и соответствует</a:t>
            </a:r>
          </a:p>
          <a:p>
            <a:pPr marL="63500" indent="0">
              <a:lnSpc>
                <a:spcPct val="150000"/>
              </a:lnSpc>
            </a:pPr>
            <a:r>
              <a:rPr lang="ru" sz="3600" dirty="0" smtClean="0">
                <a:solidFill>
                  <a:srgbClr val="FFFFFF"/>
                </a:solidFill>
                <a:latin typeface="Arial"/>
              </a:rPr>
              <a:t>    одному из  направлений воспитательной работы школы.</a:t>
            </a:r>
          </a:p>
          <a:p>
            <a:pPr marL="63500" indent="0">
              <a:lnSpc>
                <a:spcPct val="150000"/>
              </a:lnSpc>
            </a:pPr>
            <a:endParaRPr lang="ru" sz="3600" dirty="0" smtClean="0">
              <a:solidFill>
                <a:srgbClr val="FFFFFF"/>
              </a:solidFill>
              <a:latin typeface="Arial"/>
            </a:endParaRPr>
          </a:p>
          <a:p>
            <a:pPr marL="63500" indent="0">
              <a:lnSpc>
                <a:spcPct val="150000"/>
              </a:lnSpc>
            </a:pPr>
            <a:r>
              <a:rPr lang="ru" sz="3600" dirty="0" smtClean="0">
                <a:solidFill>
                  <a:srgbClr val="FFFFFF"/>
                </a:solidFill>
                <a:latin typeface="Arial"/>
              </a:rPr>
              <a:t>     </a:t>
            </a:r>
            <a:endParaRPr lang="ru" sz="36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303776" y="11765280"/>
            <a:ext cx="1822704" cy="2133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400" i="1" dirty="0">
              <a:latin typeface="Arial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477488" y="6500810"/>
            <a:ext cx="13235952" cy="471490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88900" marR="76200" indent="469900" algn="just">
              <a:lnSpc>
                <a:spcPts val="6480"/>
              </a:lnSpc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Инвариантные модули обязательны для всех образовательных организаций. Количество и состав вариативных модулей образовательные организации могут менять по своему усмотрению (исключать неактуальные для своей организации модули или добавлять новые)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52860" y="1935480"/>
            <a:ext cx="12275820" cy="1110081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12700" marR="38100" indent="469900" algn="just">
              <a:lnSpc>
                <a:spcPts val="5760"/>
              </a:lnSpc>
            </a:pPr>
            <a:r>
              <a:rPr lang="ru" sz="3200" spc="-50">
                <a:solidFill>
                  <a:srgbClr val="FFFFFF"/>
                </a:solidFill>
                <a:latin typeface="Arial"/>
              </a:rPr>
              <a:t>В рабочую программу воспитания обязательно включаются все инвариантные модули*. В блок «вариативные модули» необходимо включить только те из вариативных модулей, которые помогают в наибольшей степени реализовать воспитательный потенциал образовательной организации с учетом кадровых и материальных ресурсов.</a:t>
            </a:r>
          </a:p>
          <a:p>
            <a:pPr marL="12700" marR="38100" indent="469900" algn="just">
              <a:lnSpc>
                <a:spcPts val="5748"/>
              </a:lnSpc>
              <a:spcAft>
                <a:spcPts val="3780"/>
              </a:spcAft>
            </a:pPr>
            <a:r>
              <a:rPr lang="ru" sz="3200" spc="-50">
                <a:solidFill>
                  <a:srgbClr val="FFFFFF"/>
                </a:solidFill>
                <a:latin typeface="Arial"/>
              </a:rPr>
              <a:t>При добавлении в программу воспитания нового модуля, необходимо руководствоваться следующими принципами:</a:t>
            </a:r>
          </a:p>
          <a:p>
            <a:pPr marL="1308100" marR="38100" indent="-444500">
              <a:lnSpc>
                <a:spcPts val="5760"/>
              </a:lnSpc>
              <a:spcAft>
                <a:spcPts val="1260"/>
              </a:spcAft>
            </a:pPr>
            <a:r>
              <a:rPr lang="ru" sz="3200" spc="-50">
                <a:solidFill>
                  <a:srgbClr val="FFFFFF"/>
                </a:solidFill>
                <a:latin typeface="Arial"/>
              </a:rPr>
              <a:t>□    новый модуль должен отражать реальную деятельность школьников и педагогов</a:t>
            </a:r>
          </a:p>
          <a:p>
            <a:pPr marL="1308100" marR="38100" indent="-444500">
              <a:lnSpc>
                <a:spcPts val="5772"/>
              </a:lnSpc>
              <a:spcAft>
                <a:spcPts val="840"/>
              </a:spcAft>
            </a:pPr>
            <a:r>
              <a:rPr lang="ru" sz="3200" spc="-50">
                <a:solidFill>
                  <a:srgbClr val="FFFFFF"/>
                </a:solidFill>
                <a:latin typeface="Arial"/>
              </a:rPr>
              <a:t>□    эта деятельность является значимой для школьников и педагогов</a:t>
            </a:r>
          </a:p>
          <a:p>
            <a:pPr marL="1308100" marR="38100" indent="-444500">
              <a:lnSpc>
                <a:spcPts val="5760"/>
              </a:lnSpc>
            </a:pPr>
            <a:r>
              <a:rPr lang="ru" sz="3200" spc="-50">
                <a:solidFill>
                  <a:srgbClr val="FFFFFF"/>
                </a:solidFill>
                <a:latin typeface="Arial"/>
              </a:rPr>
              <a:t>□    эта деятельность не может быть описана ни в одном из модулей, предлагаемых примерной программой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50492" y="586740"/>
            <a:ext cx="710184" cy="1706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656"/>
              </a:lnSpc>
            </a:pPr>
            <a:r>
              <a:rPr lang="ru" sz="1500">
                <a:solidFill>
                  <a:srgbClr val="FFFFFF"/>
                </a:solidFill>
                <a:latin typeface="Arial"/>
              </a:rPr>
              <a:t>ГОРОД&lt;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07820" y="794004"/>
            <a:ext cx="1578864" cy="1767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656"/>
              </a:lnSpc>
            </a:pPr>
            <a:r>
              <a:rPr lang="ru" sz="1500" dirty="0">
                <a:solidFill>
                  <a:srgbClr val="FFFFFF"/>
                </a:solidFill>
                <a:latin typeface="Arial"/>
              </a:rPr>
              <a:t>МЕТОДИЧЕСКИМ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71244" y="1007364"/>
            <a:ext cx="597408" cy="1706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1656"/>
              </a:lnSpc>
            </a:pPr>
            <a:r>
              <a:rPr lang="ru" sz="1550">
                <a:solidFill>
                  <a:srgbClr val="FFFFFF"/>
                </a:solidFill>
                <a:latin typeface="Malgun Gothic"/>
              </a:rPr>
              <a:t>ЦЕНТР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690614" y="1785902"/>
            <a:ext cx="8239770" cy="75613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6480"/>
              </a:lnSpc>
              <a:spcAft>
                <a:spcPts val="5670"/>
              </a:spcAft>
            </a:pPr>
            <a:r>
              <a:rPr lang="ru" sz="3600" b="1" spc="-50" dirty="0">
                <a:latin typeface="Arial"/>
              </a:rPr>
              <a:t>РАЗДЕЛ 3. «ВИДЫ, ФОРМЫ И СОДЕРЖАНИЕ ДЕЯТЕЛЬНОСТИ»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476300" y="5786430"/>
            <a:ext cx="8929750" cy="242889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150000"/>
              </a:lnSpc>
            </a:pPr>
            <a:r>
              <a:rPr lang="ru-RU" sz="3200" i="1" dirty="0" smtClean="0">
                <a:solidFill>
                  <a:srgbClr val="FF0000"/>
                </a:solidFill>
                <a:latin typeface="Arial"/>
              </a:rPr>
              <a:t>Модули «Самоуправление» и </a:t>
            </a: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«профориентация</a:t>
            </a:r>
            <a:r>
              <a:rPr lang="ru" sz="3200" i="1" dirty="0">
                <a:solidFill>
                  <a:srgbClr val="FF0000"/>
                </a:solidFill>
                <a:latin typeface="Arial"/>
              </a:rPr>
              <a:t>» не </a:t>
            </a: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являются</a:t>
            </a:r>
            <a:r>
              <a:rPr lang="ru" sz="3200" b="1" dirty="0" smtClean="0">
                <a:solidFill>
                  <a:srgbClr val="FF0000"/>
                </a:solidFill>
                <a:latin typeface="Arial"/>
              </a:rPr>
              <a:t>   </a:t>
            </a: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инвариантными для образовательных</a:t>
            </a:r>
          </a:p>
          <a:p>
            <a:pPr indent="0" algn="just">
              <a:lnSpc>
                <a:spcPct val="150000"/>
              </a:lnSpc>
            </a:pPr>
            <a:r>
              <a:rPr lang="ru" sz="3200" i="1" dirty="0" smtClean="0">
                <a:solidFill>
                  <a:srgbClr val="FF0000"/>
                </a:solidFill>
                <a:latin typeface="Arial"/>
              </a:rPr>
              <a:t>организаций, реализующих только образовательные    программы начального </a:t>
            </a:r>
            <a:r>
              <a:rPr lang="ru" sz="3200" i="1" dirty="0">
                <a:solidFill>
                  <a:srgbClr val="FF0000"/>
                </a:solidFill>
                <a:latin typeface="Arial"/>
              </a:rPr>
              <a:t>общего образования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23004" y="630936"/>
            <a:ext cx="14255540" cy="115496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endParaRPr lang="ru" sz="4100" b="1" spc="-50" dirty="0" smtClean="0">
              <a:latin typeface="Arial"/>
            </a:endParaRPr>
          </a:p>
          <a:p>
            <a:pPr indent="0" algn="ctr"/>
            <a:r>
              <a:rPr lang="ru" sz="4100" b="1" spc="-50" dirty="0" smtClean="0">
                <a:latin typeface="Arial"/>
              </a:rPr>
              <a:t>МОДУЛИ </a:t>
            </a:r>
            <a:r>
              <a:rPr lang="ru" sz="4100" b="1" spc="-50" dirty="0">
                <a:latin typeface="Arial"/>
              </a:rPr>
              <a:t>ПРОГРАММЫ ВОСПИТАНИЯ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19242" y="2357406"/>
          <a:ext cx="19485928" cy="8339328"/>
        </p:xfrm>
        <a:graphic>
          <a:graphicData uri="http://schemas.openxmlformats.org/drawingml/2006/table">
            <a:tbl>
              <a:tblPr/>
              <a:tblGrid>
                <a:gridCol w="977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08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9512">
                <a:tc>
                  <a:txBody>
                    <a:bodyPr/>
                    <a:lstStyle/>
                    <a:p>
                      <a:pPr indent="0" algn="ctr"/>
                      <a:r>
                        <a:rPr lang="ru" sz="4400" b="1" dirty="0" smtClean="0">
                          <a:solidFill>
                            <a:schemeClr val="tx1"/>
                          </a:solidFill>
                          <a:latin typeface="Arial"/>
                        </a:rPr>
                        <a:t>Инвариантные</a:t>
                      </a:r>
                      <a:r>
                        <a:rPr lang="ru" sz="4400" b="1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ru" sz="4400" b="1" dirty="0" smtClean="0">
                          <a:solidFill>
                            <a:schemeClr val="tx1"/>
                          </a:solidFill>
                          <a:latin typeface="Arial"/>
                        </a:rPr>
                        <a:t>модули</a:t>
                      </a:r>
                      <a:endParaRPr lang="ru" sz="3250" b="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4400" b="1" dirty="0">
                          <a:solidFill>
                            <a:schemeClr val="tx1"/>
                          </a:solidFill>
                          <a:latin typeface="Arial"/>
                        </a:rPr>
                        <a:t>Вариативные</a:t>
                      </a:r>
                      <a:r>
                        <a:rPr lang="ru" sz="4400" b="1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ru" sz="4400" b="1" dirty="0">
                          <a:solidFill>
                            <a:schemeClr val="tx1"/>
                          </a:solidFill>
                          <a:latin typeface="Arial"/>
                        </a:rPr>
                        <a:t>модули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2040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«Классное руководство»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«Ключевые общешкольные дела»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 dirty="0">
                          <a:latin typeface="Arial"/>
                        </a:rPr>
                        <a:t>«Школьный урок»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«Детские общественные объединения»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«Курсы внеурочной деятельности»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«Школьные медиа»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«Работа с родителями»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«Экскурсии, экспедиции, походы»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4480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*«Самоуправление»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1260"/>
                        </a:spcAft>
                      </a:pPr>
                      <a:r>
                        <a:rPr lang="ru" sz="3200" spc="-50">
                          <a:latin typeface="Arial"/>
                        </a:rPr>
                        <a:t>«Организация предметно-эстетической</a:t>
                      </a:r>
                    </a:p>
                    <a:p>
                      <a:pPr indent="0" algn="ctr"/>
                      <a:r>
                        <a:rPr lang="ru" sz="3200" spc="-50">
                          <a:latin typeface="Arial"/>
                        </a:rPr>
                        <a:t>среды»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2896">
                <a:tc>
                  <a:txBody>
                    <a:bodyPr/>
                    <a:lstStyle/>
                    <a:p>
                      <a:pPr indent="0" algn="ctr"/>
                      <a:r>
                        <a:rPr lang="ru" sz="3200" spc="-50" dirty="0">
                          <a:latin typeface="Arial"/>
                        </a:rPr>
                        <a:t>*«Профориентация»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51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190680" y="11072842"/>
            <a:ext cx="20318800" cy="17145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marR="38100" indent="0" algn="just">
              <a:lnSpc>
                <a:spcPts val="4308"/>
              </a:lnSpc>
            </a:pPr>
            <a:r>
              <a:rPr lang="ru" sz="2400" i="1" dirty="0">
                <a:solidFill>
                  <a:srgbClr val="FF0000"/>
                </a:solidFill>
                <a:latin typeface="Arial"/>
              </a:rPr>
              <a:t>*</a:t>
            </a:r>
            <a:r>
              <a:rPr lang="ru" sz="3200" i="1" dirty="0">
                <a:solidFill>
                  <a:srgbClr val="FF0000"/>
                </a:solidFill>
                <a:latin typeface="Arial"/>
              </a:rPr>
              <a:t>не являются инвариантными для образовательных организаций, реализующих только образовательные программы начального общего образования</a:t>
            </a: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11396" y="487680"/>
            <a:ext cx="13738520" cy="6035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4100" b="1" spc="-50" dirty="0">
                <a:latin typeface="Arial"/>
              </a:rPr>
              <a:t>Модуль «Школьный урок»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9768" y="1714464"/>
            <a:ext cx="3332548" cy="1214446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Инвариантные</a:t>
            </a:r>
          </a:p>
          <a:p>
            <a:pPr marL="736600" indent="0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91208" y="1643026"/>
            <a:ext cx="12430212" cy="1571636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200" spc="-50" dirty="0">
                <a:latin typeface="Arial"/>
              </a:rPr>
              <a:t>Воспитательный потенциал школьного урока реализуется через: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1520" y="4929174"/>
            <a:ext cx="3173672" cy="3357586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marR="12700" indent="0" algn="ctr">
              <a:lnSpc>
                <a:spcPts val="2484"/>
              </a:lnSpc>
            </a:pPr>
            <a:r>
              <a:rPr lang="ru" sz="2800" dirty="0">
                <a:latin typeface="Arial"/>
              </a:rPr>
              <a:t>организацию</a:t>
            </a:r>
          </a:p>
          <a:p>
            <a:pPr marR="12700" indent="0" algn="ctr">
              <a:lnSpc>
                <a:spcPts val="2484"/>
              </a:lnSpc>
            </a:pPr>
            <a:r>
              <a:rPr lang="ru" sz="2800" dirty="0">
                <a:latin typeface="Arial"/>
              </a:rPr>
              <a:t>шефства</a:t>
            </a:r>
          </a:p>
          <a:p>
            <a:pPr marR="12700" indent="0" algn="ctr">
              <a:lnSpc>
                <a:spcPts val="2484"/>
              </a:lnSpc>
            </a:pPr>
            <a:r>
              <a:rPr lang="ru" sz="2800" dirty="0">
                <a:latin typeface="Arial"/>
              </a:rPr>
              <a:t>мотивированных</a:t>
            </a:r>
          </a:p>
          <a:p>
            <a:pPr marR="12700" indent="0" algn="ctr">
              <a:lnSpc>
                <a:spcPts val="2484"/>
              </a:lnSpc>
              <a:spcAft>
                <a:spcPts val="420"/>
              </a:spcAft>
            </a:pPr>
            <a:r>
              <a:rPr lang="ru" sz="2800" dirty="0">
                <a:latin typeface="Arial"/>
              </a:rPr>
              <a:t>обучающихся</a:t>
            </a:r>
          </a:p>
          <a:p>
            <a:pPr marL="114300" marR="101600" indent="749300">
              <a:lnSpc>
                <a:spcPts val="2484"/>
              </a:lnSpc>
            </a:pPr>
            <a:r>
              <a:rPr lang="ru" sz="2800" dirty="0">
                <a:latin typeface="Arial"/>
              </a:rPr>
              <a:t>над их неуспевающими одноклассниками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55008" y="4929174"/>
            <a:ext cx="2722018" cy="328614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marL="76200" marR="76200"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применение на уроке интерактивных форм работы с обучающимися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418832" y="4929174"/>
            <a:ext cx="2487168" cy="328614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>
                <a:latin typeface="Arial"/>
              </a:rPr>
              <a:t>установление доверительных отношений между педагогом и обучающимися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77728" y="4857736"/>
            <a:ext cx="2485842" cy="3429024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побуждение обучающихся соблюдать на уроке общепринятые нормы поведения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904976" y="4786298"/>
            <a:ext cx="2501866" cy="3500462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marR="12700"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привлечение внимания обучающихся к ценностному аспекту изучаемых на уроках явлений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192660" y="4857736"/>
            <a:ext cx="2857520" cy="3500462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использование воспитательных возможностей предметного содержания через подбор соответствующих текстов, задач, ситуаций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116544" y="4929174"/>
            <a:ext cx="2804160" cy="3429024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>
                <a:latin typeface="Arial"/>
              </a:rPr>
              <a:t>инициирование и поддержку иссл едовательской деятельности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33358" y="9144016"/>
            <a:ext cx="23074474" cy="20002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33754" y="785770"/>
            <a:ext cx="15001980" cy="78581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 smtClean="0">
                <a:latin typeface="Arial"/>
              </a:rPr>
              <a:t>                                Модуль </a:t>
            </a:r>
            <a:r>
              <a:rPr lang="ru" sz="3600" b="1" spc="-50" dirty="0">
                <a:latin typeface="Arial"/>
              </a:rPr>
              <a:t>«Работа с родителями»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48002" y="1928778"/>
          <a:ext cx="16859367" cy="1143008"/>
        </p:xfrm>
        <a:graphic>
          <a:graphicData uri="http://schemas.openxmlformats.org/drawingml/2006/table">
            <a:tbl>
              <a:tblPr/>
              <a:tblGrid>
                <a:gridCol w="16859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algn="ctr"/>
                      <a:r>
                        <a:rPr lang="ru-RU" sz="3200" baseline="0" dirty="0" smtClean="0"/>
                        <a:t>   </a:t>
                      </a:r>
                      <a:r>
                        <a:rPr lang="ru-RU" sz="3200" b="1" baseline="0" dirty="0" smtClean="0"/>
                        <a:t>Р</a:t>
                      </a:r>
                      <a:r>
                        <a:rPr lang="ru-RU" sz="3200" b="1" dirty="0" smtClean="0"/>
                        <a:t>АБОТА С РОДИТЕЛЯМИ ОБУЧАЮЩИХСЯ ПРОВОДИТСЯ ДЛЯ БОЛЕЕ ЭФФЕКТИВНОГО ДОСТИЖЕНИЯ ЦЕЛИ ВОСПИТАНИЯ</a:t>
                      </a:r>
                      <a:endParaRPr sz="3200" b="1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619704" y="3857604"/>
            <a:ext cx="4857784" cy="1285884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840"/>
              </a:spcAft>
            </a:pPr>
            <a:r>
              <a:rPr lang="ru" sz="3200" spc="-50" dirty="0">
                <a:latin typeface="Arial"/>
              </a:rPr>
              <a:t>групповой</a:t>
            </a:r>
          </a:p>
          <a:p>
            <a:pPr indent="0" algn="ctr"/>
            <a:r>
              <a:rPr lang="ru" sz="3200" spc="-50" dirty="0">
                <a:latin typeface="Arial"/>
              </a:rPr>
              <a:t>уровень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978082" y="3857604"/>
            <a:ext cx="5572164" cy="1500198"/>
          </a:xfrm>
          <a:prstGeom prst="rect">
            <a:avLst/>
          </a:prstGeom>
          <a:solidFill>
            <a:srgbClr val="10AD9A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050"/>
              </a:spcAft>
            </a:pPr>
            <a:r>
              <a:rPr lang="ru" sz="3200" spc="-50" dirty="0">
                <a:latin typeface="Arial"/>
              </a:rPr>
              <a:t>индивидуальный</a:t>
            </a:r>
          </a:p>
          <a:p>
            <a:pPr indent="0" algn="ctr"/>
            <a:r>
              <a:rPr lang="ru" sz="3200" spc="-50" dirty="0">
                <a:latin typeface="Arial"/>
              </a:rPr>
              <a:t>уровень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33688" y="6286496"/>
            <a:ext cx="3328416" cy="1571636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совет родительской общественности, попечительский совет </a:t>
            </a:r>
            <a:r>
              <a:rPr lang="ru" sz="2400" dirty="0" smtClean="0">
                <a:latin typeface="Arial"/>
              </a:rPr>
              <a:t>и т.д</a:t>
            </a:r>
            <a:r>
              <a:rPr lang="ru" sz="2400" dirty="0">
                <a:latin typeface="Arial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77158" y="6286496"/>
            <a:ext cx="3429024" cy="16430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</a:pPr>
            <a:r>
              <a:rPr lang="ru" sz="2400" dirty="0">
                <a:latin typeface="Arial"/>
              </a:rPr>
              <a:t>рабочие, экспертные, творческие команды родителей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263702" y="6357934"/>
            <a:ext cx="3357586" cy="1357322"/>
          </a:xfrm>
          <a:prstGeom prst="rect">
            <a:avLst/>
          </a:prstGeom>
          <a:solidFill>
            <a:srgbClr val="10AD9A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>
                <a:latin typeface="Arial"/>
              </a:rPr>
              <a:t>работа по запросу родителей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050048" y="6357934"/>
            <a:ext cx="3259788" cy="1285884"/>
          </a:xfrm>
          <a:prstGeom prst="rect">
            <a:avLst/>
          </a:prstGeom>
          <a:solidFill>
            <a:srgbClr val="10AD9A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>
                <a:latin typeface="Arial"/>
              </a:rPr>
              <a:t>участие родителей в педагогических консилиумах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33688" y="8858264"/>
            <a:ext cx="3403092" cy="121444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 smtClean="0">
                <a:latin typeface="Arial"/>
              </a:rPr>
              <a:t>родительские </a:t>
            </a:r>
            <a:r>
              <a:rPr lang="ru" sz="2400" dirty="0">
                <a:latin typeface="Arial"/>
              </a:rPr>
              <a:t>собрания, сайты, чаты и т.д.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048596" y="8858264"/>
            <a:ext cx="3429024" cy="121444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 smtClean="0">
                <a:latin typeface="Arial"/>
              </a:rPr>
              <a:t>мастер-классы</a:t>
            </a:r>
            <a:r>
              <a:rPr lang="ru" sz="2400" dirty="0">
                <a:latin typeface="Arial"/>
              </a:rPr>
              <a:t>, семинары, круглые столы и т.д.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263702" y="8715388"/>
            <a:ext cx="3463466" cy="1357322"/>
          </a:xfrm>
          <a:prstGeom prst="rect">
            <a:avLst/>
          </a:prstGeom>
          <a:solidFill>
            <a:srgbClr val="10AD9A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 dirty="0">
                <a:latin typeface="Arial"/>
              </a:rPr>
              <a:t>помощь со стороны родителей в подготовке мероприятий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9121486" y="8643950"/>
            <a:ext cx="3286148" cy="1357322"/>
          </a:xfrm>
          <a:prstGeom prst="rect">
            <a:avLst/>
          </a:prstGeom>
          <a:solidFill>
            <a:srgbClr val="10AD9A"/>
          </a:solidFill>
        </p:spPr>
        <p:txBody>
          <a:bodyPr lIns="0" tIns="0" rIns="0" bIns="0">
            <a:noAutofit/>
          </a:bodyPr>
          <a:lstStyle/>
          <a:p>
            <a:pPr marR="76200" indent="0" algn="ctr">
              <a:spcAft>
                <a:spcPts val="630"/>
              </a:spcAft>
            </a:pPr>
            <a:r>
              <a:rPr lang="ru" sz="2400" dirty="0">
                <a:latin typeface="Arial"/>
              </a:rPr>
              <a:t>индивидуальное</a:t>
            </a:r>
          </a:p>
          <a:p>
            <a:pPr marR="76200" indent="0" algn="ctr"/>
            <a:r>
              <a:rPr lang="ru" sz="2400" dirty="0">
                <a:latin typeface="Arial"/>
              </a:rPr>
              <a:t>консультирование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119374" y="10572776"/>
            <a:ext cx="19788326" cy="207170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04132" y="530352"/>
            <a:ext cx="14374412" cy="548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>
                <a:latin typeface="Arial"/>
              </a:rPr>
              <a:t>Модуль «Курсы внеурочной деятельности»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90680" y="4214794"/>
            <a:ext cx="7000924" cy="1785950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>
                <a:latin typeface="Arial"/>
              </a:rPr>
              <a:t>Воспитание на занятиях курсов внеурочной деятельности осуществляется через: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549058" y="1785902"/>
            <a:ext cx="9644130" cy="902208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288"/>
              </a:lnSpc>
            </a:pPr>
            <a:r>
              <a:rPr lang="ru" sz="3200" spc="-50" dirty="0">
                <a:latin typeface="Arial"/>
              </a:rPr>
              <a:t>вовлечение обучающихся в интересную и полезную для них деятельность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549058" y="2928910"/>
            <a:ext cx="9644130" cy="1122036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420"/>
              </a:spcAft>
            </a:pPr>
            <a:r>
              <a:rPr lang="ru" sz="3200" spc="-50" dirty="0">
                <a:latin typeface="Arial"/>
              </a:rPr>
              <a:t>создание традиций, определяющих социально</a:t>
            </a:r>
          </a:p>
          <a:p>
            <a:pPr indent="0" algn="ctr">
              <a:spcAft>
                <a:spcPts val="6300"/>
              </a:spcAft>
            </a:pPr>
            <a:r>
              <a:rPr lang="ru" sz="3200" spc="-50" dirty="0">
                <a:latin typeface="Arial"/>
              </a:rPr>
              <a:t>значимые формы поведения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549058" y="4286232"/>
            <a:ext cx="9715568" cy="1328928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marL="64516" indent="0" algn="ctr">
              <a:lnSpc>
                <a:spcPts val="3312"/>
              </a:lnSpc>
              <a:spcBef>
                <a:spcPts val="6300"/>
              </a:spcBef>
            </a:pPr>
            <a:r>
              <a:rPr lang="ru" sz="3200" spc="-50">
                <a:latin typeface="Arial"/>
              </a:rPr>
              <a:t>формирование детско-взрослых общностей, объединяющих обучающихся и педагогических</a:t>
            </a:r>
          </a:p>
          <a:p>
            <a:pPr indent="0" algn="ctr">
              <a:lnSpc>
                <a:spcPts val="3312"/>
              </a:lnSpc>
              <a:spcAft>
                <a:spcPts val="5250"/>
              </a:spcAft>
            </a:pPr>
            <a:r>
              <a:rPr lang="ru" sz="3200" spc="-50">
                <a:latin typeface="Arial"/>
              </a:rPr>
              <a:t>работников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549058" y="5857868"/>
            <a:ext cx="9752076" cy="896112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288"/>
              </a:lnSpc>
              <a:spcBef>
                <a:spcPts val="5250"/>
              </a:spcBef>
              <a:spcAft>
                <a:spcPts val="6300"/>
              </a:spcAft>
            </a:pPr>
            <a:r>
              <a:rPr lang="ru" sz="3200" spc="-50">
                <a:latin typeface="Arial"/>
              </a:rPr>
              <a:t>поддержку в детских объединениях обучающихся с ярко выраженной лидерской позицией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549058" y="7143752"/>
            <a:ext cx="9858444" cy="1357322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840"/>
              </a:spcAft>
            </a:pPr>
            <a:r>
              <a:rPr lang="ru" sz="3200" spc="-50" dirty="0" smtClean="0">
                <a:latin typeface="Arial"/>
              </a:rPr>
              <a:t>поощрение </a:t>
            </a:r>
            <a:r>
              <a:rPr lang="ru" sz="3200" spc="-50" dirty="0">
                <a:latin typeface="Arial"/>
              </a:rPr>
              <a:t>детских инициатив и детского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263702" y="7715256"/>
            <a:ext cx="3442890" cy="639862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200" spc="-50" dirty="0">
                <a:latin typeface="Arial"/>
              </a:rPr>
              <a:t>самоуправления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262118" y="9572644"/>
            <a:ext cx="20085818" cy="207170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ctr">
              <a:lnSpc>
                <a:spcPts val="3600"/>
              </a:lnSpc>
            </a:pPr>
            <a:r>
              <a:rPr lang="ru" sz="36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</a:t>
            </a:r>
            <a:r>
              <a:rPr lang="ru" sz="3600" i="1" dirty="0" smtClean="0">
                <a:solidFill>
                  <a:srgbClr val="FF0000"/>
                </a:solidFill>
                <a:latin typeface="Arial"/>
              </a:rPr>
              <a:t>.  В </a:t>
            </a:r>
            <a:r>
              <a:rPr lang="ru" sz="3600" i="1" dirty="0">
                <a:solidFill>
                  <a:srgbClr val="FF0000"/>
                </a:solidFill>
                <a:latin typeface="Arial"/>
              </a:rPr>
              <a:t>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2316" y="1542288"/>
            <a:ext cx="18431004" cy="9144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104132" y="621792"/>
            <a:ext cx="14588726" cy="6640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>
                <a:latin typeface="Arial"/>
              </a:rPr>
              <a:t>Модуль «Классное руководство»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48002" y="11287156"/>
            <a:ext cx="19073946" cy="164307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3600"/>
              </a:lnSpc>
            </a:pPr>
            <a:r>
              <a:rPr lang="ru" sz="2800" b="1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</a:t>
            </a:r>
            <a:r>
              <a:rPr lang="ru" sz="2800" b="1" i="1" dirty="0" smtClean="0">
                <a:solidFill>
                  <a:srgbClr val="FF0000"/>
                </a:solidFill>
                <a:latin typeface="Arial"/>
              </a:rPr>
              <a:t>. В </a:t>
            </a:r>
            <a:r>
              <a:rPr lang="ru" sz="2800" b="1" i="1" dirty="0">
                <a:solidFill>
                  <a:srgbClr val="FF0000"/>
                </a:solidFill>
                <a:latin typeface="Arial"/>
              </a:rPr>
              <a:t>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94632" y="554736"/>
            <a:ext cx="14255350" cy="5882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>
                <a:latin typeface="Arial"/>
              </a:rPr>
              <a:t>Модуль «Профориентация»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91208" y="2307336"/>
            <a:ext cx="11858708" cy="907326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0080"/>
              </a:spcAft>
            </a:pPr>
            <a:r>
              <a:rPr lang="ru" sz="2800" b="1" dirty="0" smtClean="0">
                <a:latin typeface="Arial"/>
              </a:rPr>
              <a:t>профориентационные </a:t>
            </a:r>
            <a:r>
              <a:rPr lang="ru" sz="2800" b="1" dirty="0">
                <a:latin typeface="Arial"/>
              </a:rPr>
              <a:t>беседы, игры, экскурсии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62646" y="3929042"/>
            <a:ext cx="11858708" cy="857256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96"/>
              </a:lnSpc>
              <a:spcBef>
                <a:spcPts val="10080"/>
              </a:spcBef>
              <a:spcAft>
                <a:spcPts val="8400"/>
              </a:spcAft>
            </a:pPr>
            <a:r>
              <a:rPr lang="ru" sz="2800" b="1" dirty="0">
                <a:latin typeface="Arial"/>
              </a:rPr>
              <a:t>изучение интернет-ресурсов, посвященных выбору профессии, совместно с педагогами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34084" y="5429240"/>
            <a:ext cx="11858708" cy="928694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8400"/>
              </a:spcBef>
              <a:spcAft>
                <a:spcPts val="10920"/>
              </a:spcAft>
            </a:pPr>
            <a:r>
              <a:rPr lang="ru" sz="2800" b="1" dirty="0" smtClean="0">
                <a:latin typeface="Arial"/>
              </a:rPr>
              <a:t>посещение </a:t>
            </a:r>
            <a:r>
              <a:rPr lang="ru" sz="2800" b="1" dirty="0">
                <a:latin typeface="Arial"/>
              </a:rPr>
              <a:t>профориентационных выставок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05522" y="6858000"/>
            <a:ext cx="11858708" cy="928694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10920"/>
              </a:spcBef>
              <a:spcAft>
                <a:spcPts val="9660"/>
              </a:spcAft>
            </a:pPr>
            <a:r>
              <a:rPr lang="ru" sz="2800" b="1" dirty="0">
                <a:latin typeface="Arial"/>
              </a:rPr>
              <a:t>индивидуальные консультации психолога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76960" y="8143884"/>
            <a:ext cx="11787270" cy="1071570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9660"/>
              </a:spcBef>
              <a:spcAft>
                <a:spcPts val="630"/>
              </a:spcAft>
            </a:pPr>
            <a:r>
              <a:rPr lang="ru" sz="2800" b="1" dirty="0">
                <a:latin typeface="Arial"/>
              </a:rPr>
              <a:t>освоение основ профессии в рамках различных</a:t>
            </a:r>
          </a:p>
          <a:p>
            <a:pPr indent="0" algn="ctr"/>
            <a:r>
              <a:rPr lang="ru" sz="2800" b="1" dirty="0">
                <a:latin typeface="Arial"/>
              </a:rPr>
              <a:t>курсов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76498" y="10072710"/>
            <a:ext cx="19371438" cy="207170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127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9720" y="3532632"/>
            <a:ext cx="411480" cy="7062216"/>
          </a:xfrm>
          <a:prstGeom prst="rect">
            <a:avLst/>
          </a:prstGeom>
          <a:solidFill>
            <a:srgbClr val="E6F3F9"/>
          </a:solidFill>
        </p:spPr>
        <p:txBody>
          <a:bodyPr vert="vert270" lIns="0" tIns="0" rIns="0" bIns="0">
            <a:noAutofit/>
          </a:bodyPr>
          <a:lstStyle/>
          <a:p>
            <a:pPr indent="0"/>
            <a:r>
              <a:rPr lang="ru" sz="3250" b="1" dirty="0" smtClean="0">
                <a:solidFill>
                  <a:srgbClr val="0077BB"/>
                </a:solidFill>
                <a:latin typeface="Arial"/>
              </a:rPr>
              <a:t>Рабочая  </a:t>
            </a:r>
            <a:r>
              <a:rPr lang="ru" sz="3250" b="1" dirty="0">
                <a:solidFill>
                  <a:srgbClr val="0077BB"/>
                </a:solidFill>
                <a:latin typeface="Arial"/>
              </a:rPr>
              <a:t>программа воспитания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76762" y="1285836"/>
            <a:ext cx="17716624" cy="121444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5080" indent="0" algn="ctr">
              <a:spcAft>
                <a:spcPts val="6090"/>
              </a:spcAft>
            </a:pPr>
            <a:r>
              <a:rPr lang="ru" sz="3600" b="1" spc="-50" dirty="0">
                <a:latin typeface="Arial"/>
              </a:rPr>
              <a:t>ПРИМЕРНАЯ ПРОГРАММА ВОСПИТАНИЯ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17364" y="2630424"/>
            <a:ext cx="18106644" cy="89489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marR="34544" indent="825500" algn="just">
              <a:lnSpc>
                <a:spcPts val="5772"/>
              </a:lnSpc>
              <a:spcBef>
                <a:spcPts val="6090"/>
              </a:spcBef>
              <a:spcAft>
                <a:spcPts val="630"/>
              </a:spcAft>
            </a:pPr>
            <a:r>
              <a:rPr lang="ru" sz="3200" spc="-50" smtClean="0">
                <a:latin typeface="Arial"/>
              </a:rPr>
              <a:t>Рабочая программа </a:t>
            </a:r>
            <a:r>
              <a:rPr lang="ru" sz="3200" spc="-50">
                <a:latin typeface="Arial"/>
              </a:rPr>
              <a:t>воспитания для образовательных организаций общего образования разработана в 2019 году сотрудниками Института стратегии развития образования Российской академии образования в рамках государственного задания.</a:t>
            </a:r>
          </a:p>
          <a:p>
            <a:pPr marL="12700" marR="34544" indent="825500" algn="just">
              <a:lnSpc>
                <a:spcPts val="5748"/>
              </a:lnSpc>
              <a:spcAft>
                <a:spcPts val="630"/>
              </a:spcAft>
            </a:pPr>
            <a:r>
              <a:rPr lang="ru" sz="3200" spc="-50" dirty="0">
                <a:latin typeface="Arial"/>
              </a:rPr>
              <a:t>В 2019 году программа была зарегистрирована в Единой государственной информационной системе учёта научно-исследовательских, опытно-конструкторских и технологических работ гражданского назначения </a:t>
            </a:r>
            <a:r>
              <a:rPr lang="en-US" sz="3200" spc="-50" dirty="0">
                <a:latin typeface="Arial"/>
              </a:rPr>
              <a:t>(N </a:t>
            </a:r>
            <a:r>
              <a:rPr lang="ru" sz="3200" spc="-50" dirty="0">
                <a:latin typeface="Arial"/>
              </a:rPr>
              <a:t>гос. регистрации АААА-Г19-619070900024-2 от 15.08.2019).</a:t>
            </a:r>
          </a:p>
          <a:p>
            <a:pPr marL="12700" marR="34544" indent="825500" algn="just">
              <a:lnSpc>
                <a:spcPts val="5760"/>
              </a:lnSpc>
              <a:spcAft>
                <a:spcPts val="630"/>
              </a:spcAft>
            </a:pPr>
            <a:r>
              <a:rPr lang="ru" sz="3200" spc="-50" dirty="0">
                <a:latin typeface="Arial"/>
              </a:rPr>
              <a:t>2 июня 2020 года программа была утверждена на заседании Федерального учебнометодического объединения по общему образованию.</a:t>
            </a:r>
          </a:p>
          <a:p>
            <a:pPr marL="12700" marR="34544" indent="825500" algn="just">
              <a:lnSpc>
                <a:spcPts val="5760"/>
              </a:lnSpc>
            </a:pPr>
            <a:r>
              <a:rPr lang="ru" sz="3200" spc="-50" dirty="0">
                <a:solidFill>
                  <a:srgbClr val="FF0000"/>
                </a:solidFill>
                <a:latin typeface="Arial"/>
              </a:rPr>
              <a:t>Согласно поправкам в федеральный закон № 273 «Об образовании в Российской Федерации» наличие программы воспитания в общеобразовательной организации становится обязательным с 1 сентября 2021 года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11396" y="463296"/>
            <a:ext cx="13738520" cy="548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 smtClean="0">
                <a:latin typeface="Arial"/>
              </a:rPr>
              <a:t>                                 Модуль </a:t>
            </a:r>
            <a:r>
              <a:rPr lang="ru" sz="3600" b="1" spc="-50" dirty="0">
                <a:latin typeface="Arial"/>
              </a:rPr>
              <a:t>«Самоуправление</a:t>
            </a:r>
            <a:r>
              <a:rPr lang="ru" sz="3600" b="1" spc="-50" dirty="0" smtClean="0">
                <a:latin typeface="Arial"/>
              </a:rPr>
              <a:t>»   </a:t>
            </a:r>
            <a:endParaRPr lang="ru" sz="3600" b="1" spc="-50" dirty="0">
              <a:latin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62778" y="1928778"/>
            <a:ext cx="8720934" cy="114300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696"/>
              </a:lnSpc>
            </a:pPr>
            <a:r>
              <a:rPr lang="ru" sz="3600" dirty="0">
                <a:latin typeface="Arial"/>
              </a:rPr>
              <a:t>Детское самоуправление осуществляется: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27776" y="5364480"/>
            <a:ext cx="121920" cy="2133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900" b="1" dirty="0">
              <a:solidFill>
                <a:srgbClr val="0077BB"/>
              </a:solidFill>
              <a:latin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2052" y="4500546"/>
            <a:ext cx="6500858" cy="78581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 smtClean="0">
                <a:latin typeface="Arial"/>
              </a:rPr>
              <a:t>  на </a:t>
            </a:r>
            <a:r>
              <a:rPr lang="ru" sz="3200" spc="-50" dirty="0">
                <a:latin typeface="Arial"/>
              </a:rPr>
              <a:t>уровне школы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33820" y="5500678"/>
            <a:ext cx="2357454" cy="464347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 деятельность Комиссии по урегулированию споров между участниками образовательных отношений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05588" y="5572116"/>
            <a:ext cx="1915098" cy="27860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marR="12700" indent="0" algn="ctr"/>
            <a:r>
              <a:rPr lang="ru" sz="2800" dirty="0">
                <a:latin typeface="Arial"/>
              </a:rPr>
              <a:t>через деятельность творческих советов дела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0496276" y="5920740"/>
            <a:ext cx="408432" cy="2225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endParaRPr lang="ru" sz="3200" spc="-50" dirty="0">
              <a:latin typeface="Arial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9121628" y="6341364"/>
            <a:ext cx="3148584" cy="7254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endParaRPr lang="ru" sz="3200" spc="-50" dirty="0">
              <a:latin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692726" y="5786430"/>
            <a:ext cx="2928958" cy="4214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 вовлечение обучающихся в проведение и анализ общешкольных, внутриклассных дел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121750" y="5714992"/>
            <a:ext cx="2786082" cy="421484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 реализацию обучающимися, взявшими на себя соответствующую роль, функцию, ответственность и т.п</a:t>
            </a:r>
            <a:r>
              <a:rPr lang="ru" sz="1950" dirty="0">
                <a:latin typeface="Arial"/>
              </a:rPr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547738" y="10572776"/>
            <a:ext cx="22074342" cy="21431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ctr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 algn="ctr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7335536" y="4643422"/>
            <a:ext cx="6500858" cy="92869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 smtClean="0">
                <a:latin typeface="Arial"/>
              </a:rPr>
              <a:t>      на индивидуальном уровне </a:t>
            </a:r>
            <a:endParaRPr lang="ru" sz="3200" spc="-50" dirty="0">
              <a:latin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191604" y="4571984"/>
            <a:ext cx="5929354" cy="92869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 smtClean="0">
                <a:latin typeface="Arial"/>
              </a:rPr>
              <a:t>                на </a:t>
            </a:r>
            <a:r>
              <a:rPr lang="ru" sz="3200" spc="-50" dirty="0">
                <a:latin typeface="Arial"/>
              </a:rPr>
              <a:t>уровне </a:t>
            </a:r>
            <a:r>
              <a:rPr lang="ru" sz="3200" spc="-50" dirty="0" smtClean="0">
                <a:latin typeface="Arial"/>
              </a:rPr>
              <a:t>классов</a:t>
            </a:r>
            <a:endParaRPr lang="ru" sz="3200" spc="-50" dirty="0">
              <a:latin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4730" y="5572116"/>
            <a:ext cx="1428760" cy="27860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</a:t>
            </a:r>
          </a:p>
          <a:p>
            <a:pPr indent="0" algn="ctr"/>
            <a:r>
              <a:rPr lang="ru" sz="2800" dirty="0">
                <a:latin typeface="Arial"/>
              </a:rPr>
              <a:t>работу</a:t>
            </a:r>
          </a:p>
          <a:p>
            <a:pPr indent="0" algn="ctr"/>
            <a:r>
              <a:rPr lang="ru" sz="2800" dirty="0">
                <a:latin typeface="Arial"/>
              </a:rPr>
              <a:t>школьного</a:t>
            </a:r>
          </a:p>
          <a:p>
            <a:pPr indent="0" algn="ctr"/>
            <a:r>
              <a:rPr lang="ru" sz="2800" dirty="0">
                <a:latin typeface="Arial"/>
              </a:rPr>
              <a:t>актива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190680" y="5572116"/>
            <a:ext cx="1928826" cy="45720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</a:t>
            </a:r>
          </a:p>
          <a:p>
            <a:pPr indent="0" algn="ctr"/>
            <a:r>
              <a:rPr lang="ru-RU" sz="2800" dirty="0" smtClean="0">
                <a:latin typeface="Arial"/>
              </a:rPr>
              <a:t>Д</a:t>
            </a:r>
            <a:r>
              <a:rPr lang="ru" sz="2800" dirty="0" smtClean="0">
                <a:latin typeface="Arial"/>
              </a:rPr>
              <a:t>еятельность выборного Совета обучающихся и Совета старост</a:t>
            </a:r>
            <a:endParaRPr lang="ru" sz="2800" dirty="0">
              <a:latin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547738" y="9001140"/>
            <a:ext cx="1316736" cy="30003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064"/>
              </a:lnSpc>
            </a:pPr>
            <a:endParaRPr lang="ru" sz="1950" dirty="0">
              <a:latin typeface="Arial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3549322" y="5643554"/>
            <a:ext cx="2500330" cy="2857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через</a:t>
            </a:r>
          </a:p>
          <a:p>
            <a:pPr indent="0" algn="ctr"/>
            <a:r>
              <a:rPr lang="ru-RU" sz="2800" dirty="0" smtClean="0">
                <a:latin typeface="Arial"/>
              </a:rPr>
              <a:t>Д</a:t>
            </a:r>
            <a:r>
              <a:rPr lang="ru" sz="2800" dirty="0" smtClean="0">
                <a:latin typeface="Arial"/>
              </a:rPr>
              <a:t>еятельность выборных органов самоуправления</a:t>
            </a:r>
            <a:endParaRPr lang="ru" sz="1950" dirty="0">
              <a:latin typeface="Arial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977422" y="5572116"/>
            <a:ext cx="2571768" cy="29289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-RU" sz="2800" dirty="0" smtClean="0">
                <a:latin typeface="Arial"/>
              </a:rPr>
              <a:t>ч</a:t>
            </a:r>
            <a:r>
              <a:rPr lang="ru" sz="2800" dirty="0" smtClean="0">
                <a:latin typeface="Arial"/>
              </a:rPr>
              <a:t>ерез</a:t>
            </a:r>
            <a:endParaRPr lang="ru" sz="2800" dirty="0">
              <a:latin typeface="Arial"/>
            </a:endParaRPr>
          </a:p>
          <a:p>
            <a:pPr indent="0" algn="ctr"/>
            <a:r>
              <a:rPr lang="ru" sz="2800" dirty="0" smtClean="0">
                <a:latin typeface="Arial"/>
              </a:rPr>
              <a:t>деятельность </a:t>
            </a:r>
            <a:r>
              <a:rPr lang="ru" sz="3200" dirty="0" smtClean="0">
                <a:latin typeface="Arial"/>
              </a:rPr>
              <a:t>выборных</a:t>
            </a:r>
            <a:r>
              <a:rPr lang="ru" sz="2800" dirty="0" smtClean="0">
                <a:latin typeface="Arial"/>
              </a:rPr>
              <a:t>  по инициативе класса лидеров</a:t>
            </a:r>
            <a:endParaRPr lang="ru" sz="2800" dirty="0"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976894" y="642894"/>
            <a:ext cx="13858972" cy="57150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 smtClean="0">
                <a:latin typeface="Arial"/>
              </a:rPr>
              <a:t>           Модуль </a:t>
            </a:r>
            <a:r>
              <a:rPr lang="ru" sz="3600" b="1" spc="-50" dirty="0">
                <a:latin typeface="Arial"/>
              </a:rPr>
              <a:t>«Детские общественные объединения»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1920" y="1500150"/>
            <a:ext cx="3929090" cy="114300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Вариативные</a:t>
            </a:r>
          </a:p>
          <a:p>
            <a:pPr marL="609600" indent="0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91142" y="2143092"/>
            <a:ext cx="14431754" cy="1000132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200" spc="-50" dirty="0">
                <a:latin typeface="Arial"/>
              </a:rPr>
              <a:t>Воспитание в детском общественном объединении осуществляется через: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04928" y="4071918"/>
            <a:ext cx="4572032" cy="435771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утверждение и последовательную реализацию в детском общественном объединении демократических процедур для возможности получения социально значимого опыта</a:t>
            </a:r>
            <a:endParaRPr lang="ru" sz="1950" dirty="0">
              <a:latin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34216" y="4143356"/>
            <a:ext cx="3071834" cy="4214842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организацию общественно полезных дел и мероприятий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263306" y="4071918"/>
            <a:ext cx="3714776" cy="5857916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клубные встречи -формальные и неформальные встречи членов детского общественного объединения для обсуждения вопросов управления объединением, планирования дел и мероприятий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263966" y="4000480"/>
            <a:ext cx="3286148" cy="578647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800" dirty="0">
                <a:latin typeface="Arial"/>
              </a:rPr>
              <a:t>сборы детского объединения,на которых у обучающихся формируется чувство общности с другими его членами, чувство причастности к тому, что происходит в объединении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0621684" y="4000480"/>
            <a:ext cx="3000396" cy="4357718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marL="63500" marR="139700" indent="0" algn="ctr"/>
            <a:r>
              <a:rPr lang="ru" sz="2800" dirty="0">
                <a:latin typeface="Arial"/>
              </a:rPr>
              <a:t>участие членов детского общественного объединения в акциях различной направленности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33490" y="10787090"/>
            <a:ext cx="21645714" cy="207170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ctr">
              <a:lnSpc>
                <a:spcPts val="3600"/>
              </a:lnSpc>
            </a:pPr>
            <a:r>
              <a:rPr lang="ru" sz="3200" b="1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 algn="ctr">
              <a:lnSpc>
                <a:spcPts val="3600"/>
              </a:lnSpc>
            </a:pPr>
            <a:r>
              <a:rPr lang="ru" sz="3200" b="1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7152" y="1357274"/>
            <a:ext cx="2432304" cy="814393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191340" y="500018"/>
            <a:ext cx="9715500" cy="46939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>
                <a:latin typeface="Arial"/>
              </a:rPr>
              <a:t>Модуль «Экскурсии, экспедиции, походы»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90482" y="714332"/>
            <a:ext cx="3157478" cy="1428760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Вариативные</a:t>
            </a:r>
          </a:p>
          <a:p>
            <a:pPr indent="0" algn="ctr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05324" y="2714596"/>
            <a:ext cx="4409364" cy="6715172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50000"/>
              </a:lnSpc>
            </a:pPr>
            <a:r>
              <a:rPr lang="ru" sz="3600" spc="-50" dirty="0">
                <a:latin typeface="Arial"/>
              </a:rPr>
              <a:t>Воспитательные возможности экскурсий, экспедиций реализуются в рамках следующих форм и видов деятельности</a:t>
            </a:r>
            <a:r>
              <a:rPr lang="ru" sz="3200" spc="-50" dirty="0">
                <a:latin typeface="Arial"/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03380" y="1357274"/>
            <a:ext cx="9709404" cy="1214446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marL="38100" indent="0" algn="ctr">
              <a:spcAft>
                <a:spcPts val="840"/>
              </a:spcAft>
            </a:pPr>
            <a:r>
              <a:rPr lang="ru" sz="3200" spc="-50" dirty="0">
                <a:latin typeface="Arial"/>
              </a:rPr>
              <a:t>регулярные пешие прогулки, экскурсии или походы</a:t>
            </a:r>
          </a:p>
          <a:p>
            <a:pPr marL="38100" indent="0" algn="ctr">
              <a:spcAft>
                <a:spcPts val="1890"/>
              </a:spcAft>
            </a:pPr>
            <a:r>
              <a:rPr lang="ru" sz="3200" spc="-50" dirty="0">
                <a:latin typeface="Arial"/>
              </a:rPr>
              <a:t>выходного дня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834810" y="3071786"/>
            <a:ext cx="9644130" cy="1428760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4620"/>
              </a:spcBef>
              <a:spcAft>
                <a:spcPts val="840"/>
              </a:spcAft>
            </a:pPr>
            <a:r>
              <a:rPr lang="ru" sz="3200" spc="-50" dirty="0">
                <a:latin typeface="Arial"/>
              </a:rPr>
              <a:t>литературные, исторические, биологические</a:t>
            </a:r>
          </a:p>
          <a:p>
            <a:pPr indent="0" algn="ctr">
              <a:spcAft>
                <a:spcPts val="4620"/>
              </a:spcAft>
            </a:pPr>
            <a:r>
              <a:rPr lang="ru" sz="3200" spc="-50" dirty="0">
                <a:latin typeface="Arial"/>
              </a:rPr>
              <a:t>экспедиции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433536" y="3383280"/>
            <a:ext cx="246888" cy="2377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44704" indent="0" algn="r">
              <a:spcBef>
                <a:spcPts val="1890"/>
              </a:spcBef>
              <a:spcAft>
                <a:spcPts val="4620"/>
              </a:spcAft>
            </a:pPr>
            <a:endParaRPr lang="en-US" sz="3200" i="1" spc="-50" dirty="0">
              <a:solidFill>
                <a:srgbClr val="52748A"/>
              </a:solidFill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03056" y="6010656"/>
            <a:ext cx="249936" cy="164592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marL="65024" indent="0">
              <a:spcBef>
                <a:spcPts val="4620"/>
              </a:spcBef>
              <a:spcAft>
                <a:spcPts val="3570"/>
              </a:spcAft>
            </a:pPr>
            <a:endParaRPr lang="ru" sz="2400" dirty="0">
              <a:solidFill>
                <a:srgbClr val="718490"/>
              </a:solidFill>
              <a:latin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906248" y="5214926"/>
            <a:ext cx="9644130" cy="1000132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3570"/>
              </a:spcBef>
              <a:spcAft>
                <a:spcPts val="9870"/>
              </a:spcAft>
            </a:pPr>
            <a:r>
              <a:rPr lang="ru" sz="3200" spc="-50" dirty="0">
                <a:latin typeface="Arial"/>
              </a:rPr>
              <a:t>поисковые экспедиции - вахты памяти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120562" y="6929438"/>
            <a:ext cx="9358378" cy="785818"/>
          </a:xfrm>
          <a:prstGeom prst="rect">
            <a:avLst/>
          </a:prstGeom>
          <a:solidFill>
            <a:srgbClr val="ADDDFF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9870"/>
              </a:spcBef>
              <a:spcAft>
                <a:spcPts val="7140"/>
              </a:spcAft>
            </a:pPr>
            <a:r>
              <a:rPr lang="ru" sz="3200" spc="-50" dirty="0">
                <a:latin typeface="Arial"/>
              </a:rPr>
              <a:t>многодневные походы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977686" y="8429636"/>
            <a:ext cx="9628252" cy="1714512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200" spc="-50" dirty="0">
                <a:latin typeface="Arial"/>
              </a:rPr>
              <a:t>турслеты с участием команд, сформированных </a:t>
            </a:r>
            <a:r>
              <a:rPr lang="ru" sz="3200" spc="-50" dirty="0" smtClean="0">
                <a:latin typeface="Arial"/>
              </a:rPr>
              <a:t>из педагогических </a:t>
            </a:r>
            <a:r>
              <a:rPr lang="ru" sz="3200" spc="-50" dirty="0">
                <a:latin typeface="Arial"/>
              </a:rPr>
              <a:t>работников, обучающихся и их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334876" y="9429768"/>
            <a:ext cx="1944624" cy="371856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>
                <a:latin typeface="Arial"/>
              </a:rPr>
              <a:t>родителей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19242" y="10929966"/>
            <a:ext cx="20645582" cy="235626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ctr">
              <a:lnSpc>
                <a:spcPts val="3600"/>
              </a:lnSpc>
            </a:pPr>
            <a:r>
              <a:rPr lang="ru" sz="2800" b="1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 algn="ctr">
              <a:lnSpc>
                <a:spcPts val="3600"/>
              </a:lnSpc>
            </a:pPr>
            <a:r>
              <a:rPr lang="ru" sz="2800" b="1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606" y="4071918"/>
            <a:ext cx="4791456" cy="54620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20760" y="4214794"/>
            <a:ext cx="5327904" cy="543153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11396" y="463296"/>
            <a:ext cx="13095578" cy="5486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 smtClean="0">
                <a:latin typeface="Arial"/>
              </a:rPr>
              <a:t>         Модуль </a:t>
            </a:r>
            <a:r>
              <a:rPr lang="ru" sz="3600" b="1" spc="-50" dirty="0">
                <a:latin typeface="Arial"/>
              </a:rPr>
              <a:t>«Ключевые общешкольные дела»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5968" y="1643026"/>
            <a:ext cx="3399224" cy="1071570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Вариативные</a:t>
            </a:r>
          </a:p>
          <a:p>
            <a:pPr indent="0" algn="ctr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05324" y="1714464"/>
            <a:ext cx="14287600" cy="2143140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marL="12700" marR="55372" indent="901700">
              <a:lnSpc>
                <a:spcPts val="3720"/>
              </a:lnSpc>
            </a:pPr>
            <a:r>
              <a:rPr lang="ru" sz="3600" dirty="0">
                <a:latin typeface="Arial"/>
              </a:rPr>
              <a:t>Для реализации воспитательного потенциала ключевых общешкольных дел используются следующие формы работы: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34348" y="4429108"/>
            <a:ext cx="1847088" cy="64617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>
                <a:latin typeface="Arial"/>
              </a:rPr>
              <a:t>на уровне школы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62580" y="5929306"/>
            <a:ext cx="1868044" cy="235745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spcAft>
                <a:spcPts val="1050"/>
              </a:spcAft>
            </a:pPr>
            <a:r>
              <a:rPr lang="ru" sz="1600" b="1" dirty="0">
                <a:latin typeface="Arial"/>
              </a:rPr>
              <a:t>общешкольные</a:t>
            </a:r>
          </a:p>
          <a:p>
            <a:pPr marL="228600" marR="190500" indent="0" algn="just">
              <a:lnSpc>
                <a:spcPts val="1860"/>
              </a:lnSpc>
            </a:pPr>
            <a:r>
              <a:rPr lang="ru" sz="1600" b="1" dirty="0">
                <a:latin typeface="Arial"/>
              </a:rPr>
              <a:t>праздники -ежегодно проводимые творческие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48596" y="6000744"/>
            <a:ext cx="1938528" cy="16032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03200" marR="63500" indent="215900">
              <a:lnSpc>
                <a:spcPts val="1860"/>
              </a:lnSpc>
            </a:pPr>
            <a:r>
              <a:rPr lang="ru" sz="1600" b="1" dirty="0">
                <a:latin typeface="Arial"/>
              </a:rPr>
              <a:t>церемонии награждения обучающихся и педагогических работников за активное участие в жизни школы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477488" y="6000744"/>
            <a:ext cx="2164080" cy="16398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30200" marR="63500" indent="190500" algn="just">
              <a:lnSpc>
                <a:spcPts val="1860"/>
              </a:lnSpc>
            </a:pPr>
            <a:r>
              <a:rPr lang="ru" sz="1600" b="1" dirty="0">
                <a:latin typeface="Arial"/>
              </a:rPr>
              <a:t>ежегодные мероприятия, в том числе выездные, включающие в себя комплекс коллективных творческих дел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335932" y="4286232"/>
            <a:ext cx="2548128" cy="7315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3312"/>
              </a:lnSpc>
            </a:pPr>
            <a:r>
              <a:rPr lang="ru" sz="3200" spc="-50" dirty="0">
                <a:latin typeface="Arial"/>
              </a:rPr>
              <a:t>на уровне обучающихся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9692990" y="6215058"/>
            <a:ext cx="1810512" cy="13594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60"/>
              </a:lnSpc>
            </a:pPr>
            <a:r>
              <a:rPr lang="ru" sz="1600" b="1" dirty="0">
                <a:latin typeface="Arial"/>
              </a:rPr>
              <a:t>вовлечение по возможности каждого обучающегося в ключевые дела школы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1907568" y="6215058"/>
            <a:ext cx="1871472" cy="13959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1860"/>
              </a:lnSpc>
            </a:pPr>
            <a:r>
              <a:rPr lang="ru" sz="1600" b="1" dirty="0">
                <a:latin typeface="Arial"/>
              </a:rPr>
              <a:t>индивидуальная помощь обучающемуся в освоении навыков подготовки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333424" y="10644214"/>
            <a:ext cx="21717152" cy="20002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ctr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 algn="ctr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05390" y="571456"/>
            <a:ext cx="12720828" cy="7143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>
                <a:latin typeface="Arial"/>
              </a:rPr>
              <a:t>Модуль «Организация предметно-эстетической среды»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9044" y="785770"/>
            <a:ext cx="3443230" cy="1357322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Вариативные</a:t>
            </a:r>
          </a:p>
          <a:p>
            <a:pPr indent="0" algn="ctr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06182" y="2170176"/>
            <a:ext cx="8143932" cy="901610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630"/>
              </a:spcAft>
            </a:pPr>
            <a:r>
              <a:rPr lang="ru" sz="2400" dirty="0">
                <a:latin typeface="Arial"/>
              </a:rPr>
              <a:t>оформление интерьера и их периодическая</a:t>
            </a:r>
          </a:p>
          <a:p>
            <a:pPr indent="0" algn="ctr">
              <a:spcAft>
                <a:spcPts val="8610"/>
              </a:spcAft>
            </a:pPr>
            <a:r>
              <a:rPr lang="ru" sz="2400" dirty="0">
                <a:latin typeface="Arial"/>
              </a:rPr>
              <a:t>переориентация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06182" y="3571852"/>
            <a:ext cx="8286808" cy="1125274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5880"/>
              </a:spcAft>
            </a:pPr>
            <a:r>
              <a:rPr lang="ru" sz="2400" dirty="0">
                <a:latin typeface="Arial"/>
              </a:rPr>
              <a:t>размещение на стенах школы регулярно сменяемых экспозиций: творческих работ обучающихся, фотоотчетов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77620" y="5286364"/>
            <a:ext cx="8286808" cy="1306836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400" dirty="0">
                <a:latin typeface="Arial"/>
              </a:rPr>
              <a:t>организация и проведение конкурсов творческих проектов по благоустройству и озеленению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263702" y="6143620"/>
            <a:ext cx="2061810" cy="318710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  <a:spcAft>
                <a:spcPts val="7350"/>
              </a:spcAft>
            </a:pPr>
            <a:r>
              <a:rPr lang="ru" sz="2400" dirty="0">
                <a:latin typeface="Arial"/>
              </a:rPr>
              <a:t>территории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549058" y="7143752"/>
            <a:ext cx="8143932" cy="670560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84"/>
              </a:lnSpc>
              <a:spcBef>
                <a:spcPts val="7350"/>
              </a:spcBef>
              <a:spcAft>
                <a:spcPts val="7350"/>
              </a:spcAft>
            </a:pPr>
            <a:r>
              <a:rPr lang="ru" sz="2400" dirty="0">
                <a:latin typeface="Arial"/>
              </a:rPr>
              <a:t>оформление пространства проведения конкретных мероприятий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1549058" y="8358198"/>
            <a:ext cx="8203554" cy="1214446"/>
          </a:xfrm>
          <a:prstGeom prst="rect">
            <a:avLst/>
          </a:prstGeom>
          <a:solidFill>
            <a:schemeClr val="accent4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400" dirty="0">
                <a:latin typeface="Arial"/>
              </a:rPr>
              <a:t>разработка, создание и популяризация совместно с обучающимися символики образовательной организации для торжественных мероприятий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62184" y="10644214"/>
            <a:ext cx="19604040" cy="178595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>
              <a:lnSpc>
                <a:spcPts val="3600"/>
              </a:lnSpc>
            </a:pPr>
            <a:r>
              <a:rPr lang="ru" sz="32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48266" y="2214530"/>
            <a:ext cx="4500594" cy="75724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Воспитательные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возможности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экскурсий,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экспедиций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реализуются в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рамках следующих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форм и видов 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деятельности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5248" y="3078480"/>
            <a:ext cx="7443216" cy="804672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834150" y="642894"/>
            <a:ext cx="10501386" cy="10168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>
                <a:latin typeface="Arial"/>
              </a:rPr>
              <a:t>Модуль «Школьные медиа»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47606" y="500018"/>
            <a:ext cx="3657544" cy="1312524"/>
          </a:xfrm>
          <a:prstGeom prst="rect">
            <a:avLst/>
          </a:prstGeom>
          <a:solidFill>
            <a:srgbClr val="E6F3F9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260"/>
              </a:spcAft>
            </a:pPr>
            <a:r>
              <a:rPr lang="ru" sz="3250" b="1" dirty="0">
                <a:solidFill>
                  <a:srgbClr val="0077BB"/>
                </a:solidFill>
                <a:latin typeface="Arial"/>
              </a:rPr>
              <a:t>Вариативные</a:t>
            </a:r>
          </a:p>
          <a:p>
            <a:pPr indent="0" algn="ctr"/>
            <a:r>
              <a:rPr lang="ru" sz="3250" b="1" dirty="0">
                <a:solidFill>
                  <a:srgbClr val="0077BB"/>
                </a:solidFill>
                <a:latin typeface="Arial"/>
              </a:rPr>
              <a:t>модули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41492" y="5516880"/>
            <a:ext cx="3971544" cy="2542032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marL="12700" indent="0" algn="ctr">
              <a:lnSpc>
                <a:spcPts val="3312"/>
              </a:lnSpc>
            </a:pPr>
            <a:r>
              <a:rPr lang="ru" sz="3200" spc="-50">
                <a:latin typeface="Arial"/>
              </a:rPr>
              <a:t>Воспитательный потенциал школьных медиа реализуется в рамках следующих видов и форм деятельности: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075664" y="2267712"/>
            <a:ext cx="5138928" cy="1597152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marL="12700" indent="0" algn="ctr">
              <a:lnSpc>
                <a:spcPts val="2484"/>
              </a:lnSpc>
              <a:spcAft>
                <a:spcPts val="5670"/>
              </a:spcAft>
            </a:pPr>
            <a:r>
              <a:rPr lang="ru" sz="2400">
                <a:latin typeface="Arial"/>
              </a:rPr>
              <a:t>редакционный совет обучающихся и консультирующих их педагогических работников, целью которого является освещение через школьные медиа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446752" y="4949952"/>
            <a:ext cx="4946904" cy="1249680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  <a:spcBef>
                <a:spcPts val="5670"/>
              </a:spcBef>
            </a:pPr>
            <a:r>
              <a:rPr lang="ru" sz="2400">
                <a:latin typeface="Arial"/>
              </a:rPr>
              <a:t>школьный медиацентр - группа обучающихся, осуществляющая информационно-техническую поддержку школьных мероприятий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764256" y="7400544"/>
            <a:ext cx="4645152" cy="1194816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472"/>
              </a:lnSpc>
            </a:pPr>
            <a:r>
              <a:rPr lang="ru" sz="2400">
                <a:latin typeface="Arial"/>
              </a:rPr>
              <a:t>школьная интернет-группа, поддерживающая официальный сайт школы и соответствующие группы в социальных сетях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283184" y="10082784"/>
            <a:ext cx="5529072" cy="987552"/>
          </a:xfrm>
          <a:prstGeom prst="rect">
            <a:avLst/>
          </a:prstGeom>
          <a:solidFill>
            <a:srgbClr val="CAE6FF"/>
          </a:solidFill>
        </p:spPr>
        <p:txBody>
          <a:bodyPr lIns="0" tIns="0" rIns="0" bIns="0">
            <a:noAutofit/>
          </a:bodyPr>
          <a:lstStyle/>
          <a:p>
            <a:pPr marR="12700" indent="0" algn="ctr">
              <a:lnSpc>
                <a:spcPts val="2472"/>
              </a:lnSpc>
            </a:pPr>
            <a:r>
              <a:rPr lang="ru" sz="2400">
                <a:latin typeface="Arial"/>
              </a:rPr>
              <a:t>участие обучающихся в городских или всероссийских конкурсных мероприятиях школьных медиа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62052" y="11572908"/>
            <a:ext cx="21074210" cy="17133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3600"/>
              </a:lnSpc>
            </a:pPr>
            <a:r>
              <a:rPr lang="ru" sz="2800" i="1" dirty="0">
                <a:solidFill>
                  <a:srgbClr val="FF0000"/>
                </a:solidFill>
                <a:latin typeface="Arial"/>
              </a:rPr>
              <a:t>Перечень видов и форм деятельности носит примерный характер, и может быть изменен и дополнен на усмотрение образовательной организации.</a:t>
            </a:r>
          </a:p>
          <a:p>
            <a:pPr marL="25400" indent="0">
              <a:lnSpc>
                <a:spcPts val="3600"/>
              </a:lnSpc>
            </a:pPr>
            <a:r>
              <a:rPr lang="ru" sz="2800" i="1" dirty="0">
                <a:solidFill>
                  <a:srgbClr val="FF0000"/>
                </a:solidFill>
                <a:latin typeface="Arial"/>
              </a:rPr>
              <a:t>В данном модуле программы должны быть описаны те формы и виды деятельности, которые используются в образовательной организации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48860" y="1895856"/>
            <a:ext cx="13820028" cy="334060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12700" marR="18288" indent="457200" algn="just">
              <a:lnSpc>
                <a:spcPts val="5748"/>
              </a:lnSpc>
              <a:spcAft>
                <a:spcPts val="6510"/>
              </a:spcAft>
            </a:pPr>
            <a:r>
              <a:rPr lang="ru" sz="3200" spc="-50" dirty="0">
                <a:solidFill>
                  <a:srgbClr val="FFFFFF"/>
                </a:solidFill>
                <a:latin typeface="Arial"/>
              </a:rPr>
              <a:t>В данном разделе необходимо показать по каким направлениям, на основе каких критериев и каким способом будет осуществляться самоанализ организуемой воспитательной работы образовательной организации. Предлагаются два основных направления самоанализа.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40480" y="3724656"/>
            <a:ext cx="2340864" cy="4389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3600" b="1" spc="-50" dirty="0">
              <a:latin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2052" y="521208"/>
            <a:ext cx="21931466" cy="11932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6480"/>
              </a:lnSpc>
            </a:pPr>
            <a:r>
              <a:rPr lang="ru" sz="3600" b="1" spc="-50" dirty="0" smtClean="0">
                <a:latin typeface="Arial"/>
              </a:rPr>
              <a:t>       РАЗДЕЛ </a:t>
            </a:r>
            <a:r>
              <a:rPr lang="ru" sz="3600" b="1" spc="-50" dirty="0">
                <a:latin typeface="Arial"/>
              </a:rPr>
              <a:t>3. «ОСНОВНЫЕ НАПРАВЛЕНИЯ </a:t>
            </a:r>
            <a:r>
              <a:rPr lang="ru" sz="3600" b="1" spc="-50" dirty="0" smtClean="0">
                <a:latin typeface="Arial"/>
              </a:rPr>
              <a:t>САМОАНАЛИЗА ВОСПИТАТЕЛЬНОЙ РАБОТЫ </a:t>
            </a:r>
            <a:endParaRPr lang="ru" sz="3600" b="1" spc="-50" dirty="0">
              <a:latin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77112" y="2788920"/>
            <a:ext cx="7083552" cy="69494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endParaRPr lang="ru" sz="3600" b="1" spc="-50" dirty="0">
              <a:latin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74064" y="7552944"/>
            <a:ext cx="719328" cy="4998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630"/>
              </a:spcAft>
            </a:pPr>
            <a:endParaRPr lang="ru" sz="3200" spc="-50" dirty="0">
              <a:solidFill>
                <a:srgbClr val="0077BB"/>
              </a:solidFill>
              <a:latin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525524" y="8916924"/>
            <a:ext cx="711708" cy="3398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endParaRPr lang="ru" sz="3250" b="1" dirty="0">
              <a:solidFill>
                <a:srgbClr val="0077BB"/>
              </a:solidFill>
              <a:latin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90482" y="4143356"/>
            <a:ext cx="8501122" cy="521497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150000"/>
              </a:lnSpc>
            </a:pPr>
            <a:r>
              <a:rPr lang="ru" sz="2400" b="1" dirty="0" smtClean="0">
                <a:solidFill>
                  <a:srgbClr val="0077BB"/>
                </a:solidFill>
                <a:latin typeface="Arial"/>
              </a:rPr>
              <a:t>   </a:t>
            </a:r>
            <a:r>
              <a:rPr lang="ru" sz="3200" b="1" i="1" dirty="0">
                <a:solidFill>
                  <a:srgbClr val="FF0000"/>
                </a:solidFill>
                <a:latin typeface="Arial"/>
              </a:rPr>
              <a:t>Самоанализ проводится </a:t>
            </a:r>
            <a:r>
              <a:rPr lang="ru" sz="3200" b="1" i="1" dirty="0" smtClean="0">
                <a:solidFill>
                  <a:srgbClr val="FF0000"/>
                </a:solidFill>
                <a:latin typeface="Arial"/>
              </a:rPr>
              <a:t>образовательной организацией самостоятельно или с привлечением внешних экспертов (на усмотрение школы) один раз в год. </a:t>
            </a:r>
            <a:r>
              <a:rPr lang="ru-RU" sz="3200" b="1" i="1" dirty="0" smtClean="0">
                <a:solidFill>
                  <a:srgbClr val="FF0000"/>
                </a:solidFill>
                <a:latin typeface="Arial"/>
              </a:rPr>
              <a:t>Р</a:t>
            </a:r>
            <a:r>
              <a:rPr lang="ru" sz="3200" b="1" i="1" dirty="0" smtClean="0">
                <a:solidFill>
                  <a:srgbClr val="FF0000"/>
                </a:solidFill>
                <a:latin typeface="Arial"/>
              </a:rPr>
              <a:t>езультаты самоанализа воспитательной работы в программу не вносятся</a:t>
            </a:r>
            <a:endParaRPr lang="ru" sz="2400" b="1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97864" y="9994392"/>
            <a:ext cx="9156192" cy="3779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4308"/>
              </a:lnSpc>
            </a:pP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203960" y="10994136"/>
            <a:ext cx="9113520" cy="40233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4308"/>
              </a:lnSpc>
            </a:pP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197864" y="11518392"/>
            <a:ext cx="9150096" cy="5303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4308"/>
              </a:lnSpc>
            </a:pP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10120298" y="5500681"/>
          <a:ext cx="13716096" cy="3143269"/>
        </p:xfrm>
        <a:graphic>
          <a:graphicData uri="http://schemas.openxmlformats.org/drawingml/2006/table">
            <a:tbl>
              <a:tblPr/>
              <a:tblGrid>
                <a:gridCol w="4323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99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2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6306">
                <a:tc>
                  <a:txBody>
                    <a:bodyPr/>
                    <a:lstStyle/>
                    <a:p>
                      <a:pPr marR="228600" indent="0" algn="ctr">
                        <a:spcAft>
                          <a:spcPts val="840"/>
                        </a:spcAft>
                      </a:pPr>
                      <a:r>
                        <a:rPr lang="ru" sz="2400" b="1" dirty="0">
                          <a:latin typeface="Arial"/>
                        </a:rPr>
                        <a:t>Направление</a:t>
                      </a:r>
                    </a:p>
                    <a:p>
                      <a:pPr marR="228600" indent="0" algn="ctr"/>
                      <a:r>
                        <a:rPr lang="ru" sz="2400" b="1" dirty="0">
                          <a:latin typeface="Arial"/>
                        </a:rPr>
                        <a:t>самоанализа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49400" indent="0"/>
                      <a:r>
                        <a:rPr lang="ru" sz="2400" b="1">
                          <a:latin typeface="Arial"/>
                        </a:rPr>
                        <a:t>Критерии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66700" indent="0" algn="ctr"/>
                      <a:r>
                        <a:rPr lang="ru" sz="2400" b="1">
                          <a:latin typeface="Arial"/>
                        </a:rPr>
                        <a:t>Способы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39">
                <a:tc>
                  <a:txBody>
                    <a:bodyPr/>
                    <a:lstStyle/>
                    <a:p>
                      <a:pPr marL="101600" indent="0"/>
                      <a:r>
                        <a:rPr lang="ru" sz="2400">
                          <a:latin typeface="Arial"/>
                        </a:rPr>
                        <a:t>Результаты воспитания,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200" indent="0"/>
                      <a:r>
                        <a:rPr lang="ru" sz="2400">
                          <a:latin typeface="Arial"/>
                        </a:rPr>
                        <a:t>Динамика личностного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0" indent="0"/>
                      <a:r>
                        <a:rPr lang="ru" sz="2400">
                          <a:latin typeface="Arial"/>
                        </a:rPr>
                        <a:t>Педагогическое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39">
                <a:tc>
                  <a:txBody>
                    <a:bodyPr/>
                    <a:lstStyle/>
                    <a:p>
                      <a:pPr marL="101600" indent="0"/>
                      <a:r>
                        <a:rPr lang="ru" sz="2400">
                          <a:latin typeface="Arial"/>
                        </a:rPr>
                        <a:t>социализации 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200" indent="0"/>
                      <a:r>
                        <a:rPr lang="ru" sz="2400">
                          <a:latin typeface="Arial"/>
                        </a:rPr>
                        <a:t>развития обучающихся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0" indent="0"/>
                      <a:r>
                        <a:rPr lang="ru" sz="2400">
                          <a:latin typeface="Arial"/>
                        </a:rPr>
                        <a:t>наблюдение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39">
                <a:tc>
                  <a:txBody>
                    <a:bodyPr/>
                    <a:lstStyle/>
                    <a:p>
                      <a:pPr marL="101600" indent="0"/>
                      <a:r>
                        <a:rPr lang="ru" sz="2400" dirty="0">
                          <a:latin typeface="Arial"/>
                        </a:rPr>
                        <a:t>саморазвития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200" indent="0"/>
                      <a:r>
                        <a:rPr lang="ru" sz="2400">
                          <a:latin typeface="Arial"/>
                        </a:rPr>
                        <a:t>каждого класса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7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9146">
                <a:tc>
                  <a:txBody>
                    <a:bodyPr/>
                    <a:lstStyle/>
                    <a:p>
                      <a:pPr marL="101600" indent="0"/>
                      <a:r>
                        <a:rPr lang="ru" sz="2400" dirty="0">
                          <a:latin typeface="Arial"/>
                        </a:rPr>
                        <a:t>обучающихся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74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74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4" name="Прямоугольник 33"/>
          <p:cNvSpPr/>
          <p:nvPr/>
        </p:nvSpPr>
        <p:spPr>
          <a:xfrm>
            <a:off x="10120298" y="8858264"/>
            <a:ext cx="13787534" cy="442915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7112" indent="0" algn="just">
              <a:lnSpc>
                <a:spcPct val="150000"/>
              </a:lnSpc>
              <a:spcBef>
                <a:spcPts val="420"/>
              </a:spcBef>
            </a:pPr>
            <a:r>
              <a:rPr lang="ru" sz="2400" dirty="0">
                <a:latin typeface="Arial"/>
              </a:rPr>
              <a:t>Состояние организуемой в  </a:t>
            </a:r>
            <a:r>
              <a:rPr lang="ru" sz="2400" dirty="0" smtClean="0">
                <a:latin typeface="Arial"/>
              </a:rPr>
              <a:t>              Наличие </a:t>
            </a:r>
            <a:r>
              <a:rPr lang="ru" sz="2400" dirty="0">
                <a:latin typeface="Arial"/>
              </a:rPr>
              <a:t>в    </a:t>
            </a:r>
            <a:r>
              <a:rPr lang="ru" sz="2400" dirty="0" smtClean="0">
                <a:latin typeface="Arial"/>
              </a:rPr>
              <a:t>                                Беседы </a:t>
            </a:r>
            <a:r>
              <a:rPr lang="ru" sz="2400" dirty="0">
                <a:latin typeface="Arial"/>
              </a:rPr>
              <a:t>с обучающимися и</a:t>
            </a:r>
          </a:p>
          <a:p>
            <a:pPr marL="7112" indent="0" algn="just">
              <a:lnSpc>
                <a:spcPct val="150000"/>
              </a:lnSpc>
            </a:pPr>
            <a:r>
              <a:rPr lang="ru" sz="2400" dirty="0">
                <a:latin typeface="Arial"/>
              </a:rPr>
              <a:t>образовательной  </a:t>
            </a:r>
            <a:r>
              <a:rPr lang="ru" sz="2400" dirty="0" smtClean="0">
                <a:latin typeface="Arial"/>
              </a:rPr>
              <a:t>                              образовательной                        </a:t>
            </a:r>
            <a:r>
              <a:rPr lang="ru" sz="2400" dirty="0">
                <a:latin typeface="Arial"/>
              </a:rPr>
              <a:t>родителями,</a:t>
            </a:r>
          </a:p>
          <a:p>
            <a:pPr marL="7112" indent="0" algn="just">
              <a:lnSpc>
                <a:spcPct val="150000"/>
              </a:lnSpc>
            </a:pPr>
            <a:r>
              <a:rPr lang="ru" sz="2400" dirty="0">
                <a:latin typeface="Arial"/>
              </a:rPr>
              <a:t>организации совместной   </a:t>
            </a:r>
            <a:r>
              <a:rPr lang="ru" sz="2400" dirty="0" smtClean="0">
                <a:latin typeface="Arial"/>
              </a:rPr>
              <a:t>                организации </a:t>
            </a:r>
            <a:r>
              <a:rPr lang="ru" sz="2400" dirty="0">
                <a:latin typeface="Arial"/>
              </a:rPr>
              <a:t>интересной,    </a:t>
            </a:r>
            <a:r>
              <a:rPr lang="ru" sz="2400" dirty="0" smtClean="0">
                <a:latin typeface="Arial"/>
              </a:rPr>
              <a:t>       педагогическими</a:t>
            </a:r>
            <a:endParaRPr lang="ru" sz="2400" dirty="0">
              <a:latin typeface="Arial"/>
            </a:endParaRPr>
          </a:p>
          <a:p>
            <a:pPr marL="7112" indent="0" algn="just">
              <a:lnSpc>
                <a:spcPct val="150000"/>
              </a:lnSpc>
            </a:pPr>
            <a:r>
              <a:rPr lang="ru" sz="2400" dirty="0">
                <a:latin typeface="Arial"/>
              </a:rPr>
              <a:t>деятельности  </a:t>
            </a:r>
            <a:r>
              <a:rPr lang="ru" sz="2400" dirty="0" smtClean="0">
                <a:latin typeface="Arial"/>
              </a:rPr>
              <a:t>                                    событийно </a:t>
            </a:r>
            <a:r>
              <a:rPr lang="ru" sz="2400" dirty="0">
                <a:latin typeface="Arial"/>
              </a:rPr>
              <a:t>насыщенной и  </a:t>
            </a:r>
            <a:r>
              <a:rPr lang="ru" sz="2400" dirty="0" smtClean="0">
                <a:latin typeface="Arial"/>
              </a:rPr>
              <a:t>        </a:t>
            </a:r>
            <a:r>
              <a:rPr lang="ru" sz="2400" dirty="0">
                <a:latin typeface="Arial"/>
              </a:rPr>
              <a:t>работниками, лидерами</a:t>
            </a:r>
          </a:p>
          <a:p>
            <a:pPr marL="7112" indent="0" algn="just">
              <a:lnSpc>
                <a:spcPct val="150000"/>
              </a:lnSpc>
            </a:pPr>
            <a:r>
              <a:rPr lang="ru" sz="2400" dirty="0">
                <a:latin typeface="Arial"/>
              </a:rPr>
              <a:t>обучающихся и взрослых   </a:t>
            </a:r>
            <a:r>
              <a:rPr lang="ru" sz="2400" dirty="0" smtClean="0">
                <a:latin typeface="Arial"/>
              </a:rPr>
              <a:t>                </a:t>
            </a:r>
            <a:r>
              <a:rPr lang="ru" sz="2400" dirty="0">
                <a:latin typeface="Arial"/>
              </a:rPr>
              <a:t>личностно развивающей  </a:t>
            </a:r>
            <a:r>
              <a:rPr lang="ru" sz="2400" dirty="0" smtClean="0">
                <a:latin typeface="Arial"/>
              </a:rPr>
              <a:t>         </a:t>
            </a:r>
            <a:r>
              <a:rPr lang="ru" sz="2400" dirty="0">
                <a:latin typeface="Arial"/>
              </a:rPr>
              <a:t>ученического</a:t>
            </a:r>
          </a:p>
          <a:p>
            <a:pPr marL="4071112" indent="0" algn="just">
              <a:lnSpc>
                <a:spcPct val="150000"/>
              </a:lnSpc>
            </a:pPr>
            <a:r>
              <a:rPr lang="ru" sz="2400" dirty="0" smtClean="0">
                <a:latin typeface="Arial"/>
              </a:rPr>
              <a:t>              совместной </a:t>
            </a:r>
            <a:r>
              <a:rPr lang="ru" sz="2400" dirty="0">
                <a:latin typeface="Arial"/>
              </a:rPr>
              <a:t>деятельности  </a:t>
            </a:r>
            <a:r>
              <a:rPr lang="ru" sz="2400" dirty="0" smtClean="0">
                <a:latin typeface="Arial"/>
              </a:rPr>
              <a:t>       </a:t>
            </a:r>
            <a:r>
              <a:rPr lang="ru" sz="2400" dirty="0">
                <a:latin typeface="Arial"/>
              </a:rPr>
              <a:t>самоуправления, при</a:t>
            </a:r>
          </a:p>
          <a:p>
            <a:pPr marL="4071112" indent="0" algn="just">
              <a:lnSpc>
                <a:spcPct val="150000"/>
              </a:lnSpc>
            </a:pPr>
            <a:r>
              <a:rPr lang="ru" sz="2400" dirty="0" smtClean="0">
                <a:latin typeface="Arial"/>
              </a:rPr>
              <a:t>              обучающихся </a:t>
            </a:r>
            <a:r>
              <a:rPr lang="ru" sz="2400" dirty="0">
                <a:latin typeface="Arial"/>
              </a:rPr>
              <a:t>и взрослых   </a:t>
            </a:r>
            <a:r>
              <a:rPr lang="ru" sz="2400" dirty="0" smtClean="0">
                <a:latin typeface="Arial"/>
              </a:rPr>
              <a:t>       </a:t>
            </a:r>
            <a:r>
              <a:rPr lang="ru" sz="2400" dirty="0">
                <a:latin typeface="Arial"/>
              </a:rPr>
              <a:t>необходимости -</a:t>
            </a:r>
          </a:p>
          <a:p>
            <a:pPr marL="8109712" indent="0">
              <a:lnSpc>
                <a:spcPct val="150000"/>
              </a:lnSpc>
            </a:pPr>
            <a:r>
              <a:rPr lang="ru" sz="2400" dirty="0" smtClean="0">
                <a:latin typeface="Arial"/>
              </a:rPr>
              <a:t>                   мониторинг</a:t>
            </a:r>
            <a:endParaRPr lang="ru" sz="2400" dirty="0"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66032" y="554736"/>
            <a:ext cx="13210032" cy="5730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4100" b="1" spc="-50">
                <a:latin typeface="Arial"/>
              </a:rPr>
              <a:t>РАЗДЕЛ 4. «РАЗРАБОТКА КАЛЕНДАРНОГО ПЛАНА»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47739" y="1928779"/>
          <a:ext cx="15338182" cy="8207459"/>
        </p:xfrm>
        <a:graphic>
          <a:graphicData uri="http://schemas.openxmlformats.org/drawingml/2006/table">
            <a:tbl>
              <a:tblPr/>
              <a:tblGrid>
                <a:gridCol w="3835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1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1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390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4075">
                <a:tc gridSpan="4">
                  <a:txBody>
                    <a:bodyPr/>
                    <a:lstStyle/>
                    <a:p>
                      <a:pPr indent="0" algn="ctr">
                        <a:lnSpc>
                          <a:spcPts val="1920"/>
                        </a:lnSpc>
                      </a:pPr>
                      <a:r>
                        <a:rPr lang="ru" sz="1600" b="1" dirty="0">
                          <a:solidFill>
                            <a:srgbClr val="FFFFFF"/>
                          </a:solidFill>
                          <a:latin typeface="Arial"/>
                        </a:rPr>
                        <a:t>ПЛАН ВОСПИТАТЕЛЬНОЙ РАБОТЫ ШКОЛЫ НА / УЧЕБНЫЙ ГОД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8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7626">
                <a:tc gridSpan="4">
                  <a:txBody>
                    <a:bodyPr/>
                    <a:lstStyle/>
                    <a:p>
                      <a:pPr indent="0" algn="ctr"/>
                      <a:r>
                        <a:rPr lang="ru" sz="3200" b="1" dirty="0">
                          <a:latin typeface="Arial"/>
                        </a:rPr>
                        <a:t>Ключевые общешкольные дела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7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7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47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44">
                <a:tc>
                  <a:txBody>
                    <a:bodyPr/>
                    <a:lstStyle/>
                    <a:p>
                      <a:pPr indent="0" algn="ctr"/>
                      <a:r>
                        <a:rPr lang="ru" sz="2800" b="1" dirty="0">
                          <a:latin typeface="Arial"/>
                        </a:rPr>
                        <a:t>Дела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700" indent="0" algn="ctr"/>
                      <a:r>
                        <a:rPr lang="ru" sz="3200" b="1" dirty="0">
                          <a:latin typeface="Arial"/>
                        </a:rPr>
                        <a:t>Классы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3200" b="1" dirty="0">
                          <a:latin typeface="Arial"/>
                        </a:rPr>
                        <a:t>Сроки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2800" b="1" dirty="0">
                          <a:latin typeface="Arial"/>
                        </a:rPr>
                        <a:t>Ответственные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744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735">
                <a:tc gridSpan="4">
                  <a:txBody>
                    <a:bodyPr/>
                    <a:lstStyle/>
                    <a:p>
                      <a:pPr indent="0" algn="ctr"/>
                      <a:r>
                        <a:rPr lang="ru" sz="2800" b="1" dirty="0">
                          <a:latin typeface="Arial"/>
                        </a:rPr>
                        <a:t>Курсы внеурочной деятельности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456">
                <a:tc>
                  <a:txBody>
                    <a:bodyPr/>
                    <a:lstStyle/>
                    <a:p>
                      <a:pPr marR="12700" indent="0" algn="ctr"/>
                      <a:r>
                        <a:rPr lang="ru" sz="2800" b="1" dirty="0">
                          <a:latin typeface="Arial"/>
                        </a:rPr>
                        <a:t>Название курса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700" indent="0" algn="ctr"/>
                      <a:r>
                        <a:rPr lang="ru" sz="2800" b="1" dirty="0">
                          <a:latin typeface="Arial"/>
                        </a:rPr>
                        <a:t>Классы</a:t>
                      </a: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333500" indent="0"/>
                      <a:r>
                        <a:rPr lang="ru" sz="2800" b="1" dirty="0">
                          <a:latin typeface="Arial"/>
                        </a:rPr>
                        <a:t>Сроки Ответственные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744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5592">
                <a:tc gridSpan="4">
                  <a:txBody>
                    <a:bodyPr/>
                    <a:lstStyle/>
                    <a:p>
                      <a:pPr marR="12700" indent="0" algn="ctr"/>
                      <a:r>
                        <a:rPr lang="ru" sz="3200" b="1" dirty="0">
                          <a:latin typeface="Arial"/>
                        </a:rPr>
                        <a:t>Школьный урок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8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887">
                <a:tc gridSpan="4">
                  <a:txBody>
                    <a:bodyPr/>
                    <a:lstStyle/>
                    <a:p>
                      <a:pPr marR="12700" indent="0" algn="ctr"/>
                      <a:r>
                        <a:rPr lang="ru" sz="3200" b="1" dirty="0">
                          <a:latin typeface="Arial"/>
                        </a:rPr>
                        <a:t>Согласно индивидуальным планам работы учителей-предметников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5600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32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2744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08456"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8456">
                <a:tc gridSpan="4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260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257776" y="1928778"/>
            <a:ext cx="6726936" cy="14287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520700" marR="63500" indent="-457200">
              <a:lnSpc>
                <a:spcPts val="5040"/>
              </a:lnSpc>
            </a:pPr>
            <a:r>
              <a:rPr lang="ru" sz="2600" b="1" dirty="0">
                <a:latin typeface="Arial"/>
              </a:rPr>
              <a:t> </a:t>
            </a:r>
            <a:r>
              <a:rPr lang="ru" sz="2600" b="1" dirty="0" smtClean="0">
                <a:latin typeface="Arial"/>
              </a:rPr>
              <a:t>   </a:t>
            </a:r>
            <a:r>
              <a:rPr lang="ru" sz="2600" b="1" dirty="0">
                <a:latin typeface="Arial"/>
              </a:rPr>
              <a:t>Календарный план составляется для каждой возрастной категории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257776" y="3714728"/>
            <a:ext cx="6726936" cy="21431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508000" marR="63500" indent="-444500" algn="just">
              <a:lnSpc>
                <a:spcPts val="5028"/>
              </a:lnSpc>
            </a:pPr>
            <a:r>
              <a:rPr lang="ru" sz="2600" b="1" dirty="0">
                <a:latin typeface="Arial"/>
              </a:rPr>
              <a:t> </a:t>
            </a:r>
            <a:r>
              <a:rPr lang="ru" sz="2600" b="1" dirty="0" smtClean="0">
                <a:latin typeface="Arial"/>
              </a:rPr>
              <a:t>   </a:t>
            </a:r>
            <a:r>
              <a:rPr lang="ru" sz="2600" b="1" dirty="0">
                <a:latin typeface="Arial"/>
              </a:rPr>
              <a:t>Календарный план воспитательной работы составляется на каждый учебный год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708880" y="6143620"/>
            <a:ext cx="6198952" cy="21225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>
              <a:lnSpc>
                <a:spcPct val="150000"/>
              </a:lnSpc>
            </a:pPr>
            <a:r>
              <a:rPr lang="ru" sz="2600" b="1" dirty="0" smtClean="0">
                <a:latin typeface="Arial"/>
              </a:rPr>
              <a:t> Календарный план может корректироваться </a:t>
            </a:r>
            <a:r>
              <a:rPr lang="ru" sz="2600" b="1" dirty="0">
                <a:latin typeface="Arial"/>
              </a:rPr>
              <a:t>в течение года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549850" y="7500942"/>
            <a:ext cx="6434862" cy="221457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600" b="1" dirty="0" smtClean="0">
                <a:latin typeface="Arial"/>
              </a:rPr>
              <a:t>  </a:t>
            </a:r>
          </a:p>
          <a:p>
            <a:pPr marL="63500" indent="0">
              <a:lnSpc>
                <a:spcPct val="150000"/>
              </a:lnSpc>
            </a:pPr>
            <a:r>
              <a:rPr lang="ru" sz="2600" b="1" dirty="0" smtClean="0">
                <a:latin typeface="Arial"/>
              </a:rPr>
              <a:t>   План </a:t>
            </a:r>
            <a:r>
              <a:rPr lang="ru" sz="2600" b="1" dirty="0">
                <a:latin typeface="Arial"/>
              </a:rPr>
              <a:t>воспитательной работы </a:t>
            </a:r>
            <a:r>
              <a:rPr lang="ru" sz="2600" b="1" dirty="0" smtClean="0">
                <a:latin typeface="Arial"/>
              </a:rPr>
              <a:t>может   </a:t>
            </a:r>
          </a:p>
          <a:p>
            <a:pPr marL="63500" indent="0">
              <a:lnSpc>
                <a:spcPct val="150000"/>
              </a:lnSpc>
            </a:pPr>
            <a:r>
              <a:rPr lang="ru" sz="2600" b="1" dirty="0" smtClean="0">
                <a:latin typeface="Arial"/>
              </a:rPr>
              <a:t>   интегрироваться с планом  </a:t>
            </a:r>
          </a:p>
          <a:p>
            <a:pPr marL="63500" indent="0">
              <a:lnSpc>
                <a:spcPct val="150000"/>
              </a:lnSpc>
            </a:pPr>
            <a:r>
              <a:rPr lang="ru" sz="2600" b="1" dirty="0" smtClean="0">
                <a:latin typeface="Arial"/>
              </a:rPr>
              <a:t>   внеурочной деятельности</a:t>
            </a:r>
            <a:endParaRPr lang="ru" sz="2600" b="1" dirty="0">
              <a:latin typeface="Arial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193188" y="9858396"/>
            <a:ext cx="500066" cy="714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600" b="1" dirty="0">
              <a:latin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835734" y="9286892"/>
            <a:ext cx="1271016" cy="2438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endParaRPr lang="ru" sz="2600" b="1" dirty="0" smtClean="0">
              <a:latin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19176" y="11144280"/>
            <a:ext cx="21860028" cy="92869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1950" i="1" dirty="0">
                <a:latin typeface="Arial"/>
              </a:rPr>
              <a:t>*</a:t>
            </a:r>
            <a:r>
              <a:rPr lang="ru" sz="3600" i="1" dirty="0">
                <a:solidFill>
                  <a:srgbClr val="FF0000"/>
                </a:solidFill>
                <a:latin typeface="Arial"/>
              </a:rPr>
              <a:t>Представлен возможный вариант оформления ежегодного календарного плана</a:t>
            </a:r>
            <a:endParaRPr lang="ru" sz="1950" i="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018" y="2571720"/>
            <a:ext cx="1231392" cy="12070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018" y="4643422"/>
            <a:ext cx="1237488" cy="120091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4018" y="6643686"/>
            <a:ext cx="1237488" cy="12131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33358" y="3643290"/>
            <a:ext cx="1643074" cy="7215238"/>
          </a:xfrm>
          <a:prstGeom prst="rect">
            <a:avLst/>
          </a:prstGeom>
          <a:solidFill>
            <a:srgbClr val="E6F3F9"/>
          </a:solidFill>
        </p:spPr>
        <p:txBody>
          <a:bodyPr vert="vert270" lIns="0" tIns="0" rIns="0" bIns="0">
            <a:noAutofit/>
          </a:bodyPr>
          <a:lstStyle/>
          <a:p>
            <a:pPr indent="0" algn="ctr"/>
            <a:r>
              <a:rPr lang="ru" sz="4400" b="1" dirty="0">
                <a:solidFill>
                  <a:srgbClr val="0077BB"/>
                </a:solidFill>
                <a:latin typeface="Arial"/>
              </a:rPr>
              <a:t>Подготовительный этап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19572" y="571456"/>
            <a:ext cx="16174644" cy="13533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 dirty="0">
                <a:latin typeface="Arial"/>
              </a:rPr>
              <a:t>АЛГОРИТМ РАЗРАБОТКИ РАБОЧЕЙ ПРОГРАММЫ ВОСПИТАНИЯ ОБРАЗОВАТЕЛЬНОЙ ОРГАНИЗАЦИИ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762976" y="2643158"/>
            <a:ext cx="9009888" cy="1357322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marR="51816" indent="0" algn="r">
              <a:spcAft>
                <a:spcPts val="2310"/>
              </a:spcAft>
            </a:pPr>
            <a:r>
              <a:rPr lang="ru" sz="2850" b="1" spc="-50" dirty="0">
                <a:latin typeface="Arial"/>
              </a:rPr>
              <a:t>5. Оформление рабочей программы воспитания и</a:t>
            </a:r>
          </a:p>
          <a:p>
            <a:pPr marL="2164588" indent="0">
              <a:spcAft>
                <a:spcPts val="6510"/>
              </a:spcAft>
            </a:pPr>
            <a:r>
              <a:rPr lang="ru" sz="2850" b="1" spc="-50" dirty="0">
                <a:latin typeface="Arial"/>
              </a:rPr>
              <a:t>календарного плана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691538" y="4500546"/>
            <a:ext cx="9072626" cy="1214446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6510"/>
              </a:spcBef>
              <a:spcAft>
                <a:spcPts val="2310"/>
              </a:spcAft>
            </a:pPr>
            <a:r>
              <a:rPr lang="ru" sz="2850" b="1" spc="-50" dirty="0" smtClean="0">
                <a:latin typeface="Arial"/>
              </a:rPr>
              <a:t>4</a:t>
            </a:r>
            <a:r>
              <a:rPr lang="ru" sz="2850" b="1" spc="-50" dirty="0">
                <a:latin typeface="Arial"/>
              </a:rPr>
              <a:t>. Упорядочение форм работы относительно цели </a:t>
            </a:r>
            <a:r>
              <a:rPr lang="ru" sz="2850" b="1" spc="-50" dirty="0" smtClean="0">
                <a:latin typeface="Arial"/>
              </a:rPr>
              <a:t>и задач школы</a:t>
            </a:r>
            <a:endParaRPr lang="ru" sz="2850" b="1" spc="-50" dirty="0">
              <a:latin typeface="Arial"/>
            </a:endParaRPr>
          </a:p>
          <a:p>
            <a:pPr indent="0" algn="ctr">
              <a:spcAft>
                <a:spcPts val="6090"/>
              </a:spcAft>
            </a:pPr>
            <a:endParaRPr lang="ru" sz="2850" b="1" spc="-50" dirty="0"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691538" y="6715124"/>
            <a:ext cx="9144064" cy="1000132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indent="0">
              <a:spcBef>
                <a:spcPts val="6090"/>
              </a:spcBef>
              <a:spcAft>
                <a:spcPts val="2310"/>
              </a:spcAft>
            </a:pPr>
            <a:r>
              <a:rPr lang="ru" sz="2850" b="1" spc="-50" dirty="0">
                <a:latin typeface="Arial"/>
              </a:rPr>
              <a:t>3. Систематизация всей имеющейся в школе </a:t>
            </a:r>
            <a:r>
              <a:rPr lang="ru" sz="2850" b="1" spc="-50" dirty="0" smtClean="0">
                <a:latin typeface="Arial"/>
              </a:rPr>
              <a:t>практики  воспитания</a:t>
            </a:r>
            <a:endParaRPr lang="ru" sz="2850" b="1" spc="-50" dirty="0"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91538" y="8572512"/>
            <a:ext cx="8433816" cy="900146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marL="24384" indent="0">
              <a:spcAft>
                <a:spcPts val="10080"/>
              </a:spcAft>
            </a:pPr>
            <a:r>
              <a:rPr lang="ru" sz="2850" b="1" spc="-50" dirty="0">
                <a:latin typeface="Arial"/>
              </a:rPr>
              <a:t>2. Изучение нормативно-правовых документов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691538" y="10501338"/>
            <a:ext cx="8501122" cy="571504"/>
          </a:xfrm>
          <a:prstGeom prst="rect">
            <a:avLst/>
          </a:prstGeom>
          <a:solidFill>
            <a:srgbClr val="91D3FD"/>
          </a:solidFill>
        </p:spPr>
        <p:txBody>
          <a:bodyPr lIns="0" tIns="0" rIns="0" bIns="0">
            <a:noAutofit/>
          </a:bodyPr>
          <a:lstStyle/>
          <a:p>
            <a:pPr indent="0">
              <a:spcBef>
                <a:spcPts val="10080"/>
              </a:spcBef>
            </a:pPr>
            <a:r>
              <a:rPr lang="ru" sz="2850" b="1" spc="-50" dirty="0" smtClean="0">
                <a:latin typeface="Arial"/>
              </a:rPr>
              <a:t>  1</a:t>
            </a:r>
            <a:r>
              <a:rPr lang="ru" sz="2850" b="1" spc="-50" dirty="0">
                <a:latin typeface="Arial"/>
              </a:rPr>
              <a:t>. Создание рабочей группы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4018" y="8358198"/>
            <a:ext cx="1237488" cy="121310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4018" y="9929834"/>
            <a:ext cx="1237488" cy="121310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8752" y="2505456"/>
            <a:ext cx="6077712" cy="80467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848" y="8851392"/>
            <a:ext cx="1615440" cy="18409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57904" y="8881872"/>
            <a:ext cx="1487424" cy="17800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5504" y="11478768"/>
            <a:ext cx="1694688" cy="17373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21328" y="11448288"/>
            <a:ext cx="1487424" cy="18166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67384" y="4008120"/>
            <a:ext cx="902208" cy="7397496"/>
          </a:xfrm>
          <a:prstGeom prst="rect">
            <a:avLst/>
          </a:prstGeom>
          <a:solidFill>
            <a:srgbClr val="E6F3F9"/>
          </a:solidFill>
        </p:spPr>
        <p:txBody>
          <a:bodyPr vert="vert270" lIns="0" tIns="0" rIns="0" bIns="0">
            <a:noAutofit/>
          </a:bodyPr>
          <a:lstStyle/>
          <a:p>
            <a:pPr indent="0" algn="just">
              <a:lnSpc>
                <a:spcPts val="3816"/>
              </a:lnSpc>
            </a:pPr>
            <a:r>
              <a:rPr lang="ru" sz="3250" b="1">
                <a:solidFill>
                  <a:srgbClr val="0077BB"/>
                </a:solidFill>
                <a:latin typeface="Arial"/>
              </a:rPr>
              <a:t>Разработка основной части рабочей программы воспитания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37148" y="487680"/>
            <a:ext cx="14826996" cy="135331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3600" b="1" spc="-50">
                <a:latin typeface="Arial"/>
              </a:rPr>
              <a:t>АЛГОРИТМ РАЗРАБОТКИ РАБОЧЕЙ ПРОГРАММЫ ВОСПИТАНИЯ ОБРАЗОВАТЕЛЬНОЙ ОРГАНИЗАЦИИ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047936" y="2511552"/>
          <a:ext cx="6072230" cy="3489192"/>
        </p:xfrm>
        <a:graphic>
          <a:graphicData uri="http://schemas.openxmlformats.org/drawingml/2006/table">
            <a:tbl>
              <a:tblPr/>
              <a:tblGrid>
                <a:gridCol w="607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4336">
                <a:tc>
                  <a:txBody>
                    <a:bodyPr/>
                    <a:lstStyle/>
                    <a:p>
                      <a:pPr marR="38100" indent="0" algn="ctr"/>
                      <a:r>
                        <a:rPr lang="ru" sz="2850" b="1" spc="-50" dirty="0">
                          <a:latin typeface="Arial"/>
                        </a:rPr>
                        <a:t>Раздел</a:t>
                      </a: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28">
                <a:tc>
                  <a:txBody>
                    <a:bodyPr/>
                    <a:lstStyle/>
                    <a:p>
                      <a:endParaRPr sz="220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128">
                <a:tc>
                  <a:txBody>
                    <a:bodyPr/>
                    <a:lstStyle/>
                    <a:p>
                      <a:pPr indent="0" algn="ctr">
                        <a:lnSpc>
                          <a:spcPts val="4320"/>
                        </a:lnSpc>
                      </a:pPr>
                      <a:r>
                        <a:rPr lang="ru" sz="2400" b="1" dirty="0">
                          <a:latin typeface="Arial"/>
                        </a:rPr>
                        <a:t>Раздел 1 «Особенности организуемого в школе воспитательного процесса»</a:t>
                      </a: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808208" y="3925824"/>
            <a:ext cx="5741510" cy="2146358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76200" marR="63500" indent="0">
              <a:lnSpc>
                <a:spcPts val="4308"/>
              </a:lnSpc>
            </a:pPr>
            <a:r>
              <a:rPr lang="ru" sz="2400" dirty="0">
                <a:latin typeface="Arial"/>
              </a:rPr>
              <a:t>Кратко раскрывается информация о наиболее значимых для воспитательной деятельности особенностях школы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104608" y="2737104"/>
            <a:ext cx="2072640" cy="426720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850" b="1" spc="-50">
                <a:latin typeface="Arial"/>
              </a:rPr>
              <a:t>Где берем?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8355056" y="3925824"/>
            <a:ext cx="5718048" cy="221779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marR="101600" indent="0" algn="just">
              <a:lnSpc>
                <a:spcPts val="4320"/>
              </a:lnSpc>
            </a:pPr>
            <a:r>
              <a:rPr lang="ru" sz="2400" dirty="0">
                <a:latin typeface="Arial"/>
              </a:rPr>
              <a:t>Сведения могут быть заимствованы из Основной образовательной программы. Объем не должен превышать 0,5 -1 стр,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62250" y="6772656"/>
            <a:ext cx="5357494" cy="1156914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4320"/>
              </a:lnSpc>
            </a:pPr>
            <a:r>
              <a:rPr lang="ru" sz="2400" b="1" dirty="0">
                <a:latin typeface="Arial"/>
              </a:rPr>
              <a:t>Раздел 2 «Цель и задачи воспитания»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820400" y="6498336"/>
            <a:ext cx="4395216" cy="1574110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 dirty="0">
                <a:latin typeface="Arial"/>
              </a:rPr>
              <a:t>Формулируется цель и задачи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832592" y="7132320"/>
            <a:ext cx="2288102" cy="22574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2400">
                <a:latin typeface="Arial"/>
              </a:rPr>
              <a:t>воспитания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8367248" y="6492240"/>
            <a:ext cx="5638800" cy="2080272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76200" marR="63500" indent="0">
              <a:lnSpc>
                <a:spcPts val="4320"/>
              </a:lnSpc>
            </a:pPr>
            <a:r>
              <a:rPr lang="ru" sz="2400" dirty="0">
                <a:latin typeface="Arial"/>
              </a:rPr>
              <a:t>Раздел «Цель» полностью заимствуем из примерной программы. Задачи берем из примерной программы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190812" y="9357360"/>
            <a:ext cx="5337492" cy="121541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50800" marR="50800" indent="0" algn="just">
              <a:lnSpc>
                <a:spcPts val="4296"/>
              </a:lnSpc>
            </a:pPr>
            <a:r>
              <a:rPr lang="ru" sz="2400" b="1" dirty="0">
                <a:latin typeface="Arial"/>
              </a:rPr>
              <a:t>Раздел 3 «Виды, формы и содержание деятельности»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820400" y="9052560"/>
            <a:ext cx="5096256" cy="1734530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marR="63500" indent="0">
              <a:lnSpc>
                <a:spcPts val="4308"/>
              </a:lnSpc>
            </a:pPr>
            <a:r>
              <a:rPr lang="ru" sz="2400" dirty="0">
                <a:latin typeface="Arial"/>
              </a:rPr>
              <a:t>Описывается содержание модулей исходя из особенностей образовательной организации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8403824" y="8858264"/>
            <a:ext cx="5504008" cy="2071702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63500" marR="139700" indent="0">
              <a:lnSpc>
                <a:spcPts val="4308"/>
              </a:lnSpc>
            </a:pPr>
            <a:r>
              <a:rPr lang="ru" sz="2400" dirty="0">
                <a:latin typeface="Arial"/>
              </a:rPr>
              <a:t>Модули берем из примерной программы, удаляем неактуальные и при необходимости добавляем свои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190812" y="11644346"/>
            <a:ext cx="5800788" cy="157163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890"/>
              </a:spcAft>
            </a:pPr>
            <a:r>
              <a:rPr lang="ru" sz="2400" b="1" dirty="0">
                <a:latin typeface="Arial"/>
              </a:rPr>
              <a:t>Раздел 4 «Основные направления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066032" y="12326112"/>
            <a:ext cx="4608576" cy="213360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1890"/>
              </a:spcBef>
              <a:spcAft>
                <a:spcPts val="1680"/>
              </a:spcAft>
            </a:pPr>
            <a:r>
              <a:rPr lang="ru" sz="2400" b="1" dirty="0">
                <a:latin typeface="Arial"/>
              </a:rPr>
              <a:t>самоанализа воспитательной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693664" y="12783312"/>
            <a:ext cx="1371600" cy="365760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indent="0" algn="ctr">
              <a:spcBef>
                <a:spcPts val="1680"/>
              </a:spcBef>
            </a:pPr>
            <a:r>
              <a:rPr lang="ru" sz="2400" b="1">
                <a:latin typeface="Arial"/>
              </a:rPr>
              <a:t>работы»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0808208" y="11501470"/>
            <a:ext cx="5583936" cy="161102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76200" marR="127000" indent="0" algn="just">
              <a:lnSpc>
                <a:spcPts val="4308"/>
              </a:lnSpc>
            </a:pPr>
            <a:r>
              <a:rPr lang="ru" sz="2400" dirty="0">
                <a:latin typeface="Arial"/>
              </a:rPr>
              <a:t>Выбирается направление, критерии и способы самоанализа воспитательной работы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8300192" y="11501470"/>
            <a:ext cx="5607640" cy="1611026"/>
          </a:xfrm>
          <a:prstGeom prst="rect">
            <a:avLst/>
          </a:prstGeom>
          <a:solidFill>
            <a:srgbClr val="68C6FD"/>
          </a:solidFill>
        </p:spPr>
        <p:txBody>
          <a:bodyPr lIns="0" tIns="0" rIns="0" bIns="0">
            <a:noAutofit/>
          </a:bodyPr>
          <a:lstStyle/>
          <a:p>
            <a:pPr marL="76200" marR="63500" indent="0">
              <a:lnSpc>
                <a:spcPts val="4320"/>
              </a:lnSpc>
            </a:pPr>
            <a:r>
              <a:rPr lang="ru" sz="2400" dirty="0">
                <a:latin typeface="Arial"/>
              </a:rPr>
              <a:t>Направления,критерии и способы берем из предложенных примерной программой или разрабатываем свои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8926" y="2500282"/>
            <a:ext cx="6077712" cy="804672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32" y="6500810"/>
            <a:ext cx="1487424" cy="178003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1604" y="6500810"/>
            <a:ext cx="1487424" cy="1780032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32" y="3929042"/>
            <a:ext cx="1487424" cy="1780032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042" y="3929042"/>
            <a:ext cx="1487424" cy="178003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856" y="9713976"/>
            <a:ext cx="1444752" cy="22006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19836" y="3286100"/>
            <a:ext cx="16519056" cy="815304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12700" marR="12700" indent="469900" algn="just">
              <a:lnSpc>
                <a:spcPts val="6480"/>
              </a:lnSpc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Примерная программа призвана помочь образовательным организациям, реализующим образовательные программы начального общего, основного общего, среднего общего и среднего профессионального образования, создать и реализовать собственные работающие программы воспитания. В центре примерной программы воспитания в соответствии с федеральными государственными образовательными стандартами находится личностное развитие обучающихся, формирование у них системных знаний о различных аспектах развития России и мира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22420" y="658368"/>
            <a:ext cx="18785280" cy="19133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>
              <a:lnSpc>
                <a:spcPts val="6468"/>
              </a:lnSpc>
            </a:pPr>
            <a:r>
              <a:rPr lang="ru" sz="3600" b="1" spc="-50" dirty="0" smtClean="0">
                <a:latin typeface="Arial"/>
              </a:rPr>
              <a:t>                                 ДЛЯ </a:t>
            </a:r>
            <a:r>
              <a:rPr lang="ru" sz="3600" b="1" spc="-50" dirty="0">
                <a:latin typeface="Arial"/>
              </a:rPr>
              <a:t>ЧЕГО </a:t>
            </a:r>
            <a:r>
              <a:rPr lang="ru" sz="3600" b="1" spc="-50" dirty="0" smtClean="0">
                <a:latin typeface="Arial"/>
              </a:rPr>
              <a:t>НУЖНА  РАБОЧАЯ  ПРОГРАММА ВОСПИТАНИЯ?</a:t>
            </a:r>
            <a:endParaRPr lang="ru" sz="3600" b="1" spc="-50" dirty="0"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2976" y="4786298"/>
            <a:ext cx="7141464" cy="132892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49852" y="710184"/>
            <a:ext cx="12828494" cy="12862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0160" indent="0" algn="ctr">
              <a:lnSpc>
                <a:spcPts val="6516"/>
              </a:lnSpc>
            </a:pPr>
            <a:r>
              <a:rPr lang="ru" sz="3600" b="1" spc="-50" dirty="0">
                <a:latin typeface="Arial"/>
              </a:rPr>
              <a:t>ЦЕЛИ ПРИМЕРНОЙ ПРОГРАММЫ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05060" y="2500282"/>
            <a:ext cx="20258026" cy="114300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63500"/>
            <a:r>
              <a:rPr lang="ru" sz="3600" dirty="0">
                <a:solidFill>
                  <a:srgbClr val="FFFFFF"/>
                </a:solidFill>
                <a:latin typeface="Arial"/>
              </a:rPr>
              <a:t>помочь педагогам увидеть 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потенциал совместной с детьми деятельности </a:t>
            </a:r>
            <a:r>
              <a:rPr lang="ru-RU" sz="3600" dirty="0" smtClean="0">
                <a:solidFill>
                  <a:srgbClr val="FFFFFF"/>
                </a:solidFill>
                <a:latin typeface="Arial"/>
              </a:rPr>
              <a:t>и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 способы его реализации</a:t>
            </a:r>
          </a:p>
          <a:p>
            <a:pPr marL="63500" indent="0"/>
            <a:endParaRPr lang="ru" sz="36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76498" y="4000480"/>
            <a:ext cx="20362038" cy="164307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76200" marR="76200" indent="0" algn="just">
              <a:lnSpc>
                <a:spcPts val="6456"/>
              </a:lnSpc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помочь школам создать реалистичные программы, учитывающие требования ФГОС и уникальность каждой школы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905060" y="6072182"/>
            <a:ext cx="20359830" cy="1785950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63500"/>
            <a:r>
              <a:rPr lang="ru-RU" sz="3600" dirty="0" smtClean="0">
                <a:solidFill>
                  <a:srgbClr val="FFFFFF"/>
                </a:solidFill>
                <a:latin typeface="Arial"/>
              </a:rPr>
              <a:t>П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омочь педагогическим коллективам решать с  помощью данных программ проблемы</a:t>
            </a:r>
          </a:p>
          <a:p>
            <a:pPr marL="63500"/>
            <a:r>
              <a:rPr lang="ru-RU" sz="3600" dirty="0" smtClean="0">
                <a:solidFill>
                  <a:srgbClr val="FFFFFF"/>
                </a:solidFill>
                <a:latin typeface="Arial"/>
              </a:rPr>
              <a:t>л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ичностного развития школьников, их гармоничного вхождения в социальный мир и профилактика противоправного поведения</a:t>
            </a:r>
          </a:p>
          <a:p>
            <a:pPr marL="63500" indent="0"/>
            <a:endParaRPr lang="ru" sz="360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62856" y="829056"/>
            <a:ext cx="16487456" cy="10282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6090"/>
              </a:spcAft>
            </a:pPr>
            <a:r>
              <a:rPr lang="ru" sz="3600" b="1" spc="-50" dirty="0">
                <a:latin typeface="Arial"/>
              </a:rPr>
              <a:t>ОСОБЕННОСТИ </a:t>
            </a:r>
            <a:r>
              <a:rPr lang="ru" sz="3600" b="1" spc="-50" dirty="0" smtClean="0">
                <a:latin typeface="Arial"/>
              </a:rPr>
              <a:t>РАБОЧЕЙ ПРОГРАММЫ ВОСПИТАНИЯ</a:t>
            </a:r>
            <a:endParaRPr lang="ru" sz="3600" b="1" spc="-50" dirty="0">
              <a:latin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36948" y="2404872"/>
            <a:ext cx="16530828" cy="919581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5760"/>
              </a:lnSpc>
              <a:spcBef>
                <a:spcPts val="6090"/>
              </a:spcBef>
            </a:pPr>
            <a:r>
              <a:rPr lang="ru" sz="3250" b="1" dirty="0">
                <a:solidFill>
                  <a:srgbClr val="00517F"/>
                </a:solidFill>
                <a:latin typeface="Arial"/>
              </a:rPr>
              <a:t>□    ПРОГРАММА-КОНСТРУКТОР</a:t>
            </a:r>
          </a:p>
          <a:p>
            <a:pPr marL="12700" indent="0" algn="just">
              <a:lnSpc>
                <a:spcPts val="5760"/>
              </a:lnSpc>
            </a:pPr>
            <a:r>
              <a:rPr lang="ru" sz="3200" spc="-50" dirty="0">
                <a:latin typeface="Arial"/>
              </a:rPr>
              <a:t>(упрощает процесс разработки собственных программ воспитания)</a:t>
            </a:r>
          </a:p>
          <a:p>
            <a:pPr marL="12700" indent="0" algn="just">
              <a:lnSpc>
                <a:spcPts val="5760"/>
              </a:lnSpc>
            </a:pPr>
            <a:r>
              <a:rPr lang="ru" sz="3250" b="1" dirty="0">
                <a:solidFill>
                  <a:srgbClr val="00517F"/>
                </a:solidFill>
                <a:latin typeface="Arial"/>
              </a:rPr>
              <a:t>□    ЕДИНСТВО ЦЕЛИ - ЕДИНСТВО ВОСПИТАНИЯ</a:t>
            </a:r>
          </a:p>
          <a:p>
            <a:pPr marL="12700" indent="0" algn="just">
              <a:lnSpc>
                <a:spcPts val="5760"/>
              </a:lnSpc>
            </a:pPr>
            <a:r>
              <a:rPr lang="ru" sz="3200" spc="-50" dirty="0">
                <a:latin typeface="Arial"/>
              </a:rPr>
              <a:t>(формулируется на основе базовых ценностей, объединяющих наше общество)</a:t>
            </a:r>
          </a:p>
          <a:p>
            <a:pPr marL="12700" indent="0" algn="just">
              <a:lnSpc>
                <a:spcPts val="5760"/>
              </a:lnSpc>
            </a:pPr>
            <a:r>
              <a:rPr lang="ru" sz="3250" b="1" dirty="0">
                <a:solidFill>
                  <a:srgbClr val="00517F"/>
                </a:solidFill>
                <a:latin typeface="Arial"/>
              </a:rPr>
              <a:t>□    ОДНА ШКОЛА - ОДНА ПРОГРАММА</a:t>
            </a:r>
          </a:p>
          <a:p>
            <a:pPr marL="12700" indent="0" algn="just">
              <a:lnSpc>
                <a:spcPts val="5760"/>
              </a:lnSpc>
            </a:pPr>
            <a:r>
              <a:rPr lang="ru" sz="3200" spc="-50" dirty="0">
                <a:latin typeface="Arial"/>
              </a:rPr>
              <a:t>(сокращает объем и количество обязательной школьной документации)</a:t>
            </a:r>
          </a:p>
          <a:p>
            <a:pPr marL="12700" indent="0" algn="just">
              <a:lnSpc>
                <a:spcPts val="5760"/>
              </a:lnSpc>
            </a:pPr>
            <a:r>
              <a:rPr lang="ru" sz="3250" b="1" dirty="0">
                <a:solidFill>
                  <a:srgbClr val="00517F"/>
                </a:solidFill>
                <a:latin typeface="Arial"/>
              </a:rPr>
              <a:t>□    МОДУЛЬНЫЙ ПРИНЦИП ПОСТРОЕНИЯ ПРОГРАММЫ</a:t>
            </a:r>
          </a:p>
          <a:p>
            <a:pPr marL="12700" marR="36068" indent="0" algn="just">
              <a:lnSpc>
                <a:spcPts val="5760"/>
              </a:lnSpc>
            </a:pPr>
            <a:r>
              <a:rPr lang="ru" sz="3200" spc="-50" dirty="0">
                <a:latin typeface="Arial"/>
              </a:rPr>
              <a:t>(делает программу гибкой и вариативной, образовательная организация может на своё усмотрение исключать модули или добавлять свои)</a:t>
            </a:r>
          </a:p>
          <a:p>
            <a:pPr marL="12700" indent="0" algn="just">
              <a:lnSpc>
                <a:spcPts val="5760"/>
              </a:lnSpc>
            </a:pPr>
            <a:r>
              <a:rPr lang="ru" sz="3250" b="1" dirty="0">
                <a:solidFill>
                  <a:srgbClr val="00517F"/>
                </a:solidFill>
                <a:latin typeface="Arial"/>
              </a:rPr>
              <a:t>□    ДЕЯТЕЛЬНОСТНЫЙ ХАРАКТЕР ПРОГРАММЫ</a:t>
            </a:r>
          </a:p>
          <a:p>
            <a:pPr marL="12700" marR="36068" indent="0" algn="just">
              <a:lnSpc>
                <a:spcPts val="5760"/>
              </a:lnSpc>
            </a:pPr>
            <a:r>
              <a:rPr lang="ru" sz="3200" spc="-50" dirty="0">
                <a:latin typeface="Arial"/>
              </a:rPr>
              <a:t>(позволяет преодолеть мероприятийный подход, где преобладают мероприятия, как правило, приуроченные к определенным датам, в которых большинство обучающихся играет пассивную роль)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41252" y="1880616"/>
            <a:ext cx="11908536" cy="962253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12700" marR="12700" indent="876300" algn="just">
              <a:lnSpc>
                <a:spcPts val="5028"/>
              </a:lnSpc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На основе примерной программы воспитания каждая образовательная организация    разрабатывает свою рабочую</a:t>
            </a:r>
          </a:p>
          <a:p>
            <a:pPr marL="12700" indent="0" algn="just">
              <a:lnSpc>
                <a:spcPts val="5028"/>
              </a:lnSpc>
              <a:spcAft>
                <a:spcPts val="630"/>
              </a:spcAft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программу воспитания.</a:t>
            </a:r>
          </a:p>
          <a:p>
            <a:pPr marL="12700" marR="12700" indent="876300" algn="just">
              <a:lnSpc>
                <a:spcPts val="5040"/>
              </a:lnSpc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В соответствии с ФГОС НОО, ООО, СОО основная образовательная программа должна содержать три раздела: целевой, содержательный, организационный. Целевой раздел включает в себя пояснительную записку и планируемые результаты освоения программы. Содержательный    раздел представляет общее</a:t>
            </a:r>
          </a:p>
          <a:p>
            <a:pPr marL="12700" marR="12700" indent="0" algn="just">
              <a:lnSpc>
                <a:spcPts val="5040"/>
              </a:lnSpc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содержание программы, обеспечивающее полноценное развитие личности детей. Организационный раздел устанавливает общие рамки организации образовательного    процесса, а также механизм</a:t>
            </a:r>
          </a:p>
          <a:p>
            <a:pPr marL="12700" indent="0" algn="just">
              <a:lnSpc>
                <a:spcPts val="5040"/>
              </a:lnSpc>
              <a:spcAft>
                <a:spcPts val="630"/>
              </a:spcAft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реализации компонентов основной образовательной программы</a:t>
            </a:r>
          </a:p>
          <a:p>
            <a:pPr marL="12700" marR="12700" indent="876300" algn="just">
              <a:lnSpc>
                <a:spcPts val="5040"/>
              </a:lnSpc>
            </a:pPr>
            <a:r>
              <a:rPr lang="ru" sz="2600" b="1">
                <a:solidFill>
                  <a:srgbClr val="FFFFFF"/>
                </a:solidFill>
                <a:latin typeface="Arial"/>
              </a:rPr>
              <a:t>Программа воспитания - это часть содержательного раздела основной образовательной программы общеобразовательной организации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22776" y="1785902"/>
            <a:ext cx="6339840" cy="32861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lnSpc>
                <a:spcPts val="6468"/>
              </a:lnSpc>
              <a:spcAft>
                <a:spcPts val="38010"/>
              </a:spcAft>
            </a:pPr>
            <a:r>
              <a:rPr lang="ru" sz="3600" b="1" spc="-50" dirty="0">
                <a:latin typeface="Arial"/>
              </a:rPr>
              <a:t>ПРОГРАММА ВОСПИТАНИЯ - ЧАСТЬ ОСНОВНОЙ ОБРАЗОВАТЕЛЬНОЙ ПРОГРАММЫ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62316" y="7000876"/>
            <a:ext cx="5690616" cy="250033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6764" marR="16764" indent="0">
              <a:lnSpc>
                <a:spcPts val="4332"/>
              </a:lnSpc>
              <a:spcBef>
                <a:spcPts val="38010"/>
              </a:spcBef>
            </a:pPr>
            <a:r>
              <a:rPr lang="ru" sz="2800" i="1" dirty="0">
                <a:solidFill>
                  <a:srgbClr val="FF0000"/>
                </a:solidFill>
                <a:latin typeface="Arial"/>
              </a:rPr>
              <a:t>Важно помнить, что программа воспитания    не    является</a:t>
            </a:r>
          </a:p>
          <a:p>
            <a:pPr marL="16764" indent="0">
              <a:lnSpc>
                <a:spcPts val="4332"/>
              </a:lnSpc>
            </a:pPr>
            <a:r>
              <a:rPr lang="ru" sz="2800" i="1" dirty="0">
                <a:solidFill>
                  <a:srgbClr val="FF0000"/>
                </a:solidFill>
                <a:latin typeface="Arial"/>
              </a:rPr>
              <a:t>самостоятельным документом!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62316" y="3500414"/>
            <a:ext cx="7358114" cy="230962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>
              <a:spcAft>
                <a:spcPts val="2520"/>
              </a:spcAft>
            </a:pPr>
            <a:endParaRPr lang="ru" sz="100" b="1" spc="-50" dirty="0" smtClean="0">
              <a:latin typeface="Arial"/>
            </a:endParaRPr>
          </a:p>
          <a:p>
            <a:pPr marL="12700" indent="0">
              <a:spcAft>
                <a:spcPts val="2520"/>
              </a:spcAft>
            </a:pPr>
            <a:r>
              <a:rPr lang="ru" sz="3600" b="1" spc="-50" dirty="0" smtClean="0">
                <a:latin typeface="Arial"/>
              </a:rPr>
              <a:t>СТРУКТУРА  РАБОЧЕЙ ПРОГРАММЫ ВОСПИТАНИЯ</a:t>
            </a:r>
            <a:endParaRPr lang="ru" sz="3600" b="1" spc="-50" dirty="0">
              <a:latin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538204" y="1615440"/>
            <a:ext cx="11397996" cy="102771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3600" b="1" spc="-50" dirty="0">
                <a:solidFill>
                  <a:srgbClr val="FFFFFF"/>
                </a:solidFill>
                <a:latin typeface="Arial"/>
              </a:rPr>
              <a:t>Программа воспитания включает четыре раздела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20496" y="3502152"/>
            <a:ext cx="11286748" cy="787298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38100" marR="63500" indent="0">
              <a:lnSpc>
                <a:spcPts val="6456"/>
              </a:lnSpc>
              <a:spcAft>
                <a:spcPts val="4410"/>
              </a:spcAft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Раздел 1. «Особенности организуемого в школе воспитательного процесса»</a:t>
            </a:r>
          </a:p>
          <a:p>
            <a:pPr marL="38100" indent="0" algn="just">
              <a:spcAft>
                <a:spcPts val="7140"/>
              </a:spcAft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Раздел 2. «Цель и задачи воспитания»</a:t>
            </a:r>
          </a:p>
          <a:p>
            <a:pPr marL="38100" marR="63500" indent="0">
              <a:lnSpc>
                <a:spcPts val="6480"/>
              </a:lnSpc>
              <a:spcAft>
                <a:spcPts val="4410"/>
              </a:spcAft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Раздел 3. </a:t>
            </a:r>
            <a:r>
              <a:rPr lang="ru" sz="3600">
                <a:solidFill>
                  <a:srgbClr val="FFFFFF"/>
                </a:solidFill>
                <a:latin typeface="Arial"/>
              </a:rPr>
              <a:t>«Виды, формы и содержание деятельности»</a:t>
            </a:r>
          </a:p>
          <a:p>
            <a:pPr marL="38100" marR="63500" indent="0">
              <a:lnSpc>
                <a:spcPts val="6504"/>
              </a:lnSpc>
            </a:pPr>
            <a:r>
              <a:rPr lang="ru" sz="3600" dirty="0">
                <a:solidFill>
                  <a:srgbClr val="FFFFFF"/>
                </a:solidFill>
                <a:latin typeface="Arial"/>
              </a:rPr>
              <a:t>Раздел 4. «Основные направления самоанализа воспитательной работы»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48002" y="7358066"/>
            <a:ext cx="6715172" cy="300039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R="12700" indent="0" algn="just">
              <a:lnSpc>
                <a:spcPts val="4308"/>
              </a:lnSpc>
            </a:pPr>
            <a:r>
              <a:rPr lang="ru-RU" sz="2400" i="1" dirty="0" smtClean="0">
                <a:solidFill>
                  <a:srgbClr val="FF0000"/>
                </a:solidFill>
                <a:latin typeface="Arial"/>
              </a:rPr>
              <a:t>Рабочая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 программа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воспитания содержит основную часть единую для всех (четыре раздела) и три модификации календарного плана (для каждой возрастной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категории)</a:t>
            </a: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977554" y="2214530"/>
            <a:ext cx="12430212" cy="1093436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ts val="6432"/>
              </a:lnSpc>
              <a:spcAft>
                <a:spcPts val="420"/>
              </a:spcAft>
            </a:pPr>
            <a:r>
              <a:rPr lang="ru" sz="3600" b="1" spc="-50" dirty="0" smtClean="0">
                <a:solidFill>
                  <a:srgbClr val="FFFFFF"/>
                </a:solidFill>
                <a:latin typeface="Arial"/>
              </a:rPr>
              <a:t>           Данный </a:t>
            </a:r>
            <a:r>
              <a:rPr lang="ru" sz="3600" b="1" spc="-50" dirty="0">
                <a:solidFill>
                  <a:srgbClr val="FFFFFF"/>
                </a:solidFill>
                <a:latin typeface="Arial"/>
              </a:rPr>
              <a:t>раздел должен отражать следующую </a:t>
            </a:r>
            <a:r>
              <a:rPr lang="ru" sz="3600" b="1" spc="-50" dirty="0" smtClean="0">
                <a:solidFill>
                  <a:srgbClr val="FFFFFF"/>
                </a:solidFill>
                <a:latin typeface="Arial"/>
              </a:rPr>
              <a:t>              </a:t>
            </a:r>
          </a:p>
          <a:p>
            <a:pPr indent="0">
              <a:lnSpc>
                <a:spcPts val="6432"/>
              </a:lnSpc>
              <a:spcAft>
                <a:spcPts val="420"/>
              </a:spcAft>
            </a:pPr>
            <a:r>
              <a:rPr lang="ru" sz="3600" b="1" spc="-50" dirty="0" smtClean="0">
                <a:solidFill>
                  <a:srgbClr val="FFFFFF"/>
                </a:solidFill>
                <a:latin typeface="Arial"/>
              </a:rPr>
              <a:t>                                          информацию </a:t>
            </a:r>
            <a:r>
              <a:rPr lang="ru" sz="3600" b="1" spc="-50" dirty="0">
                <a:solidFill>
                  <a:srgbClr val="FFFFFF"/>
                </a:solidFill>
                <a:latin typeface="Arial"/>
              </a:rPr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763636" y="4357670"/>
            <a:ext cx="6152376" cy="64101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 algn="r">
              <a:spcAft>
                <a:spcPts val="462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специфику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расположения школы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201144" y="5321808"/>
            <a:ext cx="292608" cy="21945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endParaRPr lang="ru" sz="3200" spc="-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35074" y="5286364"/>
            <a:ext cx="8339328" cy="37185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210"/>
              </a:spcAft>
            </a:pPr>
            <a:r>
              <a:rPr lang="ru" sz="3200" spc="-50" dirty="0">
                <a:solidFill>
                  <a:srgbClr val="FFFFFF"/>
                </a:solidFill>
                <a:latin typeface="Arial"/>
              </a:rPr>
              <a:t>особенности социального окружения школы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20144" y="5971032"/>
            <a:ext cx="1060704" cy="40233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4200"/>
              </a:spcAft>
            </a:pPr>
            <a:endParaRPr lang="ru" sz="6550" b="1" spc="-2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835074" y="6357934"/>
            <a:ext cx="8898636" cy="57150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680"/>
              </a:spcAft>
            </a:pPr>
            <a:r>
              <a:rPr lang="ru" sz="3200" spc="-50" dirty="0">
                <a:solidFill>
                  <a:srgbClr val="FFFFFF"/>
                </a:solidFill>
                <a:latin typeface="Arial"/>
              </a:rPr>
              <a:t>источники положительного или отрицательного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906512" y="7429504"/>
            <a:ext cx="6784848" cy="47091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672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влияния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на обучающихся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692198" y="8286760"/>
            <a:ext cx="4572032" cy="586380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indent="0">
              <a:spcBef>
                <a:spcPts val="6720"/>
              </a:spcBef>
              <a:spcAft>
                <a:spcPts val="462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  значимых партнеров     </a:t>
            </a:r>
            <a:endParaRPr lang="ru" sz="3200" spc="-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692198" y="9144016"/>
            <a:ext cx="7885750" cy="428628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79756" indent="0">
              <a:spcAft>
                <a:spcPts val="6720"/>
              </a:spcAft>
            </a:pP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 особенности </a:t>
            </a:r>
            <a:r>
              <a:rPr lang="ru" sz="3200" spc="-50" dirty="0">
                <a:solidFill>
                  <a:srgbClr val="FFFFFF"/>
                </a:solidFill>
                <a:latin typeface="Arial"/>
              </a:rPr>
              <a:t>контингента обучающихся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835074" y="10001272"/>
            <a:ext cx="9072626" cy="571504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3200" spc="-50" dirty="0">
                <a:solidFill>
                  <a:srgbClr val="FFFFFF"/>
                </a:solidFill>
                <a:latin typeface="Arial"/>
              </a:rPr>
              <a:t>важные для школы </a:t>
            </a:r>
            <a:r>
              <a:rPr lang="ru" sz="3200" spc="-50" dirty="0" smtClean="0">
                <a:solidFill>
                  <a:srgbClr val="FFFFFF"/>
                </a:solidFill>
                <a:latin typeface="Arial"/>
              </a:rPr>
              <a:t>принципы  и  традиции воспитания</a:t>
            </a:r>
            <a:endParaRPr lang="ru" sz="3200" spc="-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04994" y="2500282"/>
            <a:ext cx="8358246" cy="328614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50292" marR="25400" indent="0">
              <a:lnSpc>
                <a:spcPts val="6480"/>
              </a:lnSpc>
            </a:pPr>
            <a:r>
              <a:rPr lang="ru" sz="3600" b="1" spc="-50" dirty="0">
                <a:latin typeface="Arial"/>
              </a:rPr>
              <a:t>РАЗДЕЛ 1. «ОСОБЕННОСТИ ОРГАНИЗУЕМОГО В ШКОЛЕ ВОСПИТАТЕЛЬНОГО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477092" y="4357670"/>
            <a:ext cx="2913888" cy="5181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indent="0"/>
            <a:r>
              <a:rPr lang="ru" sz="3600" b="1" spc="-50" dirty="0">
                <a:latin typeface="Arial"/>
              </a:rPr>
              <a:t>ПРОЦЕССА»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277112" y="6025896"/>
            <a:ext cx="127750" cy="1891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endParaRPr lang="ru" sz="3200" spc="-50" dirty="0">
              <a:solidFill>
                <a:srgbClr val="0077BB"/>
              </a:solidFill>
              <a:latin typeface="Arial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525524" y="6251448"/>
            <a:ext cx="1808164" cy="3922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endParaRPr lang="ru" sz="3250" b="1" dirty="0">
              <a:solidFill>
                <a:srgbClr val="0077BB"/>
              </a:solidFill>
              <a:latin typeface="Arial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762052" y="5357802"/>
            <a:ext cx="8790432" cy="26212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2400" b="1" dirty="0" smtClean="0">
                <a:solidFill>
                  <a:srgbClr val="0077BB"/>
                </a:solidFill>
                <a:latin typeface="Arial"/>
              </a:rPr>
              <a:t>       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Согласно   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методическим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904928" y="5786430"/>
            <a:ext cx="8759952" cy="32308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1680"/>
              </a:spcAft>
            </a:pPr>
            <a:r>
              <a:rPr lang="ru" sz="2400" b="1" dirty="0" smtClean="0">
                <a:solidFill>
                  <a:srgbClr val="0077BB"/>
                </a:solidFill>
                <a:latin typeface="Arial"/>
              </a:rPr>
              <a:t>      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рекомендациям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данный раздел не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333424" y="6215058"/>
            <a:ext cx="8863584" cy="246225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3024"/>
              </a:lnSpc>
            </a:pPr>
            <a:r>
              <a:rPr lang="ru" sz="2400" b="1" baseline="30000" dirty="0" smtClean="0">
                <a:solidFill>
                  <a:srgbClr val="0077BB"/>
                </a:solidFill>
                <a:latin typeface="Arial"/>
              </a:rPr>
              <a:t> </a:t>
            </a:r>
            <a:r>
              <a:rPr lang="ru" sz="2400" b="1" dirty="0" smtClean="0">
                <a:solidFill>
                  <a:srgbClr val="0077BB"/>
                </a:solidFill>
                <a:latin typeface="Arial"/>
              </a:rPr>
              <a:t>            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должен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превышать 0,5 - 1 страницы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1690614" y="6643686"/>
            <a:ext cx="8784336" cy="2926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spcAft>
                <a:spcPts val="1680"/>
              </a:spcAft>
            </a:pPr>
            <a:r>
              <a:rPr lang="en-US" sz="2400" b="1" dirty="0" smtClean="0">
                <a:solidFill>
                  <a:srgbClr val="0077BB"/>
                </a:solidFill>
                <a:latin typeface="Arial"/>
              </a:rPr>
              <a:t>   </a:t>
            </a:r>
            <a:r>
              <a:rPr lang="ru-RU" sz="2400" b="1" dirty="0" smtClean="0">
                <a:solidFill>
                  <a:srgbClr val="0077BB"/>
                </a:solidFill>
                <a:latin typeface="Arial"/>
              </a:rPr>
              <a:t>     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текста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(поскольку общие сведения о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1976366" y="7072314"/>
            <a:ext cx="8302752" cy="92869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2892"/>
              </a:lnSpc>
            </a:pPr>
            <a:r>
              <a:rPr lang="en-US" sz="2400" b="1" dirty="0" smtClean="0">
                <a:solidFill>
                  <a:srgbClr val="0077BB"/>
                </a:solidFill>
                <a:latin typeface="Arial"/>
              </a:rPr>
              <a:t>    </a:t>
            </a:r>
            <a:r>
              <a:rPr lang="ru-RU" sz="2400" b="1" dirty="0" smtClean="0">
                <a:solidFill>
                  <a:srgbClr val="0077BB"/>
                </a:solidFill>
                <a:latin typeface="Arial"/>
              </a:rPr>
              <a:t>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школе </a:t>
            </a:r>
            <a:r>
              <a:rPr lang="ru" sz="2400" i="1" dirty="0">
                <a:solidFill>
                  <a:srgbClr val="FF0000"/>
                </a:solidFill>
                <a:latin typeface="Arial"/>
              </a:rPr>
              <a:t>уже указаны в </a:t>
            </a: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Основной образовательной     </a:t>
            </a:r>
          </a:p>
          <a:p>
            <a:pPr indent="0" algn="just">
              <a:lnSpc>
                <a:spcPts val="2892"/>
              </a:lnSpc>
            </a:pPr>
            <a:r>
              <a:rPr lang="ru" sz="2400" i="1" dirty="0" smtClean="0">
                <a:solidFill>
                  <a:srgbClr val="FF0000"/>
                </a:solidFill>
                <a:latin typeface="Arial"/>
              </a:rPr>
              <a:t>     программе</a:t>
            </a:r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262778" y="7143752"/>
            <a:ext cx="4297680" cy="2926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endParaRPr lang="ru" sz="2400" i="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1084" y="637032"/>
            <a:ext cx="10172700" cy="441960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>
            <a:noAutofit/>
          </a:bodyPr>
          <a:lstStyle/>
          <a:p>
            <a:pPr marL="114300" indent="0">
              <a:spcAft>
                <a:spcPts val="3150"/>
              </a:spcAft>
            </a:pPr>
            <a:r>
              <a:rPr lang="ru" sz="3600" b="1" spc="-50" dirty="0">
                <a:latin typeface="Arial"/>
              </a:rPr>
              <a:t>РАЗДЕЛ 2. «ЦЕЛЬ И ЗАДАЧИ ВОСПИТАНИЯ»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166616" y="1469136"/>
            <a:ext cx="19129248" cy="11032466"/>
          </a:xfrm>
          <a:prstGeom prst="rect">
            <a:avLst/>
          </a:prstGeom>
          <a:solidFill>
            <a:srgbClr val="0076BA"/>
          </a:solidFill>
        </p:spPr>
        <p:txBody>
          <a:bodyPr lIns="0" tIns="0" rIns="0" bIns="0">
            <a:noAutofit/>
          </a:bodyPr>
          <a:lstStyle/>
          <a:p>
            <a:pPr marL="48768" marR="73660" indent="469900" algn="just">
              <a:lnSpc>
                <a:spcPts val="6480"/>
              </a:lnSpc>
              <a:spcBef>
                <a:spcPts val="3150"/>
              </a:spcBef>
              <a:spcAft>
                <a:spcPts val="420"/>
              </a:spcAft>
            </a:pPr>
            <a:r>
              <a:rPr lang="ru" sz="3600" b="1" spc="-50" dirty="0" smtClean="0">
                <a:solidFill>
                  <a:srgbClr val="FFFFFF"/>
                </a:solidFill>
                <a:latin typeface="Arial"/>
              </a:rPr>
              <a:t>Одна </a:t>
            </a:r>
            <a:r>
              <a:rPr lang="ru" sz="3600" b="1" spc="-50" dirty="0">
                <a:solidFill>
                  <a:srgbClr val="FFFFFF"/>
                </a:solidFill>
                <a:latin typeface="Arial"/>
              </a:rPr>
              <a:t>страна - одна цель воспитания во всех школах страны. </a:t>
            </a:r>
            <a:r>
              <a:rPr lang="ru" sz="3600" b="1" dirty="0">
                <a:solidFill>
                  <a:srgbClr val="FFFFFF"/>
                </a:solidFill>
                <a:latin typeface="Arial"/>
              </a:rPr>
              <a:t>Именно такой принцип положен в основу раздела примерной программы «Цель и задачи воспитания». В данном разделе формулируется цель воспитания и задачи, которые предстоит решить образовательной организации для достижения цели. </a:t>
            </a:r>
            <a:r>
              <a:rPr lang="ru" sz="3600" b="1" spc="-50" dirty="0">
                <a:solidFill>
                  <a:srgbClr val="FFFFFF"/>
                </a:solidFill>
                <a:latin typeface="Arial"/>
              </a:rPr>
              <a:t>Общая цель воспитания для всех образовательных организаций - это личностное развитие школьников, </a:t>
            </a:r>
            <a:r>
              <a:rPr lang="ru" sz="3600" b="1" dirty="0" smtClean="0">
                <a:solidFill>
                  <a:srgbClr val="FFFFFF"/>
                </a:solidFill>
                <a:latin typeface="Arial"/>
              </a:rPr>
              <a:t>проявляющееся в:</a:t>
            </a:r>
            <a:r>
              <a:rPr lang="ru" sz="3600" dirty="0" smtClean="0">
                <a:solidFill>
                  <a:srgbClr val="FFFFFF"/>
                </a:solidFill>
                <a:latin typeface="Arial"/>
              </a:rPr>
              <a:t> -</a:t>
            </a:r>
            <a:r>
              <a:rPr lang="ru" sz="3600" spc="-5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ru" sz="4800" i="1" spc="-5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усвоении ими знаний основных норм, которые общество выработало на основе этих ценностей (т.е. в усвоении ими социально значимых знаний) </a:t>
            </a:r>
            <a:r>
              <a:rPr lang="ru" sz="5400" i="1" spc="-5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" sz="4800" i="1" spc="-5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" sz="4800" i="1" spc="-5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развитии их позитивных отношений к этим общественным ценностям (т.е. в развитии их социально значимых отношений</a:t>
            </a:r>
            <a:r>
              <a:rPr lang="ru" sz="4800" i="1" spc="-5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), в приобретении соответствующего этим ценностям опыта поведения, опыта применения сформированных знаний и отношений на практике (т. е. в приобретении опыта осуществления социально значимых дел)</a:t>
            </a:r>
            <a:endParaRPr lang="ru" sz="3200" i="1" spc="-5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225</TotalTime>
  <Words>2835</Words>
  <Application>Microsoft Office PowerPoint</Application>
  <PresentationFormat>Произвольный</PresentationFormat>
  <Paragraphs>349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Malgun Gothic</vt:lpstr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Пользователь Windows</cp:lastModifiedBy>
  <cp:revision>53</cp:revision>
  <dcterms:modified xsi:type="dcterms:W3CDTF">2022-05-06T11:50:22Z</dcterms:modified>
</cp:coreProperties>
</file>