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6" r:id="rId3"/>
    <p:sldId id="267" r:id="rId4"/>
    <p:sldId id="268" r:id="rId5"/>
    <p:sldId id="270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06.05.2022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gramma.ru/" TargetMode="External"/><Relationship Id="rId3" Type="http://schemas.openxmlformats.org/officeDocument/2006/relationships/hyperlink" Target="http://www.fipi.ru/" TargetMode="External"/><Relationship Id="rId7" Type="http://schemas.openxmlformats.org/officeDocument/2006/relationships/hyperlink" Target="http://dic.academic.ru/" TargetMode="External"/><Relationship Id="rId2" Type="http://schemas.openxmlformats.org/officeDocument/2006/relationships/hyperlink" Target="http://obrnadzor.gov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extologia.ru/" TargetMode="External"/><Relationship Id="rId5" Type="http://schemas.openxmlformats.org/officeDocument/2006/relationships/hyperlink" Target="http://www.gramota.ru/" TargetMode="External"/><Relationship Id="rId4" Type="http://schemas.openxmlformats.org/officeDocument/2006/relationships/hyperlink" Target="http://www.rosolymp.ru/" TargetMode="External"/><Relationship Id="rId9" Type="http://schemas.openxmlformats.org/officeDocument/2006/relationships/hyperlink" Target="http://www.slovari.ru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-/" TargetMode="External"/><Relationship Id="rId2" Type="http://schemas.openxmlformats.org/officeDocument/2006/relationships/hyperlink" Target="http://window.edu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fcior.edu.ru/" TargetMode="External"/><Relationship Id="rId4" Type="http://schemas.openxmlformats.org/officeDocument/2006/relationships/hyperlink" Target="https://www.google.ru/url?sa=t&amp;rct=j&amp;q&amp;esrc=s&amp;source=web&amp;cd=1&amp;cad=rja&amp;uact=8&amp;sqi=2&amp;ved=0ahUKEwitxMiludTKAhVjcHIKHW5dDtkQFggbMAA&amp;url=http://school-collection.edu.ru/&amp;usg=AFQjCNFS5qsUb3qpYSQfppXpFaIw8mhlIw&amp;bvm=bv.113034660,d.bGQ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dsoo.ru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edu.gov.ru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/>
          <p:cNvSpPr>
            <a:spLocks noGrp="1"/>
          </p:cNvSpPr>
          <p:nvPr>
            <p:ph type="subTitle" idx="1"/>
          </p:nvPr>
        </p:nvSpPr>
        <p:spPr>
          <a:xfrm>
            <a:off x="827584" y="3861048"/>
            <a:ext cx="7772400" cy="1199704"/>
          </a:xfrm>
        </p:spPr>
        <p:txBody>
          <a:bodyPr/>
          <a:lstStyle/>
          <a:p>
            <a:r>
              <a:rPr lang="ru-RU" b="1" i="1" dirty="0" smtClean="0">
                <a:latin typeface="Book Antiqua" pitchFamily="18" charset="0"/>
              </a:rPr>
              <a:t>.</a:t>
            </a:r>
            <a:endParaRPr lang="ru-RU" b="1" i="1" dirty="0">
              <a:latin typeface="Book Antiqua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620688"/>
            <a:ext cx="8280920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800" b="1" dirty="0">
                <a:latin typeface="Cambria"/>
                <a:ea typeface="Calibri"/>
                <a:cs typeface="Times New Roman"/>
              </a:rPr>
              <a:t>Преподавание русского языка и литературы в условиях 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800" b="1" dirty="0">
                <a:latin typeface="Cambria"/>
                <a:ea typeface="Calibri"/>
                <a:cs typeface="Times New Roman"/>
              </a:rPr>
              <a:t>обновленных ФГОС  </a:t>
            </a:r>
            <a:endParaRPr lang="ru-RU" dirty="0">
              <a:effectLst/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8640960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b="1" i="1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Работа с информацией: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применять различные методы, инструменты и запросы при поиске и отборе информации с учётом предложенной учебной задачи и заданных критериев;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выбирать, анализировать, интерпретировать, обобщать и систематизировать информацию, представленную в текстах, таб­лицах, схемах;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использовать различные виды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аудирования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чтения для оценки текста с точки зрения достоверности и применимости содержащейся в нём информации и усвоения необходимой информации с целью решения учебных задач;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использовать смысловое чтение для извлечения, обобщения и систематизации информации из одного или нескольких источников с учётом поставленных целей;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находить сходные аргументы (подтверждающие или опровергающие одну и ту же идею, версию) в различных информационных источниках;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самостоятельно выбирать оптимальную форму представления информации (текст, презентация, таблица, схема) и иллюстрировать решаемые задачи несложными схемами, диаграммами, иной графикой и их комбинациями в зависимости от коммуникативной установки;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оценивать надёжность информации по критериям, пред­ложенным учителем или сформулированным самостоятельно;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эффективно запоминать и систематизировать информацию.</a:t>
            </a:r>
            <a:endParaRPr lang="ru-RU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90235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404664"/>
            <a:ext cx="842493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Овладение универсальными учебными </a:t>
            </a:r>
            <a:r>
              <a:rPr lang="ru-RU" sz="1400" b="1" u="sng" dirty="0"/>
              <a:t>коммуникативными</a:t>
            </a:r>
            <a:r>
              <a:rPr lang="ru-RU" sz="1400" b="1" dirty="0"/>
              <a:t> действиями</a:t>
            </a:r>
            <a:endParaRPr lang="ru-RU" sz="1400" dirty="0"/>
          </a:p>
          <a:p>
            <a:r>
              <a:rPr lang="ru-RU" sz="1400" b="1" i="1" u="sng" dirty="0"/>
              <a:t>Общение</a:t>
            </a:r>
            <a:r>
              <a:rPr lang="ru-RU" sz="1400" b="1" i="1" dirty="0"/>
              <a:t>:</a:t>
            </a:r>
            <a:endParaRPr lang="ru-RU" sz="1400" dirty="0"/>
          </a:p>
          <a:p>
            <a:r>
              <a:rPr lang="ru-RU" sz="1400" dirty="0"/>
              <a:t>воспринимать и формулировать суждения, выражать эмоции в соответствии с условиями и целями общения; выражать себя (свою точку зрения) в диалогах и дискуссиях, в устной монологической речи и в письменных текстах;</a:t>
            </a:r>
          </a:p>
          <a:p>
            <a:r>
              <a:rPr lang="ru-RU" sz="1400" dirty="0"/>
              <a:t>распознавать невербальные средства общения, понимать значение социальных знаков;</a:t>
            </a:r>
          </a:p>
          <a:p>
            <a:r>
              <a:rPr lang="ru-RU" sz="1400" dirty="0"/>
              <a:t>знать и распознавать предпосылки конфликтных ситуаций и смягчать конфликты, вести переговоры;</a:t>
            </a:r>
          </a:p>
          <a:p>
            <a:r>
              <a:rPr lang="ru-RU" sz="1400" dirty="0"/>
              <a:t>понимать намерения других, проявлять уважительное отношение к собеседнику и в корректной форме формулировать свои возражения;</a:t>
            </a:r>
          </a:p>
          <a:p>
            <a:r>
              <a:rPr lang="ru-RU" sz="1400" dirty="0"/>
              <a:t>в ходе диалога/дискуссии задавать вопросы по существу обсуждаемой темы и высказывать идеи, нацеленные на решение задачи и поддержание благожелательности общения;</a:t>
            </a:r>
          </a:p>
          <a:p>
            <a:r>
              <a:rPr lang="ru-RU" sz="1400" dirty="0"/>
              <a:t>сопоставлять свои суждения с суждениями других участников диалога, обнаруживать различие и сходство позиций;</a:t>
            </a:r>
          </a:p>
          <a:p>
            <a:r>
              <a:rPr lang="ru-RU" sz="1400" b="1" i="1" u="sng" dirty="0" smtClean="0"/>
              <a:t>Совместная </a:t>
            </a:r>
            <a:r>
              <a:rPr lang="ru-RU" sz="1400" b="1" i="1" u="sng" dirty="0"/>
              <a:t>деятельность</a:t>
            </a:r>
            <a:r>
              <a:rPr lang="ru-RU" sz="1400" b="1" i="1" dirty="0"/>
              <a:t>:</a:t>
            </a:r>
            <a:endParaRPr lang="ru-RU" sz="1400" dirty="0"/>
          </a:p>
          <a:p>
            <a:r>
              <a:rPr lang="ru-RU" sz="1400" dirty="0"/>
              <a:t>понимать и использовать преимущества командной и ин­дивидуальной работы при решении конкретной проблемы, ­обосновывать необходимость применения групповых форм ­взаимодействия при решении поставленной задачи;</a:t>
            </a:r>
          </a:p>
          <a:p>
            <a:r>
              <a:rPr lang="ru-RU" sz="1400" dirty="0"/>
              <a:t>принимать цель совместной деятельности, коллективно строить действия по её достижению: распределять роли, договариваться, обсуждать процесс и результат совмест­ной работы; уметь обобщать мнения нескольких людей, проявлять готовность руководить, выполнять поручения, подчиняться;</a:t>
            </a:r>
          </a:p>
          <a:p>
            <a:r>
              <a:rPr lang="ru-RU" sz="1400" dirty="0"/>
              <a:t>планировать организацию совместной работы, определять свою роль (с учётом предпочтений и возможностей всех участников взаимодействия), распределять задачи между членами команды, участвовать в групповых формах работы (обсуждения, обмен мнениями, «мозговой штурм» и иные);</a:t>
            </a:r>
          </a:p>
          <a:p>
            <a:r>
              <a:rPr lang="ru-RU" sz="1400" dirty="0"/>
              <a:t>выполнять свою часть работы, достигать качественный результат по своему направлению и координировать свои действия с действиями других членов </a:t>
            </a:r>
            <a:r>
              <a:rPr lang="ru-RU" sz="1400" dirty="0" smtClean="0"/>
              <a:t>команды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361891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648"/>
            <a:ext cx="864096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Овладение универсальными учебными </a:t>
            </a:r>
            <a:r>
              <a:rPr lang="ru-RU" sz="2400" b="1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регулятивными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действиями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i="1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Самоорганизация: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выявлять проблемы для решения в учебных и жизненных ситуациях;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ориентироваться в различных подходах к принятию решений (индивидуальное, принятие решения в группе, принятие решения группой);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самостоятельно составлять алгоритм решения задачи (или его часть), выбирать способ решения учебной задачи с учётом имеющихся ресурсов и собственных возможностей, аргументировать предлагаемые варианты решений;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самостоятельно составлять план действий, вносить необходимые коррективы в ходе его реализации;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делать выбор и брать ответственность за решение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4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07108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96" y="188640"/>
            <a:ext cx="9108504" cy="6781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44145" algn="just">
              <a:lnSpc>
                <a:spcPct val="115000"/>
              </a:lnSpc>
            </a:pPr>
            <a:r>
              <a:rPr lang="ru-RU" b="1" i="1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Самоконтроль: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144145" algn="just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владеть разными способами самоконтроля (в том числе речевого),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самомотивации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рефлексии;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144145" algn="just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давать адекватную оценку учебной ситуации и предлагать план её изменения;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144145" algn="just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предвидеть трудности, которые могут возникнуть при решении учебной задачи, и адаптировать решение к меняющимся обстоятельствам;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144145" algn="just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объяснять причины достижения (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недостижения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 результата дея­тельности; понимать причины коммуникативных неудач и уметь предупреждать их, давать оценку приобретённому речевому опыту и корректировать собственную речь с учётом целей и условий общения; оценивать соответствие результата цели и условиям общения.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144145" algn="just">
              <a:lnSpc>
                <a:spcPct val="115000"/>
              </a:lnSpc>
            </a:pPr>
            <a:r>
              <a:rPr lang="ru-RU" b="1" i="1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Эмоциональный интеллект: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144145" algn="just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развивать способность управлять собственными эмоциями и эмоциями других;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144145" algn="just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выявлять и анализировать причины эмоций; понимать мотивы и намерения другого человека, анализируя речевую ситуацию; регулировать способ выражения собственных эмоций.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144145" algn="just">
              <a:lnSpc>
                <a:spcPct val="115000"/>
              </a:lnSpc>
            </a:pPr>
            <a:r>
              <a:rPr lang="ru-RU" b="1" i="1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Принятие себя и других</a:t>
            </a:r>
            <a:r>
              <a:rPr lang="ru-RU" b="1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144145" algn="just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осознанно относиться к другому человеку и его мнению;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144145" algn="just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признавать своё и чужое право на ошибку;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144145" algn="just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принимать себя и других, не осуждая;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144145" algn="just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проявлять открытость;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144145" algn="just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осознавать невозможность контролировать всё вокруг.</a:t>
            </a:r>
            <a:endParaRPr lang="ru-RU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809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4) </a:t>
            </a:r>
            <a:r>
              <a:rPr lang="ru-RU" sz="1400" b="1" u="sng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Подробно</a:t>
            </a:r>
            <a:r>
              <a:rPr lang="ru-RU" sz="14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 указан перечень предметных и </a:t>
            </a:r>
            <a:r>
              <a:rPr lang="ru-RU" sz="1400" b="1" dirty="0" err="1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межпредметных</a:t>
            </a:r>
            <a:r>
              <a:rPr lang="ru-RU" sz="14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 навыков, которыми должен обладать ученик в рамках каждой дисциплины (уметь доказать, интерпретировать, оперировать понятиями, решать задачи</a:t>
            </a:r>
            <a:r>
              <a:rPr lang="ru-RU" sz="14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).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u="sng" cap="all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ПРЕДМЕТНЫЕ РЕЗУЛЬТАТЫ</a:t>
            </a:r>
            <a:r>
              <a:rPr lang="ru-RU" sz="1400" b="1" cap="all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  (</a:t>
            </a:r>
            <a:r>
              <a:rPr lang="ru-RU" sz="1400" b="1" u="sng" cap="all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пример из рабочей программы по русскому языку за курс 5 класса)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Язык 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 речь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Создавать 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устные монологические высказывания объёмом не менее 5 предложений на основе жизненных наблюдений, чтения научно-учебной, художественной и научно-популярной литературы.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Участвовать в диалоге на лингвистические темы (в рамках изученного) и в диалоге/</a:t>
            </a:r>
            <a:r>
              <a:rPr lang="ru-RU" sz="14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полилоге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на основе жизненных наблюдений объёмом не менее 3 реплик.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Устно 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пересказывать прочитанный или прослушанный текст объёмом не менее 100 слов.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Понимать содержание прослушанных и прочитанных научно-учебных и художественных текстов различных функционально-смысловых типов речи объёмом не менее 150 слов: устно и письменно формулировать тему и главную мысль текста; формулировать вопросы по содержанию текста и отвечать на них; подробно и сжато передавать в письменной форме содержание исходного текста (для подробного изложения объём исходного текста должен составлять не менее 100 слов; для сжатого изложения — не менее 110 слов).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Соблюдать 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 письме нормы современного русского литературного языка, в том числе во время списывания текста объёмом 90—100 слов; словарного диктанта объёмом 15—20 слов; диктанта на основе связного текста объёмом 90—100 слов, составленного с учётом ранее изученных правил правописания (в том числе содержащего изученные в течение первого года обучения орфограммы, </a:t>
            </a:r>
            <a:r>
              <a:rPr lang="ru-RU" sz="14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пунктограммы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слова с непроверяемыми написаниями); уметь пользоваться разными видами лексических словарей; соблюдать в устной речи и на письме правила речевого этикета.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en-US" sz="1200" dirty="0" smtClean="0"/>
              <a:t>z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286178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88640"/>
            <a:ext cx="87129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5) </a:t>
            </a: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Унифицировали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содержание пояснительной записки ООП. На уровне НОО больше не нужно указывать состав участников образовательных отношений и общие подходы к организации внеурочной деятельности. На уровне ООО добавили общую характеристику программы. Для обоих уровней заменили подходы к формированию ООП и задачи реализации на механизмы реализации </a:t>
            </a:r>
            <a:r>
              <a:rPr lang="ru-RU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программы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6) </a:t>
            </a: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Унифицировали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требования к рабочим программам. Они формируются с учетом рабочей программы воспитания и содержат указание на возможность использования электронных образовательных ресурсов.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Рабочие программы внеурочной деятельности дополнительно содержат форму проведения занятия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Изменили структуру содержательного раздела ООП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 На уровне НОО убрали программу коррекционной работы и программу формирования экологической культуры, здорового и безопасного образа жизни.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На уровне ООО </a:t>
            </a: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вместо программы развития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УУД указали программу </a:t>
            </a: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формирования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УУД. Добавили рабочие программы учебных модуле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й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То есть теперь программа имеет одинаковое название на уровнях НОО и ООО: «Программа формирования универсальных учебных действий у обучающихся». Требований к программе формирования УУД стало меньше. Для уровня ООО прописали, что теперь нужно формировать у учеников знания и навыки в области финансовой грамотности</a:t>
            </a:r>
            <a:r>
              <a:rPr lang="ru-RU" dirty="0">
                <a:solidFill>
                  <a:srgbClr val="444444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и устойчивого развития общества.</a:t>
            </a:r>
            <a:endParaRPr lang="ru-RU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79800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88640"/>
            <a:ext cx="8784976" cy="5507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7) Закрепили использование электронных средств обучения, дистанционных технологий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 Если школьники учатся с использованием дистанционных технологий, нужно обеспечить их индивидуальным авторизованным доступом ко всем ресурсам на территории школы и за ее пределами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8) Ввели новые </a:t>
            </a: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требования к форме учебных посо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бий. Теперь, если обеспечиваете каждого ученика учебным пособием, надо предоставить его в печатной форме. Дополнительно можно предоставить электронную версию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Школа обязана обеспечить каждого ученика минимум одним экземпляром учебника в печатном виде, дополнительно можно предоставить электронную версию (п. 36.1 ФГОС НОО, п. 37.3 ФГОС ООО)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9) Исключили норму, по которой педагоги должны повышать квалификацию не реже, чем раз в три го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да. В Законе об образовании по-прежнему закреплено, что педагог вправе проходить дополнительное профессиональное образование раз в три года и обязан систематически повышать квалификацию. Как часто он должен это делать, теперь не указано</a:t>
            </a:r>
            <a:endParaRPr lang="ru-RU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41109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13596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Times New Roman"/>
                <a:ea typeface="Calibri"/>
                <a:cs typeface="Times New Roman"/>
              </a:rPr>
              <a:t>Впервые представлено примерное тематическое планирование с указанием тем, их основного содержания и основных видов деятельности обучающихся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Следующий подраздел Программы — </a:t>
            </a:r>
            <a:r>
              <a:rPr lang="ru-RU" sz="2800" b="1" dirty="0">
                <a:latin typeface="Times New Roman"/>
                <a:ea typeface="Calibri"/>
                <a:cs typeface="Times New Roman"/>
              </a:rPr>
              <a:t>«Тематическое планирование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». Это очень важный подраздел, способный существенно облегчить работу педагога.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u="sng" dirty="0" smtClean="0">
                <a:latin typeface="Times New Roman"/>
                <a:ea typeface="Calibri"/>
                <a:cs typeface="Times New Roman"/>
              </a:rPr>
              <a:t>Тематическое </a:t>
            </a:r>
            <a:r>
              <a:rPr lang="ru-RU" sz="2800" b="1" u="sng" dirty="0">
                <a:latin typeface="Times New Roman"/>
                <a:ea typeface="Calibri"/>
                <a:cs typeface="Times New Roman"/>
              </a:rPr>
              <a:t>планирование представлено в таблице с несколькими  колонками</a:t>
            </a:r>
            <a:r>
              <a:rPr lang="ru-RU" sz="2800" b="1" dirty="0">
                <a:latin typeface="Times New Roman"/>
                <a:ea typeface="Calibri"/>
                <a:cs typeface="Times New Roman"/>
              </a:rPr>
              <a:t>: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 1) тематические блоки, темы;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2) основные виды деятельности обучающихся. 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3) электронные  образовательные ресурсы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7700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451255"/>
              </p:ext>
            </p:extLst>
          </p:nvPr>
        </p:nvGraphicFramePr>
        <p:xfrm>
          <a:off x="107504" y="1268760"/>
          <a:ext cx="9036496" cy="540059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216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1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63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959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Тематические</a:t>
                      </a:r>
                      <a:r>
                        <a:rPr lang="ru-RU" sz="1600" b="1" spc="-18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блоки,</a:t>
                      </a:r>
                      <a:r>
                        <a:rPr lang="ru-RU" sz="1600" b="1" spc="1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темы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Основное</a:t>
                      </a:r>
                      <a:r>
                        <a:rPr lang="ru-RU" sz="1600" b="1" spc="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содержание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Основные</a:t>
                      </a:r>
                      <a:r>
                        <a:rPr lang="ru-RU" sz="1600" b="1" spc="5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виды</a:t>
                      </a:r>
                      <a:r>
                        <a:rPr lang="ru-RU" sz="1600" b="1" spc="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деятельности</a:t>
                      </a:r>
                      <a:r>
                        <a:rPr lang="ru-RU" sz="1600" b="1" spc="19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обучающихся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661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ОБЩИЕ</a:t>
                      </a:r>
                      <a:r>
                        <a:rPr lang="ru-RU" sz="1600" spc="16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СВЕДЕНИЯ</a:t>
                      </a:r>
                      <a:r>
                        <a:rPr lang="ru-RU" sz="1600" spc="16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600" spc="16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ЯЗЫКЕ</a:t>
                      </a:r>
                      <a:r>
                        <a:rPr lang="ru-RU" sz="1600" spc="16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</a:t>
                      </a:r>
                      <a:r>
                        <a:rPr lang="ru-RU" sz="1600" spc="16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ч)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11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</a:t>
                      </a:r>
                      <a:r>
                        <a:rPr lang="ru-RU" sz="1600" spc="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</a:t>
                      </a:r>
                      <a:r>
                        <a:rPr lang="ru-RU" sz="1600" spc="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развивающееся</a:t>
                      </a:r>
                      <a:r>
                        <a:rPr lang="ru-RU" sz="1600" spc="-24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явление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Понятие</a:t>
                      </a:r>
                      <a:r>
                        <a:rPr lang="ru-RU" sz="1600" spc="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600" spc="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языке</a:t>
                      </a:r>
                      <a:r>
                        <a:rPr lang="ru-RU" sz="1600" spc="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</a:t>
                      </a:r>
                      <a:r>
                        <a:rPr lang="ru-RU" sz="1600" spc="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развивающемся</a:t>
                      </a:r>
                      <a:r>
                        <a:rPr lang="ru-RU" sz="1600" spc="-25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явлении.</a:t>
                      </a:r>
                      <a:r>
                        <a:rPr lang="ru-RU" sz="1600" spc="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Взаимосвязь</a:t>
                      </a:r>
                      <a:r>
                        <a:rPr lang="ru-RU" sz="1600" spc="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языка,</a:t>
                      </a:r>
                      <a:r>
                        <a:rPr lang="ru-RU" sz="1600" spc="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культуры</a:t>
                      </a:r>
                      <a:r>
                        <a:rPr lang="ru-RU" sz="1600" spc="9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600" spc="9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истории</a:t>
                      </a:r>
                      <a:r>
                        <a:rPr lang="ru-RU" sz="1600" spc="9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народа.</a:t>
                      </a:r>
                      <a:r>
                        <a:rPr lang="ru-RU" sz="1600" spc="9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Изменения,</a:t>
                      </a:r>
                      <a:r>
                        <a:rPr lang="ru-RU" sz="1600" spc="9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про-</a:t>
                      </a:r>
                      <a:r>
                        <a:rPr lang="ru-RU" sz="1600" spc="-25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исходящие</a:t>
                      </a:r>
                      <a:r>
                        <a:rPr lang="ru-RU" sz="1600" spc="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1600" spc="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языке</a:t>
                      </a:r>
                      <a:r>
                        <a:rPr lang="ru-RU" sz="1600" spc="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1600" spc="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современном</a:t>
                      </a:r>
                      <a:r>
                        <a:rPr lang="ru-RU" sz="1600" spc="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этапе</a:t>
                      </a:r>
                      <a:r>
                        <a:rPr lang="ru-RU" sz="1600" spc="15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его</a:t>
                      </a:r>
                      <a:r>
                        <a:rPr lang="ru-RU" sz="1600" spc="15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развития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Характеризовать</a:t>
                      </a:r>
                      <a:r>
                        <a:rPr lang="ru-RU" sz="1600" b="1" spc="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</a:t>
                      </a:r>
                      <a:r>
                        <a:rPr lang="ru-RU" sz="1600" b="1" spc="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</a:t>
                      </a:r>
                      <a:r>
                        <a:rPr lang="ru-RU" sz="1600" b="1" spc="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развивающееся</a:t>
                      </a:r>
                      <a:r>
                        <a:rPr lang="ru-RU" sz="1600" b="1" spc="9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явление</a:t>
                      </a:r>
                      <a:r>
                        <a:rPr lang="ru-RU" sz="1600" b="1" spc="1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(в</a:t>
                      </a:r>
                      <a:r>
                        <a:rPr lang="ru-RU" sz="1600" b="1" spc="1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рамках</a:t>
                      </a:r>
                      <a:r>
                        <a:rPr lang="ru-RU" sz="1600" b="1" spc="9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изученного).</a:t>
                      </a:r>
                      <a:r>
                        <a:rPr lang="ru-RU" sz="1600" b="1" spc="-25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Понимать</a:t>
                      </a:r>
                      <a:r>
                        <a:rPr lang="ru-RU" sz="1600" b="1" spc="14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взаимосвязь</a:t>
                      </a:r>
                      <a:r>
                        <a:rPr lang="ru-RU" sz="1600" b="1" spc="14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языка,</a:t>
                      </a:r>
                      <a:r>
                        <a:rPr lang="ru-RU" sz="1600" b="1" spc="14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культуры</a:t>
                      </a:r>
                      <a:r>
                        <a:rPr lang="ru-RU" sz="1600" b="1" spc="5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600" b="1" spc="5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истории</a:t>
                      </a:r>
                      <a:r>
                        <a:rPr lang="ru-RU" sz="1600" b="1" spc="5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народа,</a:t>
                      </a:r>
                      <a:r>
                        <a:rPr lang="ru-RU" sz="1600" b="1" spc="5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приводить</a:t>
                      </a:r>
                      <a:r>
                        <a:rPr lang="ru-RU" sz="1600" b="1" spc="5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соответствующие</a:t>
                      </a:r>
                      <a:r>
                        <a:rPr lang="ru-RU" sz="1600" b="1" spc="14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примеры.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Объяснять</a:t>
                      </a:r>
                      <a:r>
                        <a:rPr lang="ru-RU" sz="1600" b="1" spc="3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причины</a:t>
                      </a:r>
                      <a:r>
                        <a:rPr lang="ru-RU" sz="1600" b="1" spc="3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изменений,</a:t>
                      </a:r>
                      <a:r>
                        <a:rPr lang="ru-RU" sz="1600" b="1" spc="3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происходящих</a:t>
                      </a:r>
                      <a:r>
                        <a:rPr lang="ru-RU" sz="1600" b="1" spc="1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1600" b="1" spc="10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языке</a:t>
                      </a:r>
                      <a:r>
                        <a:rPr lang="ru-RU" sz="1600" b="1" spc="10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1600" b="1" spc="10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современном</a:t>
                      </a:r>
                      <a:r>
                        <a:rPr lang="ru-RU" sz="1600" b="1" spc="10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этапе</a:t>
                      </a:r>
                      <a:r>
                        <a:rPr lang="ru-RU" sz="1600" b="1" spc="15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его</a:t>
                      </a:r>
                      <a:r>
                        <a:rPr lang="ru-RU" sz="1600" b="1" spc="15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развития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661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</a:t>
                      </a:r>
                      <a:r>
                        <a:rPr lang="ru-RU" sz="1600" spc="15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600" spc="15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РЕЧЬ</a:t>
                      </a:r>
                      <a:r>
                        <a:rPr lang="ru-RU" sz="1600" spc="15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(2</a:t>
                      </a:r>
                      <a:r>
                        <a:rPr lang="ru-RU" sz="1600" spc="15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ч)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6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Монолог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его виды. Диалог</a:t>
                      </a:r>
                      <a:r>
                        <a:rPr lang="ru-RU" sz="1600" spc="17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600" spc="17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его</a:t>
                      </a:r>
                      <a:r>
                        <a:rPr lang="ru-RU" sz="1600" spc="17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виды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Виды</a:t>
                      </a:r>
                      <a:r>
                        <a:rPr lang="ru-RU" sz="1600" spc="15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монолога:</a:t>
                      </a:r>
                      <a:r>
                        <a:rPr lang="ru-RU" sz="1600" spc="16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монолог-описание,</a:t>
                      </a:r>
                      <a:r>
                        <a:rPr lang="ru-RU" sz="1600" spc="15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монолог-рассуждение,</a:t>
                      </a:r>
                      <a:r>
                        <a:rPr lang="ru-RU" sz="1600" spc="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монолог-повествование.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Виды</a:t>
                      </a:r>
                      <a:r>
                        <a:rPr lang="ru-RU" sz="1600" spc="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диалога:</a:t>
                      </a:r>
                      <a:r>
                        <a:rPr lang="ru-RU" sz="1600" spc="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побуждение</a:t>
                      </a:r>
                      <a:r>
                        <a:rPr lang="ru-RU" sz="1600" spc="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r>
                        <a:rPr lang="ru-RU" sz="1600" spc="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действию,</a:t>
                      </a:r>
                      <a:r>
                        <a:rPr lang="ru-RU" sz="1600" spc="5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обмен</a:t>
                      </a:r>
                      <a:r>
                        <a:rPr lang="ru-RU" sz="1600" spc="6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мнениями,</a:t>
                      </a:r>
                      <a:r>
                        <a:rPr lang="ru-RU" sz="1600" spc="6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запрос</a:t>
                      </a:r>
                      <a:r>
                        <a:rPr lang="ru-RU" sz="1600" spc="5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информации,</a:t>
                      </a:r>
                      <a:r>
                        <a:rPr lang="ru-RU" sz="1600" spc="2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сообщение</a:t>
                      </a:r>
                      <a:r>
                        <a:rPr lang="ru-RU" sz="1600" spc="25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информации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Создавать</a:t>
                      </a:r>
                      <a:r>
                        <a:rPr lang="ru-RU" sz="1600" b="1" spc="2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различные</a:t>
                      </a:r>
                      <a:r>
                        <a:rPr lang="ru-RU" sz="1600" b="1" spc="20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виды</a:t>
                      </a:r>
                      <a:r>
                        <a:rPr lang="ru-RU" sz="1600" b="1" spc="2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монолога</a:t>
                      </a:r>
                      <a:r>
                        <a:rPr lang="ru-RU" sz="1600" b="1" spc="-24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1600" b="1" spc="17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бытовые,</a:t>
                      </a:r>
                      <a:r>
                        <a:rPr lang="ru-RU" sz="1600" b="1" spc="18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научно-учебные (в</a:t>
                      </a:r>
                      <a:r>
                        <a:rPr lang="ru-RU" sz="1600" b="1" spc="20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том</a:t>
                      </a:r>
                      <a:r>
                        <a:rPr lang="ru-RU" sz="1600" b="1" spc="20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числе</a:t>
                      </a:r>
                      <a:r>
                        <a:rPr lang="ru-RU" sz="1600" b="1" spc="21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лингвистические)</a:t>
                      </a:r>
                      <a:r>
                        <a:rPr lang="ru-RU" sz="1600" b="1" spc="20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темы</a:t>
                      </a:r>
                      <a:r>
                        <a:rPr lang="ru-RU" sz="1600" b="1" spc="-24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(в</a:t>
                      </a:r>
                      <a:r>
                        <a:rPr lang="ru-RU" sz="1600" b="1" spc="16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течение</a:t>
                      </a:r>
                      <a:r>
                        <a:rPr lang="ru-RU" sz="1600" b="1" spc="17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учебного</a:t>
                      </a:r>
                      <a:r>
                        <a:rPr lang="ru-RU" sz="1600" b="1" spc="16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года).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Участвовать</a:t>
                      </a:r>
                      <a:r>
                        <a:rPr lang="ru-RU" sz="1600" b="1" spc="21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1600" b="1" spc="22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диалогах</a:t>
                      </a:r>
                      <a:r>
                        <a:rPr lang="ru-RU" sz="1600" b="1" spc="22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разных</a:t>
                      </a:r>
                      <a:r>
                        <a:rPr lang="ru-RU" sz="1600" b="1" spc="22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видов:</a:t>
                      </a:r>
                      <a:r>
                        <a:rPr lang="ru-RU" sz="1600" b="1" spc="-24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диалоге</a:t>
                      </a:r>
                      <a:r>
                        <a:rPr lang="ru-RU" sz="1600" b="1" spc="18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</a:t>
                      </a:r>
                      <a:r>
                        <a:rPr lang="ru-RU" sz="1600" b="1" spc="18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запросе</a:t>
                      </a:r>
                      <a:r>
                        <a:rPr lang="ru-RU" sz="1600" b="1" spc="18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информации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504" y="8001"/>
            <a:ext cx="8856983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7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виды деятельности  можно брать из примерной рабочей программы с сайта </a:t>
            </a:r>
            <a:r>
              <a:rPr kumimoji="0" lang="en-US" sz="3600" b="1" i="0" u="sng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edsoo</a:t>
            </a:r>
            <a:r>
              <a:rPr kumimoji="0" lang="ru-RU" sz="36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en-US" sz="3600" b="1" i="0" u="sng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ru</a:t>
            </a:r>
            <a:r>
              <a:rPr kumimoji="0" lang="ru-RU" sz="36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7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7616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504" y="490184"/>
            <a:ext cx="8856985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8813" algn="l"/>
              </a:tabLst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Знакомство с  документом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8813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«Преподавание русского языка и литературы в условиях обновления содержания образования»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658813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Интернет-ресурсы в помощь учителю русского языка и литературы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881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данном разделе пособия в таблице 1 представлен список интернет- ресурсов для учителей русского языка и литературы, которые можно использовать в целях самообразования, а также для подготовки к урокам. В таблице 2 размещен аннотированный список интернет-сайтов музеев писателей и поэтов, произведения которых изучаются в основной школе. Материалы этих сайтов могут стать визуальной поддержкой диалога учителя со школьниками о биографии и творчестве русских писателей и поэтов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47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8813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Интернет-ресурсы в помощь учителю русского языка и литературы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924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ФГОС –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34387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федеральные государственные     образовательные стандарты. Они представляют собой совокупность требований к программам образования.</a:t>
            </a:r>
            <a:endParaRPr lang="ru-RU" sz="36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ds02.infourok.ru/uploads/ex/134e/0007664d-c67db415/img1.jpg"/>
          <p:cNvPicPr>
            <a:picLocks noChangeAspect="1" noChangeArrowheads="1"/>
          </p:cNvPicPr>
          <p:nvPr/>
        </p:nvPicPr>
        <p:blipFill>
          <a:blip r:embed="rId2" cstate="print"/>
          <a:srcRect l="8299" t="29060" b="7009"/>
          <a:stretch>
            <a:fillRect/>
          </a:stretch>
        </p:blipFill>
        <p:spPr bwMode="auto">
          <a:xfrm>
            <a:off x="4355976" y="3573016"/>
            <a:ext cx="4548005" cy="27809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157428"/>
              </p:ext>
            </p:extLst>
          </p:nvPr>
        </p:nvGraphicFramePr>
        <p:xfrm>
          <a:off x="-8990" y="116632"/>
          <a:ext cx="9045486" cy="672380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0425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02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994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Официальные</a:t>
                      </a:r>
                      <a:r>
                        <a:rPr lang="ru-RU" sz="1600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сайты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https://edu.gov.ru/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Министерство</a:t>
                      </a:r>
                      <a:r>
                        <a:rPr lang="ru-RU" sz="1400" b="1" spc="-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просвещения</a:t>
                      </a:r>
                      <a:r>
                        <a:rPr lang="ru-RU" sz="14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Российской</a:t>
                      </a:r>
                      <a:r>
                        <a:rPr lang="ru-RU" sz="1400" b="1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Федерации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https://edu.ru/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Федеральный</a:t>
                      </a:r>
                      <a:r>
                        <a:rPr lang="ru-RU" sz="1400" b="1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портал «Российское</a:t>
                      </a:r>
                      <a:r>
                        <a:rPr lang="ru-RU" sz="1400" b="1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образование»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8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http://obrnadzor.gov.ru/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78890" algn="l"/>
                          <a:tab pos="2055495" algn="l"/>
                          <a:tab pos="2469515" algn="l"/>
                          <a:tab pos="3298825" algn="l"/>
                          <a:tab pos="361378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Федеральная служба	по надзору	в сфере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образования</a:t>
                      </a:r>
                      <a:r>
                        <a:rPr lang="ru-RU" sz="14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b="1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науки</a:t>
                      </a:r>
                      <a:r>
                        <a:rPr lang="ru-RU" sz="1400" b="1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Рособрнадзор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9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http://www.fipi.ru/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Федеральный</a:t>
                      </a:r>
                      <a:r>
                        <a:rPr lang="ru-RU" sz="1400" b="1" spc="-4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институт</a:t>
                      </a:r>
                      <a:r>
                        <a:rPr lang="ru-RU" sz="1400" b="1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педагогических</a:t>
                      </a:r>
                      <a:r>
                        <a:rPr lang="ru-RU" sz="1400" b="1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измерений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https://edsoo.ru/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Портал</a:t>
                      </a:r>
                      <a:r>
                        <a:rPr lang="ru-RU" sz="1400" b="1" spc="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«Единое</a:t>
                      </a:r>
                      <a:r>
                        <a:rPr lang="ru-RU" sz="1400" b="1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содержание</a:t>
                      </a:r>
                      <a:r>
                        <a:rPr lang="ru-RU" sz="1400" b="1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общего</a:t>
                      </a:r>
                      <a:r>
                        <a:rPr lang="ru-RU" sz="1400" b="1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образования»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http://www.rosolymp.ru/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Всероссийская</a:t>
                      </a:r>
                      <a:r>
                        <a:rPr lang="ru-RU" sz="1400" b="1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олимпиада</a:t>
                      </a:r>
                      <a:r>
                        <a:rPr lang="ru-RU" sz="1400" b="1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школьников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941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Электронные</a:t>
                      </a:r>
                      <a:r>
                        <a:rPr lang="ru-RU" sz="1400" b="1" spc="-3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словари</a:t>
                      </a:r>
                      <a:r>
                        <a:rPr lang="ru-RU" sz="1400" b="1" spc="-1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b="1" spc="-1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справочные</a:t>
                      </a:r>
                      <a:r>
                        <a:rPr lang="ru-RU" sz="1400" b="1" spc="-2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порталы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197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http://www.gramota.ru/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Справочно-информационный</a:t>
                      </a:r>
                      <a:r>
                        <a:rPr lang="ru-RU" sz="1200" b="1" i="1" spc="19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портал</a:t>
                      </a:r>
                      <a:r>
                        <a:rPr lang="ru-RU" sz="1200" b="1" i="1" spc="18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ГРАМОТА.РУ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ru-RU" sz="12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русский</a:t>
                      </a:r>
                      <a:r>
                        <a:rPr lang="ru-RU" sz="1200" b="1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</a:t>
                      </a:r>
                      <a:r>
                        <a:rPr lang="ru-RU" sz="12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для</a:t>
                      </a:r>
                      <a:r>
                        <a:rPr lang="ru-RU" sz="12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всех.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Справочный</a:t>
                      </a:r>
                      <a:r>
                        <a:rPr lang="ru-RU" sz="1200" b="1" spc="7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материал</a:t>
                      </a:r>
                      <a:r>
                        <a:rPr lang="ru-RU" sz="1200" b="1" spc="4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r>
                        <a:rPr lang="ru-RU" sz="1200" b="1" spc="4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всем</a:t>
                      </a:r>
                      <a:r>
                        <a:rPr lang="ru-RU" sz="1200" b="1" spc="4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разделам</a:t>
                      </a:r>
                      <a:r>
                        <a:rPr lang="ru-RU" sz="1200" b="1" spc="4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русской грамматики, десятки словарей,	</a:t>
                      </a:r>
                      <a:r>
                        <a:rPr lang="ru-RU" sz="1200" b="1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познавательные</a:t>
                      </a:r>
                      <a:r>
                        <a:rPr lang="ru-RU" sz="1200" b="1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статьи</a:t>
                      </a:r>
                      <a:r>
                        <a:rPr lang="ru-RU" sz="1200" b="1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200" b="1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языке,</a:t>
                      </a:r>
                      <a:r>
                        <a:rPr lang="ru-RU" sz="1200" b="1" spc="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учебные</a:t>
                      </a:r>
                      <a:r>
                        <a:rPr lang="ru-RU" sz="1200" b="1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диктанты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191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6"/>
                        </a:rPr>
                        <a:t>http://www.textologia.ru/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Образовательный</a:t>
                      </a:r>
                      <a:r>
                        <a:rPr lang="ru-RU" sz="1200" b="1" i="1" spc="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журнал</a:t>
                      </a:r>
                      <a:r>
                        <a:rPr lang="ru-RU" sz="1200" b="1" i="1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Teкcтoлoгия.py</a:t>
                      </a:r>
                      <a:r>
                        <a:rPr lang="ru-RU" sz="1200" b="1" i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Интернет-журнал, созданный с целью </a:t>
                      </a:r>
                      <a:r>
                        <a:rPr lang="ru-RU" sz="1200" b="1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привить </a:t>
                      </a:r>
                      <a:r>
                        <a:rPr lang="ru-RU" sz="1200" b="1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интерес	к русскому	языку, </a:t>
                      </a:r>
                      <a:r>
                        <a:rPr lang="ru-RU" sz="1200" b="1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литературе, 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языкознанию.</a:t>
                      </a:r>
                      <a:r>
                        <a:rPr lang="ru-RU" sz="1200" b="1" spc="39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Исторические</a:t>
                      </a:r>
                      <a:r>
                        <a:rPr lang="ru-RU" sz="1200" b="1" spc="36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вопросы,</a:t>
                      </a:r>
                      <a:r>
                        <a:rPr lang="ru-RU" sz="1200" b="1" spc="39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интересные</a:t>
                      </a: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факты, популярные статьи, справочная служба. 3дecь  публикованы информационные и обучающие материалы	по различным учебным дисциплинам, представлен объективный свод знаний	по проблемам	современной науки и культуры.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9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7"/>
                        </a:rPr>
                        <a:t>http://dic.academic.ru/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85215" algn="l"/>
                          <a:tab pos="1903095" algn="l"/>
                          <a:tab pos="2987040" algn="l"/>
                          <a:tab pos="3957320" algn="l"/>
                        </a:tabLs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Наиболее полная	коллекция словарей и энциклопедий</a:t>
                      </a:r>
                      <a:r>
                        <a:rPr lang="ru-RU" sz="1200" b="1" spc="-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Академике.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272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8"/>
                        </a:rPr>
                        <a:t>http://gramma.ru/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Портал «Культура письменной речи.</a:t>
                      </a:r>
                      <a:r>
                        <a:rPr lang="ru-RU" sz="1400" b="1" i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Русский</a:t>
                      </a:r>
                      <a:r>
                        <a:rPr lang="ru-RU" sz="1400" b="1" i="1" spc="35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</a:t>
                      </a:r>
                      <a:r>
                        <a:rPr lang="ru-RU" sz="1400" b="1" i="1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b="1" i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литература»</a:t>
                      </a:r>
                      <a:r>
                        <a:rPr lang="ru-RU" sz="1400" b="1" i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содержит</a:t>
                      </a:r>
                      <a:r>
                        <a:rPr lang="ru-RU" sz="14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учебно-справочный,</a:t>
                      </a:r>
                      <a:r>
                        <a:rPr lang="ru-RU" sz="14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нормативный</a:t>
                      </a:r>
                      <a:r>
                        <a:rPr lang="ru-RU" sz="14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методический</a:t>
                      </a:r>
                      <a:r>
                        <a:rPr lang="ru-RU" sz="14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материал</a:t>
                      </a:r>
                      <a:r>
                        <a:rPr lang="ru-RU" sz="1400" b="1" spc="35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r>
                        <a:rPr lang="ru-RU" sz="1400" b="1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русскому</a:t>
                      </a:r>
                      <a:r>
                        <a:rPr lang="ru-RU" sz="1400" b="1" spc="10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языку</a:t>
                      </a:r>
                      <a:r>
                        <a:rPr lang="ru-RU" sz="1400" b="1" spc="9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b="1" spc="1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литературе,</a:t>
                      </a:r>
                      <a:r>
                        <a:rPr lang="ru-RU" sz="1400" b="1" spc="1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b="1" spc="1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также</a:t>
                      </a:r>
                      <a:r>
                        <a:rPr lang="ru-RU" sz="1400" b="1" spc="10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собрание</a:t>
                      </a:r>
                      <a:r>
                        <a:rPr lang="ru-RU" sz="1400" b="1" baseline="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baseline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типичных</a:t>
                      </a:r>
                      <a:r>
                        <a:rPr lang="ru-RU" sz="1400" b="1" spc="-2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ошибок.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98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https://ruscorpora.ru/new/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4635" algn="l"/>
                          <a:tab pos="2280920" algn="l"/>
                          <a:tab pos="2351405" algn="l"/>
                          <a:tab pos="3130550" algn="l"/>
                          <a:tab pos="3184525" algn="l"/>
                          <a:tab pos="3970655" algn="l"/>
                        </a:tabLst>
                      </a:pPr>
                      <a:r>
                        <a:rPr lang="ru-RU" sz="12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«Национальный корпус русского языка» </a:t>
                      </a:r>
                      <a:r>
                        <a:rPr lang="ru-RU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ru-RU" sz="1200" b="1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информационно-справочная система, содержащая миллионы</a:t>
                      </a:r>
                      <a:r>
                        <a:rPr lang="ru-RU" sz="1200" b="1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текстов</a:t>
                      </a:r>
                      <a:r>
                        <a:rPr lang="ru-RU" sz="1200" b="1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1200" b="1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русском</a:t>
                      </a:r>
                      <a:r>
                        <a:rPr lang="ru-RU" sz="1200" b="1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языке.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13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9"/>
                        </a:rPr>
                        <a:t>http://www.slovari.ru/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885" algn="l"/>
                          <a:tab pos="1378585" algn="l"/>
                          <a:tab pos="2104390" algn="l"/>
                          <a:tab pos="3239770" algn="l"/>
                        </a:tabLst>
                      </a:pPr>
                      <a:r>
                        <a:rPr lang="ru-RU" sz="1400" b="1" i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Словари.Ру</a:t>
                      </a:r>
                      <a:r>
                        <a:rPr lang="ru-RU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–ресурс,	содержащий обширную коллекцию</a:t>
                      </a:r>
                      <a:r>
                        <a:rPr lang="ru-RU" sz="14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онлайн-словарей</a:t>
                      </a:r>
                      <a:r>
                        <a:rPr lang="ru-RU" sz="14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русского</a:t>
                      </a:r>
                      <a:r>
                        <a:rPr lang="ru-RU" sz="1400" b="1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языка.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13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https://therules.ru/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Правила</a:t>
                      </a:r>
                      <a:r>
                        <a:rPr lang="ru-RU" sz="1400" b="1" spc="19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русского</a:t>
                      </a:r>
                      <a:r>
                        <a:rPr lang="ru-RU" sz="1400" b="1" spc="5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языка</a:t>
                      </a:r>
                      <a:r>
                        <a:rPr lang="ru-RU" sz="1400" b="1" spc="55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ru-RU" sz="1400" b="1" spc="54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справочный</a:t>
                      </a:r>
                      <a:r>
                        <a:rPr lang="ru-RU" sz="1400" b="1" spc="5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сайт,</a:t>
                      </a:r>
                      <a:r>
                        <a:rPr lang="ru-RU" sz="1400" b="1" spc="55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котором</a:t>
                      </a:r>
                      <a:r>
                        <a:rPr lang="ru-RU" sz="1400" b="1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собраны</a:t>
                      </a:r>
                      <a:r>
                        <a:rPr lang="ru-RU" sz="14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грамматические</a:t>
                      </a:r>
                      <a:r>
                        <a:rPr lang="ru-RU" sz="14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правила.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2" marR="422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26657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089104"/>
              </p:ext>
            </p:extLst>
          </p:nvPr>
        </p:nvGraphicFramePr>
        <p:xfrm>
          <a:off x="0" y="491478"/>
          <a:ext cx="8928991" cy="603577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195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3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87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http://window.edu.ru/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Информационная система «Единое окно доступа к</a:t>
                      </a:r>
                      <a:r>
                        <a:rPr lang="ru-RU" sz="1600" b="1" i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образовательным</a:t>
                      </a:r>
                      <a:r>
                        <a:rPr lang="ru-RU" sz="1600" b="1" i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ресурсам»</a:t>
                      </a:r>
                      <a:r>
                        <a:rPr lang="ru-RU" sz="1600" b="1" i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предоставляет</a:t>
                      </a:r>
                      <a:r>
                        <a:rPr lang="ru-RU" sz="1600" b="1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свободный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доступ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каталогу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бразовательных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интернет-ресурсов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полнотекстовой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электронной</a:t>
                      </a:r>
                      <a:r>
                        <a:rPr lang="ru-RU" sz="1600" b="1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учебно-методической</a:t>
                      </a:r>
                      <a:r>
                        <a:rPr lang="ru-RU" sz="1600" b="1" spc="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библиотеке</a:t>
                      </a:r>
                      <a:r>
                        <a:rPr lang="ru-RU" sz="1600" b="1" spc="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для</a:t>
                      </a:r>
                      <a:r>
                        <a:rPr lang="ru-RU" sz="1600" b="1" spc="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общего</a:t>
                      </a:r>
                      <a:r>
                        <a:rPr lang="ru-RU" sz="1600" b="1" spc="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профессионального</a:t>
                      </a:r>
                      <a:r>
                        <a:rPr lang="ru-RU" sz="1600" b="1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образования.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1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https://resh.edu.ru/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59537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Российская</a:t>
                      </a:r>
                      <a:r>
                        <a:rPr lang="ru-RU" sz="1600" b="1" i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электронная</a:t>
                      </a:r>
                      <a:r>
                        <a:rPr lang="ru-RU" sz="1600" b="1" i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школа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это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полный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школьный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курс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качественных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видеоуроков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информационно-образовательная</a:t>
                      </a:r>
                      <a:r>
                        <a:rPr lang="ru-RU" sz="1600" b="1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600" b="1" spc="-1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среда</a:t>
                      </a:r>
                      <a:r>
                        <a:rPr lang="ru-RU" sz="1600" b="1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объединяющая</a:t>
                      </a:r>
                      <a:r>
                        <a:rPr lang="ru-RU" sz="16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ученика,</a:t>
                      </a:r>
                      <a:r>
                        <a:rPr lang="ru-RU" sz="1600" b="1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учителя,</a:t>
                      </a:r>
                      <a:r>
                        <a:rPr lang="ru-RU" sz="1600" b="1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родителя.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7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https://school.mos.ru/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Московская электронная школа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 – это проект для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учителей,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детей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родителей,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направленный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создание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высокотехнологичной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образовательной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среды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школах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города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Москвы.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Главная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цель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проекта – максимально эффективное использование</a:t>
                      </a:r>
                      <a:r>
                        <a:rPr lang="ru-RU" sz="1600" b="1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современной</a:t>
                      </a:r>
                      <a:r>
                        <a:rPr lang="ru-RU" sz="1600" b="1" spc="14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ИТ-инфраструктуры</a:t>
                      </a:r>
                      <a:r>
                        <a:rPr lang="ru-RU" sz="1600" b="1" spc="14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для</a:t>
                      </a:r>
                      <a:r>
                        <a:rPr lang="ru-RU" sz="1600" b="1" spc="14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улучшения качества</a:t>
                      </a:r>
                      <a:r>
                        <a:rPr lang="ru-RU" sz="1600" b="1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школьного</a:t>
                      </a:r>
                      <a:r>
                        <a:rPr lang="ru-RU" sz="1600" b="1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образования.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3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http://school-</a:t>
                      </a:r>
                      <a:r>
                        <a:rPr lang="ru-RU" sz="1400" b="1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collection.edu.ru/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5975" algn="l"/>
                          <a:tab pos="1765300" algn="l"/>
                          <a:tab pos="2720340" algn="l"/>
                        </a:tabLst>
                      </a:pPr>
                      <a:r>
                        <a:rPr lang="ru-RU" sz="1600" b="1" i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Единая коллекция цифровых образовательных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ресурсов</a:t>
                      </a:r>
                      <a:r>
                        <a:rPr lang="ru-RU" sz="1600" b="1" i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разным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предметам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для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учителей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600" b="1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учеников.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56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http://fcior.edu.ru/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00530" algn="l"/>
                          <a:tab pos="2782570" algn="l"/>
                        </a:tabLst>
                      </a:pP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Федеральный центр информационно-</a:t>
                      </a:r>
                      <a:r>
                        <a:rPr lang="ru-RU" sz="1600" b="1" i="1" spc="-34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образовательных</a:t>
                      </a:r>
                      <a:r>
                        <a:rPr lang="ru-RU" sz="1600" b="1" i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ресурсов</a:t>
                      </a:r>
                      <a:r>
                        <a:rPr lang="ru-RU" sz="1600" b="1" i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направлен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распространение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электронных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образовательных</a:t>
                      </a:r>
                      <a:r>
                        <a:rPr lang="ru-RU" sz="1600" b="1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ресурсов</a:t>
                      </a:r>
                      <a:r>
                        <a:rPr lang="ru-RU" sz="1600" b="1" spc="24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600" b="1" spc="24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сервисов</a:t>
                      </a:r>
                      <a:r>
                        <a:rPr lang="ru-RU" sz="1600" b="1" spc="24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для</a:t>
                      </a:r>
                      <a:r>
                        <a:rPr lang="ru-RU" sz="1600" b="1" spc="25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всех</a:t>
                      </a:r>
                      <a:r>
                        <a:rPr lang="ru-RU" sz="1600" b="1" spc="26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уровней</a:t>
                      </a:r>
                      <a:r>
                        <a:rPr lang="ru-RU" sz="1600" b="1" spc="24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600" b="1" spc="24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ступеней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образования.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https://urok.1sept.ru/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Фестиваль</a:t>
                      </a:r>
                      <a:r>
                        <a:rPr lang="ru-RU" sz="16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педагогических</a:t>
                      </a:r>
                      <a:r>
                        <a:rPr lang="ru-RU" sz="16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идей</a:t>
                      </a:r>
                      <a:r>
                        <a:rPr lang="ru-RU" sz="1600" b="1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«Открытый</a:t>
                      </a:r>
                      <a:r>
                        <a:rPr lang="ru-RU" sz="1600" b="1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урок»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5536" y="29815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/>
                <a:ea typeface="Times New Roman"/>
              </a:rPr>
              <a:t>Цифровые образовательные ресурсы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2149914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363272" cy="5919936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b="1" u="sng" dirty="0">
                <a:latin typeface="Times New Roman"/>
                <a:ea typeface="Calibri"/>
                <a:cs typeface="Times New Roman"/>
              </a:rPr>
              <a:t>Музеи (демонстрация сайтов)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marR="67310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latin typeface="Times New Roman"/>
                <a:ea typeface="Times New Roman"/>
                <a:cs typeface="Times New Roman"/>
              </a:rPr>
              <a:t>Аннотированный список сайтов музеев русских писателей и поэтов, произведения которых изучаются в основной</a:t>
            </a:r>
            <a:r>
              <a:rPr lang="ru-RU" sz="2800" b="1" spc="-335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1" dirty="0">
                <a:latin typeface="Times New Roman"/>
                <a:ea typeface="Times New Roman"/>
                <a:cs typeface="Times New Roman"/>
              </a:rPr>
              <a:t>школе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5538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5558" y="116633"/>
            <a:ext cx="7886700" cy="122413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ФГОС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462017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единого  образовательного пространства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 всей Российской Федерации </a:t>
            </a:r>
          </a:p>
          <a:p>
            <a:pPr>
              <a:buFont typeface="Wingdings" pitchFamily="2" charset="2"/>
              <a:buChar char="ü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обеспечение </a:t>
            </a:r>
            <a:r>
              <a:rPr lang="ru-RU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преемственности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образовательных программ начального общего, основного общего и среднего общего образования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28650" y="404665"/>
            <a:ext cx="8335838" cy="21602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Введение ФГОС НОО и ООО в 2021 году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568952" cy="5631904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Утверждение ФГОС – Приказ Министерства просвещения №287 «Об утверждении Федерального государственного образовательного стандарта  основного общего образования», 31 мая 2021г.</a:t>
            </a:r>
          </a:p>
          <a:p>
            <a:pPr marL="0" indent="0" algn="just">
              <a:buNone/>
            </a:pPr>
            <a:endParaRPr lang="ru-RU" sz="17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Комплексный анализ готовности введения ФГОС (региональный, муниципальный уровень, ОО) –     2 полугодие 2021</a:t>
            </a:r>
          </a:p>
          <a:p>
            <a:pPr marL="0" indent="0" algn="just">
              <a:buNone/>
            </a:pPr>
            <a:endParaRPr lang="ru-RU" sz="17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Разработка новых ПООП с учетом апробации – 1 полугодие 2022 года</a:t>
            </a:r>
          </a:p>
          <a:p>
            <a:pPr marL="0" indent="0" algn="just">
              <a:buNone/>
            </a:pPr>
            <a:endParaRPr lang="ru-RU" sz="17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Поэтапное введение обновленных ФГОС НОО и ООО 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начиная 2022/2023 учебного года.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Переход на ФГОС – до 2027 года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322367">
            <a:off x="50373" y="3680024"/>
            <a:ext cx="3991707" cy="3581173"/>
          </a:xfrm>
          <a:prstGeom prst="rect">
            <a:avLst/>
          </a:prstGeom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51304" cy="126876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Научно-методическое сопровождение ФГОС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3577916"/>
          </a:xfrm>
        </p:spPr>
        <p:txBody>
          <a:bodyPr>
            <a:normAutofit/>
          </a:bodyPr>
          <a:lstStyle/>
          <a:p>
            <a:pPr lvl="0"/>
            <a:r>
              <a:rPr lang="en-US" sz="4000" b="1" u="sng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</a:t>
            </a:r>
            <a:r>
              <a:rPr lang="ru-RU" sz="4000" b="1" u="sng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en-US" sz="4000" b="1" u="sng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edsoo</a:t>
            </a:r>
            <a:r>
              <a:rPr lang="ru-RU" sz="4000" b="1" u="sng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.</a:t>
            </a:r>
            <a:r>
              <a:rPr lang="en-US" sz="4000" b="1" u="sng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ru</a:t>
            </a:r>
            <a:r>
              <a:rPr lang="en-US" sz="40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сайт, сопровождающий </a:t>
            </a:r>
            <a:r>
              <a:rPr lang="ru-RU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введение </a:t>
            </a:r>
            <a:r>
              <a:rPr lang="ru-RU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 апробацию Рабочих программ ФГОС</a:t>
            </a:r>
          </a:p>
          <a:p>
            <a:pPr marL="0" indent="0">
              <a:buNone/>
            </a:pP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u="sng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https://edu.gov.ru/</a:t>
            </a: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сайт </a:t>
            </a:r>
            <a:r>
              <a:rPr lang="ru-RU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России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37873" y="3861048"/>
            <a:ext cx="5206127" cy="48394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0"/>
            <a:ext cx="8784976" cy="660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u="sng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Основные изменения, внесенные в обновленный ФГОС 2021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1) Впервые вводится ФГОС НО и ООО (5-9 классы) одновременно.</a:t>
            </a:r>
            <a:endParaRPr lang="ru-RU" sz="24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2) Четко прописаны обязательства образовательного учреждения (в частности, школы) перед учениками и родителями.</a:t>
            </a:r>
            <a:endParaRPr lang="ru-RU" sz="24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3) Планируемые результаты освоения Примерной рабочей программы — личностные и </a:t>
            </a:r>
            <a:r>
              <a:rPr lang="ru-RU" sz="2400" b="1" dirty="0" err="1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метапредметные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— представлены не в общем виде, как было в предыдущих рабочих программах, а в преломлении через учебный предмет, с учетом специфики изучения русского языка и литературы. </a:t>
            </a:r>
            <a:endParaRPr lang="ru-RU" sz="24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Скорректированы предметные планируемые результаты, которые представлены по годам обучения (по классам). </a:t>
            </a:r>
            <a:endParaRPr lang="ru-RU" sz="2400" b="1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8655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88640"/>
            <a:ext cx="885698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Личностные результаты группируются по направлениям воспитания:</a:t>
            </a:r>
            <a:endParaRPr lang="ru-RU" sz="3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• 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гражданско-патриотическое;</a:t>
            </a:r>
            <a:endParaRPr lang="ru-RU" sz="32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• духовно-нравственное;</a:t>
            </a:r>
            <a:endParaRPr lang="ru-RU" sz="32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• эстетическое;</a:t>
            </a:r>
            <a:endParaRPr lang="ru-RU" sz="32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•физическое 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воспитание, формирование культуры здоровья и эмоционального благополучия;</a:t>
            </a:r>
            <a:endParaRPr lang="ru-RU" sz="32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• трудовое;</a:t>
            </a:r>
            <a:endParaRPr lang="ru-RU" sz="32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• экологическое;</a:t>
            </a:r>
            <a:endParaRPr lang="ru-RU" sz="32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• ценность научного познания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806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99392"/>
            <a:ext cx="903649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МЕТАПРЕДМЕТНЫЕ РЕЗУЛЬТАТЫ ОБУЧЕНИЯ РУССКОМУ ЯЗЫКУ 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u="sng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универсальные учебные познавательные действия 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● Базовые логические действия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● Базовые исследовательские действия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● Работа с информацией универсальные учебные коммуникативные действия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u="sng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универсальные учебные коммуникативные действия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● Общение 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● Совместная деятельность универсальные регулятивные действия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u="sng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универсальные регулятивные действия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● Самоорганизация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● Самоконтроль 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● Эмоциональный интеллект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●Принятие себя и других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69760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88640"/>
            <a:ext cx="9144000" cy="632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1. Овладение универсальными учебными </a:t>
            </a:r>
            <a:r>
              <a:rPr lang="ru-RU" sz="1600" b="1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познавательными</a:t>
            </a:r>
            <a:r>
              <a:rPr lang="ru-RU" sz="16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действиями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i="1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Базовые логические действия</a:t>
            </a:r>
            <a:r>
              <a:rPr lang="ru-RU" sz="1600" b="1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выявлять и характеризовать существенные признаки языковых единиц, языковых явлений и процессов;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устанавливать существенный признак классификации языковых единиц (явлений), основания для обобщения и сравнения, критерии проводимого анализа; классифицировать языковые единицы по существенному признаку;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выявлять закономерности и противоречия в рассматриваемых фактах, данных и наблюдениях; предлагать критерии для выявления закономерностей и противоречий;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выявлять дефицит информации текста, необходимой для решения поставленной учебной задачи;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i="1" u="sng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Базовые </a:t>
            </a:r>
            <a:r>
              <a:rPr lang="ru-RU" sz="1600" b="1" i="1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исследовательские действия</a:t>
            </a:r>
            <a:r>
              <a:rPr lang="ru-RU" sz="1600" b="1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использовать вопросы как исследовательский инструмент познания в языковом образовании;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формулировать вопросы, фиксирующие несоответствие между реальным и желательным состоянием ситуации, и самостоятельно устанавливать искомое и данное;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формировать гипотезу об истинности собственных суждений и суждений других, аргументировать свою позицию, мнение;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составлять алгоритм действий и использовать его для решения учебных задач;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проводить по самостоятельно составленному плану небольшое исследование по установлению особенностей языковых единиц, процессов, причинно-следственных связей и зависимостей объектов между собой;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indent="14414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оценивать на применимость и достоверность информацию, полученную в ходе лингвистического исследования (эксперимента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);</a:t>
            </a:r>
            <a:endParaRPr lang="ru-RU" sz="14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306565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142</TotalTime>
  <Words>2219</Words>
  <Application>Microsoft Office PowerPoint</Application>
  <PresentationFormat>Экран (4:3)</PresentationFormat>
  <Paragraphs>202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Book Antiqua</vt:lpstr>
      <vt:lpstr>Calibri</vt:lpstr>
      <vt:lpstr>Cambria</vt:lpstr>
      <vt:lpstr>Constantia</vt:lpstr>
      <vt:lpstr>Times New Roman</vt:lpstr>
      <vt:lpstr>Wingdings</vt:lpstr>
      <vt:lpstr>Wingdings 2</vt:lpstr>
      <vt:lpstr>Поток</vt:lpstr>
      <vt:lpstr>Презентация PowerPoint</vt:lpstr>
      <vt:lpstr>ФГОС – </vt:lpstr>
      <vt:lpstr>Задачи ФГОС</vt:lpstr>
      <vt:lpstr>Введение ФГОС НОО и ООО в 2021 году</vt:lpstr>
      <vt:lpstr>Научно-методическое сопровождение ФГОС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Пользователь Windows</cp:lastModifiedBy>
  <cp:revision>22</cp:revision>
  <dcterms:created xsi:type="dcterms:W3CDTF">2022-01-28T14:57:12Z</dcterms:created>
  <dcterms:modified xsi:type="dcterms:W3CDTF">2022-05-06T11:48:41Z</dcterms:modified>
</cp:coreProperties>
</file>