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8" r:id="rId1"/>
  </p:sldMasterIdLst>
  <p:notesMasterIdLst>
    <p:notesMasterId r:id="rId25"/>
  </p:notesMasterIdLst>
  <p:sldIdLst>
    <p:sldId id="304" r:id="rId2"/>
    <p:sldId id="305" r:id="rId3"/>
    <p:sldId id="306" r:id="rId4"/>
    <p:sldId id="309" r:id="rId5"/>
    <p:sldId id="310" r:id="rId6"/>
    <p:sldId id="311" r:id="rId7"/>
    <p:sldId id="312" r:id="rId8"/>
    <p:sldId id="307" r:id="rId9"/>
    <p:sldId id="313" r:id="rId10"/>
    <p:sldId id="314" r:id="rId11"/>
    <p:sldId id="315" r:id="rId12"/>
    <p:sldId id="316" r:id="rId13"/>
    <p:sldId id="308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0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68" autoAdjust="0"/>
  </p:normalViewPr>
  <p:slideViewPr>
    <p:cSldViewPr snapToGrid="0" showGuides="1">
      <p:cViewPr varScale="1">
        <p:scale>
          <a:sx n="65" d="100"/>
          <a:sy n="65" d="100"/>
        </p:scale>
        <p:origin x="130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8F3E5-F155-4C03-909E-05B63C835DF4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110E4-7CED-4737-B4BC-79E3EE80C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6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  <a:noFill/>
        </p:spPr>
        <p:txBody>
          <a:bodyPr/>
          <a:lstStyle/>
          <a:p>
            <a:fld id="{876606BA-0030-4ECF-A0B2-1D221DE62FE0}" type="slidenum">
              <a:rPr lang="ru-RU" smtClean="0"/>
              <a:pPr/>
              <a:t>23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4378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cxnSp>
        <p:nvCxnSpPr>
          <p:cNvPr id="8" name="Straight Connector 16"/>
          <p:cNvCxnSpPr>
            <a:stCxn id="10" idx="1"/>
          </p:cNvCxnSpPr>
          <p:nvPr userDrawn="1"/>
        </p:nvCxnSpPr>
        <p:spPr>
          <a:xfrm flipV="1">
            <a:off x="0" y="-8467"/>
            <a:ext cx="2692400" cy="63013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 userDrawn="1"/>
        </p:nvCxnSpPr>
        <p:spPr>
          <a:xfrm flipH="1">
            <a:off x="-11150" y="0"/>
            <a:ext cx="1382751" cy="38290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8"/>
          <p:cNvSpPr/>
          <p:nvPr userDrawn="1"/>
        </p:nvSpPr>
        <p:spPr>
          <a:xfrm flipH="1" flipV="1">
            <a:off x="-7858" y="-8467"/>
            <a:ext cx="1117310" cy="4934387"/>
          </a:xfrm>
          <a:custGeom>
            <a:avLst/>
            <a:gdLst>
              <a:gd name="connsiteX0" fmla="*/ 2247099 w 2269442"/>
              <a:gd name="connsiteY0" fmla="*/ 0 h 6866466"/>
              <a:gd name="connsiteX1" fmla="*/ 0 w 2269442"/>
              <a:gd name="connsiteY1" fmla="*/ 6858000 h 6866466"/>
              <a:gd name="connsiteX2" fmla="*/ 2269067 w 2269442"/>
              <a:gd name="connsiteY2" fmla="*/ 6866466 h 6866466"/>
              <a:gd name="connsiteX3" fmla="*/ 2260600 w 2269442"/>
              <a:gd name="connsiteY3" fmla="*/ 8466 h 6866466"/>
              <a:gd name="connsiteX4" fmla="*/ 2247099 w 2269442"/>
              <a:gd name="connsiteY4" fmla="*/ 0 h 686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442" h="6866466">
                <a:moveTo>
                  <a:pt x="2247099" y="0"/>
                </a:moveTo>
                <a:lnTo>
                  <a:pt x="0" y="6858000"/>
                </a:lnTo>
                <a:lnTo>
                  <a:pt x="2269067" y="6866466"/>
                </a:lnTo>
                <a:cubicBezTo>
                  <a:pt x="2271889" y="4580466"/>
                  <a:pt x="2257778" y="2294466"/>
                  <a:pt x="2260600" y="8466"/>
                </a:cubicBezTo>
                <a:lnTo>
                  <a:pt x="2247099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20"/>
          <p:cNvSpPr/>
          <p:nvPr userDrawn="1"/>
        </p:nvSpPr>
        <p:spPr>
          <a:xfrm rot="10800000">
            <a:off x="-7672" y="0"/>
            <a:ext cx="2513565" cy="2937933"/>
          </a:xfrm>
          <a:custGeom>
            <a:avLst/>
            <a:gdLst/>
            <a:ahLst/>
            <a:cxnLst/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3"/>
            <a:ext cx="1575204" cy="15752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16"/>
          <p:cNvCxnSpPr>
            <a:stCxn id="10" idx="1"/>
          </p:cNvCxnSpPr>
          <p:nvPr userDrawn="1"/>
        </p:nvCxnSpPr>
        <p:spPr>
          <a:xfrm flipV="1">
            <a:off x="0" y="-8467"/>
            <a:ext cx="2692400" cy="63013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7"/>
          <p:cNvCxnSpPr/>
          <p:nvPr userDrawn="1"/>
        </p:nvCxnSpPr>
        <p:spPr>
          <a:xfrm flipH="1">
            <a:off x="-11150" y="0"/>
            <a:ext cx="1382751" cy="38290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-9306" y="-8468"/>
            <a:ext cx="9170644" cy="6874935"/>
            <a:chOff x="-9306" y="-8468"/>
            <a:chExt cx="917064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6129867" y="4175605"/>
              <a:ext cx="3023438" cy="269086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 rot="10800000" flipH="1" flipV="1">
              <a:off x="-9306" y="-8468"/>
              <a:ext cx="745905" cy="4631268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30" name="Freeform 18"/>
          <p:cNvSpPr/>
          <p:nvPr userDrawn="1"/>
        </p:nvSpPr>
        <p:spPr>
          <a:xfrm flipH="1" flipV="1">
            <a:off x="-7858" y="-8467"/>
            <a:ext cx="1117310" cy="4934387"/>
          </a:xfrm>
          <a:custGeom>
            <a:avLst/>
            <a:gdLst>
              <a:gd name="connsiteX0" fmla="*/ 2247099 w 2269442"/>
              <a:gd name="connsiteY0" fmla="*/ 0 h 6866466"/>
              <a:gd name="connsiteX1" fmla="*/ 0 w 2269442"/>
              <a:gd name="connsiteY1" fmla="*/ 6858000 h 6866466"/>
              <a:gd name="connsiteX2" fmla="*/ 2269067 w 2269442"/>
              <a:gd name="connsiteY2" fmla="*/ 6866466 h 6866466"/>
              <a:gd name="connsiteX3" fmla="*/ 2260600 w 2269442"/>
              <a:gd name="connsiteY3" fmla="*/ 8466 h 6866466"/>
              <a:gd name="connsiteX4" fmla="*/ 2247099 w 2269442"/>
              <a:gd name="connsiteY4" fmla="*/ 0 h 686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442" h="6866466">
                <a:moveTo>
                  <a:pt x="2247099" y="0"/>
                </a:moveTo>
                <a:lnTo>
                  <a:pt x="0" y="6858000"/>
                </a:lnTo>
                <a:lnTo>
                  <a:pt x="2269067" y="6866466"/>
                </a:lnTo>
                <a:cubicBezTo>
                  <a:pt x="2271889" y="4580466"/>
                  <a:pt x="2257778" y="2294466"/>
                  <a:pt x="2260600" y="8466"/>
                </a:cubicBezTo>
                <a:lnTo>
                  <a:pt x="2247099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0"/>
          <p:cNvSpPr/>
          <p:nvPr userDrawn="1"/>
        </p:nvSpPr>
        <p:spPr>
          <a:xfrm rot="10800000">
            <a:off x="-7672" y="0"/>
            <a:ext cx="2513565" cy="2937933"/>
          </a:xfrm>
          <a:custGeom>
            <a:avLst/>
            <a:gdLst/>
            <a:ahLst/>
            <a:cxnLst/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3"/>
            <a:ext cx="1575204" cy="157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3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8EB40-1B51-4FF0-8B73-BFC6977998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5/17/2022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5133" y="1193800"/>
            <a:ext cx="7706628" cy="3674533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3200" i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Структура основной образовательной программы основного общего образования</a:t>
            </a:r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400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(совещание завучей)</a:t>
            </a:r>
            <a:endParaRPr lang="ru-RU" sz="2400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5229" y="194733"/>
            <a:ext cx="1428072" cy="14308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88999" y="6316134"/>
            <a:ext cx="7896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Начальник отдела методического обеспечения: 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Азиева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Т.К.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программа формирования </a:t>
            </a:r>
            <a:r>
              <a:rPr lang="ru-RU" sz="3100" b="1" i="1" dirty="0" err="1" smtClean="0">
                <a:solidFill>
                  <a:srgbClr val="FF0000"/>
                </a:solidFill>
                <a:latin typeface="Arial Black" pitchFamily="34" charset="0"/>
              </a:rPr>
              <a:t>ууд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(п.32.2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Программа формирования универсальных учебных действий у обучающихся должна содержать: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описание взаимосвязи универсальных учебных действий с содержанием учебных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предметов;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особенностей реализации основных направлений и форм учебно-исследовательской деятельности в рамках урочной и внеурочной деятельности.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84574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рабочая программа воспитания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(п.32.3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Рабочая программа воспитания может иметь модульную структуру и включать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анализ воспитательного процесса в Организации;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цель и задачи воспитания обучающихся;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виды, формы и содержание воспитательной деятельности с учетом специфики Организации, интересов субъектов воспитания, тематики модулей;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систему поощрения социальной успешности и проявлений активной жизненной позиции обучающихся.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49757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программа коррекционной работы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(п.32.4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Программа коррекционной работы должна содержать: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описание особых образовательных потребностей обучающихся с ОВЗ;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план индивидуально ориентированных диагностических и коррекционных мероприятий, обеспечивающих удовлетворение индивидуальных образовательных потребностей обучающихся с ОВЗ и освоение ими программы основного общего образования, в том числе адаптированной;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рабочие программы коррекционных учебных курсов;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перечень дополнительных коррекционных учебных курсов и их рабочие программы (при наличии);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планируемые результаты коррекционной работы и подходы к их оценке с целью корректировки индивидуального плана диагностических и коррекционных мероприятий.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65662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организационный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Учебный план;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 внеурочной деятельности;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Календарный учебный график;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условий реализации программы основного общего образования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539448"/>
              </p:ext>
            </p:extLst>
          </p:nvPr>
        </p:nvGraphicFramePr>
        <p:xfrm>
          <a:off x="401782" y="1405804"/>
          <a:ext cx="8566186" cy="521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Документ" r:id="rId4" imgW="6300470" imgH="5212267" progId="Word.Document.12">
                  <p:embed/>
                </p:oleObj>
              </mc:Choice>
              <mc:Fallback>
                <p:oleObj name="Документ" r:id="rId4" imgW="6300470" imgH="52122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1782" y="1405804"/>
                        <a:ext cx="8566186" cy="5211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6087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Учебный предмет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"Математика"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предметной области "Математика и информатика" включает в себя учебные курсы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"Алгебра", "Геометрия", "Вероятность и статистика".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Достижение обучающимися планируемых результатов освоения программы основного общего образования по учебному предмету "Математика" в рамках государственной итоговой аттестации включает результаты освоения рабочих программ учебных курсов "Алгебра", "Геометрия", "Вероятность и статистика".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87350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Учебный предмет "История" предметной области "Общественно-научные предметы" включает в себя учебные курсы "История России" и "Всеобщая история".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98032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Организаций,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осуществляется при наличии возможностей Организации и по заявлению обучающихся, родителей (законных представителей) несовершеннолетних обучающихся.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42316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второго иностранного языка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перечня, предлагаемого Организацией, осуществляется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 заявлению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обучающихся, родителей (законных представителей) несовершеннолетних обучающихся и при наличии в Организации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необходимых условий.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55817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изучении предметной области "Основы духовно-нравственной культуры народов России" по заявлению обучающихся, родителей (законных представителей) несовершеннолетних обучающихся осуществляется выбор одного из учебных курсов (учебных модулей) из перечня, предлагаемого Организацией.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0048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Структура ООП ООО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Программа основного общего образования включает три раздела: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Целевой;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Содержательный;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Организационный 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Учебный план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33.1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Общий объем аудиторной работы обучающихся за пять учебных лет не может составлять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менее 5058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академических часов и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более 5549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академических часов в соответствии с требованиями к организации образовательного процесса к учебной нагрузке при 5-дневной (или 6-дневной) учебной неделе, предусмотренными Гигиеническими нормативами и Санитарно-эпидемиологическими требованиями.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Общий объем аудиторной работы обучающихся с ОВЗ в случае увеличения срока обучения на один год не может составлять менее 6018 академических часов за шесть учебных лет.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649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План внеурочной деятельности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33.2 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реализации плана внеурочной деятельности должна быть предусмотрена вариативность содержания внеурочной деятельности с учетом образовательных потребностей и интересов обучающихся.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целях реализации плана внеурочной деятельности Организацией может предусматриваться использование ресурсов других организаций, включая организации дополнительного образования, профессиональные образовательные организаций, образовательные организации высшего образования, научные организации, организации культуры, физкультурно-спортивные и иные организации.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59496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Arial Black" pitchFamily="34" charset="0"/>
              </a:rPr>
              <a:t>Условия реализации программы </a:t>
            </a:r>
            <a:r>
              <a:rPr lang="ru-RU" sz="3100" b="1" i="1" dirty="0" err="1" smtClean="0">
                <a:solidFill>
                  <a:srgbClr val="FF0000"/>
                </a:solidFill>
                <a:latin typeface="Arial Black" pitchFamily="34" charset="0"/>
              </a:rPr>
              <a:t>ооо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П. 34  ФГОС ООО)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 основного общего образования, в том числе адаптированной, включают: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общесистемные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материально-техническому, учебно-методическому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обеспечению;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психолого-педагогическим, кадровым и финансовым условиям.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79838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81254" y="2281941"/>
            <a:ext cx="4987834" cy="12332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>
                <a:solidFill>
                  <a:srgbClr val="A50021"/>
                </a:solidFill>
              </a:rPr>
              <a:t>Спасибо за внимание!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55187" y="5823781"/>
            <a:ext cx="225222" cy="211341"/>
          </a:xfrm>
          <a:prstGeom prst="rect">
            <a:avLst/>
          </a:prstGeom>
          <a:noFill/>
        </p:spPr>
        <p:txBody>
          <a:bodyPr vert="horz" lIns="61765" tIns="30882" rIns="61765" bIns="30882" rtlCol="0" anchor="ctr"/>
          <a:lstStyle/>
          <a:p>
            <a:r>
              <a:rPr lang="ru-RU" dirty="0" smtClean="0"/>
              <a:t>УО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00981" y="5312813"/>
            <a:ext cx="4987834" cy="12332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Целевой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обучающимися программы основного общего образования;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Система оценки достижения планируемых результатов.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Целевой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Пояснительная записка 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(п.31.1. ФГОС ООО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Раскрывает цели реализации программы ООО, конкретизированные в соответствии с требованиями ФГОС к результатам освоения обучающимися программы ООО;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Принципы формирования и механизмы реализации программы основного общего образования;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Общая характеристика программы ООО.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Целевой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(п.31.2. ФГОС ООО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Обеспечивают связь между требованиями ФГОС, образовательной деятельностью и системой оценки результатов освоения программы ООО;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тся содержательной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критериальной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основой для разработки рабочих программ, рабочей программы воспитания, программы формирования УУД, системы оценки качества освоения обучающимися программы ООО, в целях выбора средств обучения и воспитания, учебно-методической литературы.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Целевой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Система оценки достижения планируемых результатов освоения программы ООО должна </a:t>
            </a:r>
            <a:r>
              <a:rPr lang="ru-RU" sz="4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(п.31.3. ФГОС ООО</a:t>
            </a:r>
            <a:r>
              <a:rPr lang="ru-RU" sz="3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600" dirty="0" smtClean="0"/>
              <a:t>отражать содержание и критерии оценки, формы представления результатов оценочной деятельности;</a:t>
            </a:r>
          </a:p>
          <a:p>
            <a:r>
              <a:rPr lang="ru-RU" sz="3600" dirty="0" smtClean="0"/>
              <a:t>обеспечивать комплексный подход к оценке результатов освоения программы основного общего образования, позволяющий осуществлять оценку предметных и метапредметных результатов;</a:t>
            </a:r>
          </a:p>
          <a:p>
            <a:r>
              <a:rPr lang="ru-RU" sz="3600" dirty="0" smtClean="0"/>
              <a:t>предусматривать оценку и учет результатов использования разнообразных методов и форм обучения, взаимно дополняющих друг друга, в том числе проектов, практических, командных, исследовательских, творческих работ, самоанализа и самооценки, </a:t>
            </a:r>
            <a:r>
              <a:rPr lang="ru-RU" sz="3600" dirty="0" err="1" smtClean="0"/>
              <a:t>взаимооценки</a:t>
            </a:r>
            <a:r>
              <a:rPr lang="ru-RU" sz="3600" dirty="0" smtClean="0"/>
              <a:t>, наблюдения, испытаний (тестов), динамических показателей освоения навыков и знаний, в том числе формируемых с использованием цифровых технологий;</a:t>
            </a:r>
          </a:p>
          <a:p>
            <a:r>
              <a:rPr lang="ru-RU" sz="3600" dirty="0" smtClean="0"/>
              <a:t>предусматривать оценку динамики учебных достижений обучающихся;</a:t>
            </a:r>
          </a:p>
          <a:p>
            <a:r>
              <a:rPr lang="ru-RU" sz="3600" dirty="0" smtClean="0"/>
              <a:t>обеспечивать возможность получения объективной информации о качестве подготовки обучающихся в интересах всех участников образовательных отношений.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Целевой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Система оценки достижения планируемых результатов освоения программы ООО должна включать описание организации и содержания</a:t>
            </a: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(п.31.3. ФГОС ООО</a:t>
            </a:r>
            <a: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800" dirty="0" smtClean="0"/>
              <a:t>промежуточной аттестации обучающихся в рамках урочной и внеурочной деятельности;</a:t>
            </a:r>
          </a:p>
          <a:p>
            <a:r>
              <a:rPr lang="ru-RU" sz="1800" dirty="0" smtClean="0"/>
              <a:t>оценки проектной деятельности обучающихся.</a:t>
            </a:r>
          </a:p>
          <a:p>
            <a:pPr>
              <a:buNone/>
            </a:pPr>
            <a:r>
              <a:rPr lang="ru-RU" sz="1800" dirty="0" smtClean="0"/>
              <a:t>      В системе оценки достижения планируемых результатов освоения программы основного общего образования обучающимися с ОВЗ предусматривается создание специальных условий проведения текущего контроля успеваемости и промежуточной аттестации в соответствии с учетом здоровья обучающихся с ОВЗ, их особыми образовательными потребностями.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содержательный раздел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sz="3100" b="1" i="1" dirty="0" smtClean="0">
                <a:solidFill>
                  <a:srgbClr val="00B050"/>
                </a:solidFill>
                <a:latin typeface="Arial Black" pitchFamily="34" charset="0"/>
              </a:rPr>
              <a:t>(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Приказ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минпросвещения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1600" b="1" i="1" dirty="0" err="1" smtClean="0">
                <a:solidFill>
                  <a:srgbClr val="00B050"/>
                </a:solidFill>
                <a:latin typeface="Bookman Old Style" pitchFamily="18" charset="0"/>
              </a:rPr>
              <a:t>рф</a:t>
            </a:r>
            <a:r>
              <a:rPr lang="ru-RU" sz="1600" b="1" i="1" dirty="0" smtClean="0">
                <a:solidFill>
                  <a:srgbClr val="00B050"/>
                </a:solidFill>
                <a:latin typeface="Bookman Old Style" pitchFamily="18" charset="0"/>
              </a:rPr>
              <a:t> № 287 от 31.05.2022г.)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Рабочие программы учебных предметов, учебных курсов, учебных модулей;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Программа формирования УУД у обучающихся;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Рабочая программа воспитания;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Программа коррекционной работы (разрабатывается при наличии в Организации обучающихся с ОВЗ).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Рабочие программы</a:t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(п.32.1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ru-RU" sz="22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100" b="1" i="1" dirty="0" smtClean="0">
                <a:latin typeface="Arial Black" pitchFamily="34" charset="0"/>
              </a:rPr>
              <a:t/>
            </a:r>
            <a:br>
              <a:rPr lang="ru-RU" sz="3100" b="1" i="1" dirty="0" smtClean="0">
                <a:latin typeface="Arial Black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Рабочие программы учебных предметов, учебных курсов (в том числе внеурочной деятельности), учебных модулей должны включать: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содержание учебного предмета, учебного курса (в том числе внеурочной деятельности), учебного модуля;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планируемые результаты освоения учебного предмета, учебного курса (в том числе внеурочной деятельности), учебного модуля;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тематическое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планирование.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Рабочие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программы учебных предметов, учебных курсов (в том числе внеурочной деятельности), учебных модулей формируются </a:t>
            </a: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с учетом рабочей программы воспитания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913</TotalTime>
  <Words>1080</Words>
  <Application>Microsoft Office PowerPoint</Application>
  <PresentationFormat>Экран (4:3)</PresentationFormat>
  <Paragraphs>96</Paragraphs>
  <Slides>23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 Black</vt:lpstr>
      <vt:lpstr>Bookman Old Style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Документ</vt:lpstr>
      <vt:lpstr> </vt:lpstr>
      <vt:lpstr>Структура ООП ООО (Приказ минпросвещения рф № 287 от 31.05.2022г.) </vt:lpstr>
      <vt:lpstr>Целевой раздел (Приказ минпросвещения рф № 287 от 31.05.2022г.) </vt:lpstr>
      <vt:lpstr>Целевой раздел (Приказ минпросвещения рф № 287 от 31.05.2022г.) </vt:lpstr>
      <vt:lpstr>Целевой раздел (Приказ минпросвещения рф № 287 от 31.05.2022г.) </vt:lpstr>
      <vt:lpstr>Целевой раздел (Приказ минпросвещения рф № 287 от 31.05.2022г.) </vt:lpstr>
      <vt:lpstr>Целевой раздел (Приказ минпросвещения рф № 287 от 31.05.2022г.) </vt:lpstr>
      <vt:lpstr>содержательный раздел (Приказ минпросвещения рф № 287 от 31.05.2022г.) </vt:lpstr>
      <vt:lpstr> Рабочие программы (п.32.1 фгос ооо)  </vt:lpstr>
      <vt:lpstr> программа формирования ууд (п.32.2 фгос ооо)  </vt:lpstr>
      <vt:lpstr> рабочая программа воспитания (п.32.3 фгос ооо)  </vt:lpstr>
      <vt:lpstr> программа коррекционной работы (п.32.4 фгос ооо)  </vt:lpstr>
      <vt:lpstr>организационный раздел (Приказ минпросвещения рф № 287 от 31.05.2022г.) </vt:lpstr>
      <vt:lpstr>Учебный план (П. 33.1 ФГОС ООО) </vt:lpstr>
      <vt:lpstr>Учебный план (П. 33.1 ФГОС ООО) </vt:lpstr>
      <vt:lpstr>Учебный план (П. 33.1 ФГОС ООО) </vt:lpstr>
      <vt:lpstr>Учебный план (П. 33.1 ФГОС ООО) </vt:lpstr>
      <vt:lpstr>Учебный план (П. 33.1 ФГОС ООО) </vt:lpstr>
      <vt:lpstr>Учебный план (П. 33.1 ФГОС ООО) </vt:lpstr>
      <vt:lpstr>Учебный план (П. 33.1 ФГОС ООО) </vt:lpstr>
      <vt:lpstr>План внеурочной деятельности (П. 33.2  ФГОС ООО) </vt:lpstr>
      <vt:lpstr>Условия реализации программы ооо (П. 34  ФГОС ООО) 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Larisa</dc:creator>
  <cp:lastModifiedBy>ИКТ</cp:lastModifiedBy>
  <cp:revision>81</cp:revision>
  <dcterms:created xsi:type="dcterms:W3CDTF">2019-02-24T14:23:17Z</dcterms:created>
  <dcterms:modified xsi:type="dcterms:W3CDTF">2022-05-17T09:09:25Z</dcterms:modified>
</cp:coreProperties>
</file>