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1" r:id="rId3"/>
  </p:sldMasterIdLst>
  <p:sldIdLst>
    <p:sldId id="256" r:id="rId4"/>
    <p:sldId id="274" r:id="rId5"/>
    <p:sldId id="267" r:id="rId6"/>
    <p:sldId id="271" r:id="rId7"/>
    <p:sldId id="272" r:id="rId8"/>
    <p:sldId id="276" r:id="rId9"/>
    <p:sldId id="277" r:id="rId10"/>
    <p:sldId id="278" r:id="rId11"/>
    <p:sldId id="279" r:id="rId12"/>
    <p:sldId id="275" r:id="rId13"/>
    <p:sldId id="281" r:id="rId14"/>
    <p:sldId id="283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68B4C-09C0-4F6F-B207-C2B61D4474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E4F24E-D857-4D38-9BDC-C7D6ADA0363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сетевой план мероприятий </a:t>
          </a:r>
          <a:r>
            <a:rPr lang="ru-RU" sz="1800" b="1" dirty="0" smtClean="0">
              <a:solidFill>
                <a:srgbClr val="002060"/>
              </a:solidFill>
            </a:rPr>
            <a:t>по обеспечению введения обновленных ФГОС НОО и ООО, включающий мероприятия федерального, регионального и институционального уровня</a:t>
          </a:r>
          <a:endParaRPr lang="ru-RU" sz="1800" dirty="0"/>
        </a:p>
      </dgm:t>
    </dgm:pt>
    <dgm:pt modelId="{EEBEBBD1-9598-4728-9F9F-5AD150A33BA4}" type="parTrans" cxnId="{C5498CAE-44DB-49D2-81D2-464E0C0DCBEC}">
      <dgm:prSet/>
      <dgm:spPr/>
      <dgm:t>
        <a:bodyPr/>
        <a:lstStyle/>
        <a:p>
          <a:endParaRPr lang="ru-RU" sz="1800"/>
        </a:p>
      </dgm:t>
    </dgm:pt>
    <dgm:pt modelId="{98C9F238-A285-4077-BFDE-9B09DBCA1F03}" type="sibTrans" cxnId="{C5498CAE-44DB-49D2-81D2-464E0C0DCBEC}">
      <dgm:prSet/>
      <dgm:spPr/>
      <dgm:t>
        <a:bodyPr/>
        <a:lstStyle/>
        <a:p>
          <a:endParaRPr lang="ru-RU" sz="1800"/>
        </a:p>
      </dgm:t>
    </dgm:pt>
    <dgm:pt modelId="{5382322B-1BD2-4E4C-9707-C28FB0A777A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план-график мероприятий Минпросвещения России </a:t>
          </a:r>
          <a:r>
            <a:rPr lang="ru-RU" sz="1800" b="1" dirty="0" smtClean="0">
              <a:solidFill>
                <a:srgbClr val="002060"/>
              </a:solidFill>
            </a:rPr>
            <a:t>по введению обновленных ФГОС начального общего и основного общего образования</a:t>
          </a:r>
          <a:endParaRPr lang="ru-RU" sz="1800" dirty="0"/>
        </a:p>
      </dgm:t>
    </dgm:pt>
    <dgm:pt modelId="{BA081D17-1497-4994-AB94-2A5558E2B1AD}" type="parTrans" cxnId="{DE80C3A8-C389-45C4-84A9-AEF5A825F342}">
      <dgm:prSet/>
      <dgm:spPr/>
      <dgm:t>
        <a:bodyPr/>
        <a:lstStyle/>
        <a:p>
          <a:endParaRPr lang="ru-RU" sz="1800"/>
        </a:p>
      </dgm:t>
    </dgm:pt>
    <dgm:pt modelId="{93B6AE18-EAAE-4ACF-AC7C-2FFADF99FA2E}" type="sibTrans" cxnId="{DE80C3A8-C389-45C4-84A9-AEF5A825F342}">
      <dgm:prSet/>
      <dgm:spPr/>
      <dgm:t>
        <a:bodyPr/>
        <a:lstStyle/>
        <a:p>
          <a:endParaRPr lang="ru-RU" sz="1800"/>
        </a:p>
      </dgm:t>
    </dgm:pt>
    <dgm:pt modelId="{A3B05066-AE6A-4BA9-A333-4FFBCE7643D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план-график мероприятий </a:t>
          </a:r>
          <a:r>
            <a:rPr lang="ru-RU" sz="1800" b="1" dirty="0" smtClean="0">
              <a:solidFill>
                <a:srgbClr val="002060"/>
              </a:solidFill>
            </a:rPr>
            <a:t>введения обновленных ФГОС НОО и ООО в </a:t>
          </a:r>
          <a:r>
            <a:rPr lang="ru-RU" sz="1800" b="1" dirty="0" smtClean="0">
              <a:solidFill>
                <a:srgbClr val="C00000"/>
              </a:solidFill>
            </a:rPr>
            <a:t>субъекте РФ</a:t>
          </a:r>
          <a:endParaRPr lang="ru-RU" sz="1800" dirty="0"/>
        </a:p>
      </dgm:t>
    </dgm:pt>
    <dgm:pt modelId="{F3FCFCEF-40F9-4A98-B04A-B21E76BBA66A}" type="parTrans" cxnId="{EB78DE37-C265-437C-933D-4BE7714411C1}">
      <dgm:prSet/>
      <dgm:spPr/>
      <dgm:t>
        <a:bodyPr/>
        <a:lstStyle/>
        <a:p>
          <a:endParaRPr lang="ru-RU" sz="1800"/>
        </a:p>
      </dgm:t>
    </dgm:pt>
    <dgm:pt modelId="{BF6D8CFB-39AA-4375-B321-FBD3EAC786CD}" type="sibTrans" cxnId="{EB78DE37-C265-437C-933D-4BE7714411C1}">
      <dgm:prSet/>
      <dgm:spPr/>
      <dgm:t>
        <a:bodyPr/>
        <a:lstStyle/>
        <a:p>
          <a:endParaRPr lang="ru-RU" sz="1800"/>
        </a:p>
      </dgm:t>
    </dgm:pt>
    <dgm:pt modelId="{579A5265-C4E6-49B8-9AA1-69B4D5A3562A}">
      <dgm:prSet custT="1"/>
      <dgm:spPr/>
      <dgm:t>
        <a:bodyPr/>
        <a:lstStyle/>
        <a:p>
          <a:endParaRPr lang="ru-RU" sz="1800"/>
        </a:p>
      </dgm:t>
    </dgm:pt>
    <dgm:pt modelId="{F24D7E19-8859-4CA8-A52D-2AD0B32E3C9F}" type="parTrans" cxnId="{04931CBC-C6EA-4E85-9756-37603A3DF691}">
      <dgm:prSet/>
      <dgm:spPr/>
      <dgm:t>
        <a:bodyPr/>
        <a:lstStyle/>
        <a:p>
          <a:endParaRPr lang="ru-RU" sz="1800"/>
        </a:p>
      </dgm:t>
    </dgm:pt>
    <dgm:pt modelId="{574CF154-F258-4AD2-B9FA-D2ABD6425BCC}" type="sibTrans" cxnId="{04931CBC-C6EA-4E85-9756-37603A3DF691}">
      <dgm:prSet/>
      <dgm:spPr/>
      <dgm:t>
        <a:bodyPr/>
        <a:lstStyle/>
        <a:p>
          <a:endParaRPr lang="ru-RU" sz="1800"/>
        </a:p>
      </dgm:t>
    </dgm:pt>
    <dgm:pt modelId="{7179BFD4-3C83-4283-9A79-39737D3AD66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критерии готовности системы образования </a:t>
          </a:r>
          <a:r>
            <a:rPr lang="ru-RU" sz="1800" b="1" dirty="0" smtClean="0">
              <a:solidFill>
                <a:srgbClr val="002060"/>
              </a:solidFill>
            </a:rPr>
            <a:t>субъекта РФ </a:t>
          </a:r>
          <a:br>
            <a:rPr lang="ru-RU" sz="1800" b="1" dirty="0" smtClean="0">
              <a:solidFill>
                <a:srgbClr val="002060"/>
              </a:solidFill>
            </a:rPr>
          </a:br>
          <a:r>
            <a:rPr lang="ru-RU" sz="1800" b="1" dirty="0" smtClean="0">
              <a:solidFill>
                <a:srgbClr val="002060"/>
              </a:solidFill>
            </a:rPr>
            <a:t>и образовательных организаций к введению ФГОС НОО и ООО</a:t>
          </a:r>
          <a:endParaRPr lang="ru-RU" sz="1800" b="1" dirty="0">
            <a:solidFill>
              <a:srgbClr val="002060"/>
            </a:solidFill>
          </a:endParaRPr>
        </a:p>
      </dgm:t>
    </dgm:pt>
    <dgm:pt modelId="{08C70396-74F1-4185-9A7A-F108A506808C}" type="parTrans" cxnId="{AE0481A7-833F-422C-89B0-58AD5EEE5B3D}">
      <dgm:prSet/>
      <dgm:spPr/>
      <dgm:t>
        <a:bodyPr/>
        <a:lstStyle/>
        <a:p>
          <a:endParaRPr lang="ru-RU" sz="1800"/>
        </a:p>
      </dgm:t>
    </dgm:pt>
    <dgm:pt modelId="{BEBF421D-68BE-452F-B079-711D84BC0C42}" type="sibTrans" cxnId="{AE0481A7-833F-422C-89B0-58AD5EEE5B3D}">
      <dgm:prSet/>
      <dgm:spPr/>
      <dgm:t>
        <a:bodyPr/>
        <a:lstStyle/>
        <a:p>
          <a:endParaRPr lang="ru-RU" sz="1800"/>
        </a:p>
      </dgm:t>
    </dgm:pt>
    <dgm:pt modelId="{27D68E70-E085-408B-834B-4AC3C31DBB66}" type="pres">
      <dgm:prSet presAssocID="{01F68B4C-09C0-4F6F-B207-C2B61D4474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3BA402-B5EB-4610-AF93-433D9548B093}" type="pres">
      <dgm:prSet presAssocID="{A1E4F24E-D857-4D38-9BDC-C7D6ADA03633}" presName="parentLin" presStyleCnt="0"/>
      <dgm:spPr/>
    </dgm:pt>
    <dgm:pt modelId="{6588980F-E5DC-4F54-BBD5-C92772B1F65A}" type="pres">
      <dgm:prSet presAssocID="{A1E4F24E-D857-4D38-9BDC-C7D6ADA0363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C3C726A-23E8-4F67-B929-2D7C3BBD8958}" type="pres">
      <dgm:prSet presAssocID="{A1E4F24E-D857-4D38-9BDC-C7D6ADA03633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06C25-F40A-44DA-A2F7-144669998277}" type="pres">
      <dgm:prSet presAssocID="{A1E4F24E-D857-4D38-9BDC-C7D6ADA03633}" presName="negativeSpace" presStyleCnt="0"/>
      <dgm:spPr/>
    </dgm:pt>
    <dgm:pt modelId="{B76DA317-609C-42C7-BB5C-013A46CBEA7C}" type="pres">
      <dgm:prSet presAssocID="{A1E4F24E-D857-4D38-9BDC-C7D6ADA03633}" presName="childText" presStyleLbl="conFgAcc1" presStyleIdx="0" presStyleCnt="4">
        <dgm:presLayoutVars>
          <dgm:bulletEnabled val="1"/>
        </dgm:presLayoutVars>
      </dgm:prSet>
      <dgm:spPr/>
    </dgm:pt>
    <dgm:pt modelId="{6CA07B63-8AF6-4745-AA3A-61A291DA9AB4}" type="pres">
      <dgm:prSet presAssocID="{98C9F238-A285-4077-BFDE-9B09DBCA1F03}" presName="spaceBetweenRectangles" presStyleCnt="0"/>
      <dgm:spPr/>
    </dgm:pt>
    <dgm:pt modelId="{6F5E8987-F442-46C6-A285-A42B93724F27}" type="pres">
      <dgm:prSet presAssocID="{5382322B-1BD2-4E4C-9707-C28FB0A777A3}" presName="parentLin" presStyleCnt="0"/>
      <dgm:spPr/>
    </dgm:pt>
    <dgm:pt modelId="{A28B0FA6-295E-4C92-BC81-F5CF7A5EFB4F}" type="pres">
      <dgm:prSet presAssocID="{5382322B-1BD2-4E4C-9707-C28FB0A777A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0E935BB-86AA-41A1-A898-604952DF8F5E}" type="pres">
      <dgm:prSet presAssocID="{5382322B-1BD2-4E4C-9707-C28FB0A777A3}" presName="parentText" presStyleLbl="node1" presStyleIdx="1" presStyleCnt="4" custScaleX="1352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88CB1-38CE-45DC-89CE-908F5030B0E3}" type="pres">
      <dgm:prSet presAssocID="{5382322B-1BD2-4E4C-9707-C28FB0A777A3}" presName="negativeSpace" presStyleCnt="0"/>
      <dgm:spPr/>
    </dgm:pt>
    <dgm:pt modelId="{BF50E85A-9C7C-44F6-9962-A980E57E5FE8}" type="pres">
      <dgm:prSet presAssocID="{5382322B-1BD2-4E4C-9707-C28FB0A777A3}" presName="childText" presStyleLbl="conFgAcc1" presStyleIdx="1" presStyleCnt="4">
        <dgm:presLayoutVars>
          <dgm:bulletEnabled val="1"/>
        </dgm:presLayoutVars>
      </dgm:prSet>
      <dgm:spPr/>
    </dgm:pt>
    <dgm:pt modelId="{CEB504FA-5C47-4CF8-8197-31A14A6A8323}" type="pres">
      <dgm:prSet presAssocID="{93B6AE18-EAAE-4ACF-AC7C-2FFADF99FA2E}" presName="spaceBetweenRectangles" presStyleCnt="0"/>
      <dgm:spPr/>
    </dgm:pt>
    <dgm:pt modelId="{E6E62024-D71C-4EA9-9C9B-42027C0BB635}" type="pres">
      <dgm:prSet presAssocID="{A3B05066-AE6A-4BA9-A333-4FFBCE7643D5}" presName="parentLin" presStyleCnt="0"/>
      <dgm:spPr/>
    </dgm:pt>
    <dgm:pt modelId="{2E0D2719-8200-4818-870F-073C2A09C24C}" type="pres">
      <dgm:prSet presAssocID="{A3B05066-AE6A-4BA9-A333-4FFBCE7643D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BF355A8-8B31-4041-B131-DBCB3AD6F7DA}" type="pres">
      <dgm:prSet presAssocID="{A3B05066-AE6A-4BA9-A333-4FFBCE7643D5}" presName="parentText" presStyleLbl="node1" presStyleIdx="2" presStyleCnt="4" custScaleX="1372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C063F-E1AB-4010-93E8-3098D4B311A4}" type="pres">
      <dgm:prSet presAssocID="{A3B05066-AE6A-4BA9-A333-4FFBCE7643D5}" presName="negativeSpace" presStyleCnt="0"/>
      <dgm:spPr/>
    </dgm:pt>
    <dgm:pt modelId="{3283C92C-925F-4373-8EB4-122657F609DF}" type="pres">
      <dgm:prSet presAssocID="{A3B05066-AE6A-4BA9-A333-4FFBCE7643D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51E7D-740F-4C6F-90C0-6A447EE5AA62}" type="pres">
      <dgm:prSet presAssocID="{BF6D8CFB-39AA-4375-B321-FBD3EAC786CD}" presName="spaceBetweenRectangles" presStyleCnt="0"/>
      <dgm:spPr/>
    </dgm:pt>
    <dgm:pt modelId="{88BABD9F-FB5B-417D-B62C-753F6A4C121A}" type="pres">
      <dgm:prSet presAssocID="{7179BFD4-3C83-4283-9A79-39737D3AD668}" presName="parentLin" presStyleCnt="0"/>
      <dgm:spPr/>
    </dgm:pt>
    <dgm:pt modelId="{3916D684-9EB5-4C38-9A28-611176A69AB5}" type="pres">
      <dgm:prSet presAssocID="{7179BFD4-3C83-4283-9A79-39737D3AD66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03AEB6B-4F90-43A1-89BE-970DA0EED0FB}" type="pres">
      <dgm:prSet presAssocID="{7179BFD4-3C83-4283-9A79-39737D3AD668}" presName="parentText" presStyleLbl="node1" presStyleIdx="3" presStyleCnt="4" custScaleX="1376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482A9-B63E-4F4F-995C-2CCF255B3790}" type="pres">
      <dgm:prSet presAssocID="{7179BFD4-3C83-4283-9A79-39737D3AD668}" presName="negativeSpace" presStyleCnt="0"/>
      <dgm:spPr/>
    </dgm:pt>
    <dgm:pt modelId="{16D8DEE4-9603-4C9E-89D8-8D6BAF98E1B8}" type="pres">
      <dgm:prSet presAssocID="{7179BFD4-3C83-4283-9A79-39737D3AD66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4931CBC-C6EA-4E85-9756-37603A3DF691}" srcId="{A3B05066-AE6A-4BA9-A333-4FFBCE7643D5}" destId="{579A5265-C4E6-49B8-9AA1-69B4D5A3562A}" srcOrd="0" destOrd="0" parTransId="{F24D7E19-8859-4CA8-A52D-2AD0B32E3C9F}" sibTransId="{574CF154-F258-4AD2-B9FA-D2ABD6425BCC}"/>
    <dgm:cxn modelId="{3BC2740E-0302-439F-B6E2-075B8ABDB738}" type="presOf" srcId="{01F68B4C-09C0-4F6F-B207-C2B61D44745E}" destId="{27D68E70-E085-408B-834B-4AC3C31DBB66}" srcOrd="0" destOrd="0" presId="urn:microsoft.com/office/officeart/2005/8/layout/list1"/>
    <dgm:cxn modelId="{E1B369DF-8E8B-4909-A835-50A6F66C8736}" type="presOf" srcId="{A1E4F24E-D857-4D38-9BDC-C7D6ADA03633}" destId="{1C3C726A-23E8-4F67-B929-2D7C3BBD8958}" srcOrd="1" destOrd="0" presId="urn:microsoft.com/office/officeart/2005/8/layout/list1"/>
    <dgm:cxn modelId="{9C124777-C3A6-4EEA-B62D-30500B5E2C21}" type="presOf" srcId="{5382322B-1BD2-4E4C-9707-C28FB0A777A3}" destId="{A28B0FA6-295E-4C92-BC81-F5CF7A5EFB4F}" srcOrd="0" destOrd="0" presId="urn:microsoft.com/office/officeart/2005/8/layout/list1"/>
    <dgm:cxn modelId="{2AA490E8-7E61-43FF-B53E-74ADA30003DB}" type="presOf" srcId="{5382322B-1BD2-4E4C-9707-C28FB0A777A3}" destId="{D0E935BB-86AA-41A1-A898-604952DF8F5E}" srcOrd="1" destOrd="0" presId="urn:microsoft.com/office/officeart/2005/8/layout/list1"/>
    <dgm:cxn modelId="{EB78DE37-C265-437C-933D-4BE7714411C1}" srcId="{01F68B4C-09C0-4F6F-B207-C2B61D44745E}" destId="{A3B05066-AE6A-4BA9-A333-4FFBCE7643D5}" srcOrd="2" destOrd="0" parTransId="{F3FCFCEF-40F9-4A98-B04A-B21E76BBA66A}" sibTransId="{BF6D8CFB-39AA-4375-B321-FBD3EAC786CD}"/>
    <dgm:cxn modelId="{DE80C3A8-C389-45C4-84A9-AEF5A825F342}" srcId="{01F68B4C-09C0-4F6F-B207-C2B61D44745E}" destId="{5382322B-1BD2-4E4C-9707-C28FB0A777A3}" srcOrd="1" destOrd="0" parTransId="{BA081D17-1497-4994-AB94-2A5558E2B1AD}" sibTransId="{93B6AE18-EAAE-4ACF-AC7C-2FFADF99FA2E}"/>
    <dgm:cxn modelId="{EB256136-F795-4D20-9F16-9BB0BCF999F3}" type="presOf" srcId="{7179BFD4-3C83-4283-9A79-39737D3AD668}" destId="{3916D684-9EB5-4C38-9A28-611176A69AB5}" srcOrd="0" destOrd="0" presId="urn:microsoft.com/office/officeart/2005/8/layout/list1"/>
    <dgm:cxn modelId="{967FB2A5-7885-4A64-A308-2B92835E9F91}" type="presOf" srcId="{579A5265-C4E6-49B8-9AA1-69B4D5A3562A}" destId="{3283C92C-925F-4373-8EB4-122657F609DF}" srcOrd="0" destOrd="0" presId="urn:microsoft.com/office/officeart/2005/8/layout/list1"/>
    <dgm:cxn modelId="{5C9ECD99-5AFB-4EE1-BAC6-C619EA606C55}" type="presOf" srcId="{A3B05066-AE6A-4BA9-A333-4FFBCE7643D5}" destId="{5BF355A8-8B31-4041-B131-DBCB3AD6F7DA}" srcOrd="1" destOrd="0" presId="urn:microsoft.com/office/officeart/2005/8/layout/list1"/>
    <dgm:cxn modelId="{C5498CAE-44DB-49D2-81D2-464E0C0DCBEC}" srcId="{01F68B4C-09C0-4F6F-B207-C2B61D44745E}" destId="{A1E4F24E-D857-4D38-9BDC-C7D6ADA03633}" srcOrd="0" destOrd="0" parTransId="{EEBEBBD1-9598-4728-9F9F-5AD150A33BA4}" sibTransId="{98C9F238-A285-4077-BFDE-9B09DBCA1F03}"/>
    <dgm:cxn modelId="{56254E2B-F881-4A9B-8968-84FDBDF3B64C}" type="presOf" srcId="{A1E4F24E-D857-4D38-9BDC-C7D6ADA03633}" destId="{6588980F-E5DC-4F54-BBD5-C92772B1F65A}" srcOrd="0" destOrd="0" presId="urn:microsoft.com/office/officeart/2005/8/layout/list1"/>
    <dgm:cxn modelId="{AE0481A7-833F-422C-89B0-58AD5EEE5B3D}" srcId="{01F68B4C-09C0-4F6F-B207-C2B61D44745E}" destId="{7179BFD4-3C83-4283-9A79-39737D3AD668}" srcOrd="3" destOrd="0" parTransId="{08C70396-74F1-4185-9A7A-F108A506808C}" sibTransId="{BEBF421D-68BE-452F-B079-711D84BC0C42}"/>
    <dgm:cxn modelId="{A73A0D08-36F8-4EC2-9FF7-7D57BE07DBCA}" type="presOf" srcId="{7179BFD4-3C83-4283-9A79-39737D3AD668}" destId="{A03AEB6B-4F90-43A1-89BE-970DA0EED0FB}" srcOrd="1" destOrd="0" presId="urn:microsoft.com/office/officeart/2005/8/layout/list1"/>
    <dgm:cxn modelId="{7C73C137-4581-4187-8717-751409D2EA76}" type="presOf" srcId="{A3B05066-AE6A-4BA9-A333-4FFBCE7643D5}" destId="{2E0D2719-8200-4818-870F-073C2A09C24C}" srcOrd="0" destOrd="0" presId="urn:microsoft.com/office/officeart/2005/8/layout/list1"/>
    <dgm:cxn modelId="{BA85CD92-6573-4DA3-9227-6E6C3D02DCDF}" type="presParOf" srcId="{27D68E70-E085-408B-834B-4AC3C31DBB66}" destId="{C43BA402-B5EB-4610-AF93-433D9548B093}" srcOrd="0" destOrd="0" presId="urn:microsoft.com/office/officeart/2005/8/layout/list1"/>
    <dgm:cxn modelId="{3CD88E7C-5616-4DC0-99E1-4BF82C0D3F78}" type="presParOf" srcId="{C43BA402-B5EB-4610-AF93-433D9548B093}" destId="{6588980F-E5DC-4F54-BBD5-C92772B1F65A}" srcOrd="0" destOrd="0" presId="urn:microsoft.com/office/officeart/2005/8/layout/list1"/>
    <dgm:cxn modelId="{BFF7A663-FC6B-4E66-8597-6104606BB32D}" type="presParOf" srcId="{C43BA402-B5EB-4610-AF93-433D9548B093}" destId="{1C3C726A-23E8-4F67-B929-2D7C3BBD8958}" srcOrd="1" destOrd="0" presId="urn:microsoft.com/office/officeart/2005/8/layout/list1"/>
    <dgm:cxn modelId="{973FC90D-6302-488B-A582-BF9040FC4876}" type="presParOf" srcId="{27D68E70-E085-408B-834B-4AC3C31DBB66}" destId="{C5906C25-F40A-44DA-A2F7-144669998277}" srcOrd="1" destOrd="0" presId="urn:microsoft.com/office/officeart/2005/8/layout/list1"/>
    <dgm:cxn modelId="{765CA61E-C76D-4B04-B903-6DDF71ACBE1C}" type="presParOf" srcId="{27D68E70-E085-408B-834B-4AC3C31DBB66}" destId="{B76DA317-609C-42C7-BB5C-013A46CBEA7C}" srcOrd="2" destOrd="0" presId="urn:microsoft.com/office/officeart/2005/8/layout/list1"/>
    <dgm:cxn modelId="{1E49B639-A736-421C-819F-24FF4291515B}" type="presParOf" srcId="{27D68E70-E085-408B-834B-4AC3C31DBB66}" destId="{6CA07B63-8AF6-4745-AA3A-61A291DA9AB4}" srcOrd="3" destOrd="0" presId="urn:microsoft.com/office/officeart/2005/8/layout/list1"/>
    <dgm:cxn modelId="{F361BA3C-E393-40DF-A11C-5D2C41835331}" type="presParOf" srcId="{27D68E70-E085-408B-834B-4AC3C31DBB66}" destId="{6F5E8987-F442-46C6-A285-A42B93724F27}" srcOrd="4" destOrd="0" presId="urn:microsoft.com/office/officeart/2005/8/layout/list1"/>
    <dgm:cxn modelId="{A1DD0047-827D-4E3B-ABFC-5A0ABAD11599}" type="presParOf" srcId="{6F5E8987-F442-46C6-A285-A42B93724F27}" destId="{A28B0FA6-295E-4C92-BC81-F5CF7A5EFB4F}" srcOrd="0" destOrd="0" presId="urn:microsoft.com/office/officeart/2005/8/layout/list1"/>
    <dgm:cxn modelId="{BCA1EB5B-5A7E-4334-A1AB-930BC0343ABA}" type="presParOf" srcId="{6F5E8987-F442-46C6-A285-A42B93724F27}" destId="{D0E935BB-86AA-41A1-A898-604952DF8F5E}" srcOrd="1" destOrd="0" presId="urn:microsoft.com/office/officeart/2005/8/layout/list1"/>
    <dgm:cxn modelId="{9618CACE-EEA3-4899-AC45-5B61030A7DF9}" type="presParOf" srcId="{27D68E70-E085-408B-834B-4AC3C31DBB66}" destId="{72488CB1-38CE-45DC-89CE-908F5030B0E3}" srcOrd="5" destOrd="0" presId="urn:microsoft.com/office/officeart/2005/8/layout/list1"/>
    <dgm:cxn modelId="{B1723C86-170E-40E0-81D7-C9B95FEEEC53}" type="presParOf" srcId="{27D68E70-E085-408B-834B-4AC3C31DBB66}" destId="{BF50E85A-9C7C-44F6-9962-A980E57E5FE8}" srcOrd="6" destOrd="0" presId="urn:microsoft.com/office/officeart/2005/8/layout/list1"/>
    <dgm:cxn modelId="{11197F26-34C8-41C5-B118-1B2AB8E5201D}" type="presParOf" srcId="{27D68E70-E085-408B-834B-4AC3C31DBB66}" destId="{CEB504FA-5C47-4CF8-8197-31A14A6A8323}" srcOrd="7" destOrd="0" presId="urn:microsoft.com/office/officeart/2005/8/layout/list1"/>
    <dgm:cxn modelId="{52DA3043-C097-47D4-97C5-6BEAF8666771}" type="presParOf" srcId="{27D68E70-E085-408B-834B-4AC3C31DBB66}" destId="{E6E62024-D71C-4EA9-9C9B-42027C0BB635}" srcOrd="8" destOrd="0" presId="urn:microsoft.com/office/officeart/2005/8/layout/list1"/>
    <dgm:cxn modelId="{7DFEAE4F-8449-4A62-9D84-1F3AD899480F}" type="presParOf" srcId="{E6E62024-D71C-4EA9-9C9B-42027C0BB635}" destId="{2E0D2719-8200-4818-870F-073C2A09C24C}" srcOrd="0" destOrd="0" presId="urn:microsoft.com/office/officeart/2005/8/layout/list1"/>
    <dgm:cxn modelId="{8FF71AD7-20CF-45CD-A309-268E8166E441}" type="presParOf" srcId="{E6E62024-D71C-4EA9-9C9B-42027C0BB635}" destId="{5BF355A8-8B31-4041-B131-DBCB3AD6F7DA}" srcOrd="1" destOrd="0" presId="urn:microsoft.com/office/officeart/2005/8/layout/list1"/>
    <dgm:cxn modelId="{D9E1FA80-7CDE-4BCA-BC85-63CED42B2A4E}" type="presParOf" srcId="{27D68E70-E085-408B-834B-4AC3C31DBB66}" destId="{780C063F-E1AB-4010-93E8-3098D4B311A4}" srcOrd="9" destOrd="0" presId="urn:microsoft.com/office/officeart/2005/8/layout/list1"/>
    <dgm:cxn modelId="{B2E51F11-3F98-4136-85FE-8431A40F3A59}" type="presParOf" srcId="{27D68E70-E085-408B-834B-4AC3C31DBB66}" destId="{3283C92C-925F-4373-8EB4-122657F609DF}" srcOrd="10" destOrd="0" presId="urn:microsoft.com/office/officeart/2005/8/layout/list1"/>
    <dgm:cxn modelId="{9F1AF338-EABA-4CF4-B689-1F9882176BC1}" type="presParOf" srcId="{27D68E70-E085-408B-834B-4AC3C31DBB66}" destId="{8FF51E7D-740F-4C6F-90C0-6A447EE5AA62}" srcOrd="11" destOrd="0" presId="urn:microsoft.com/office/officeart/2005/8/layout/list1"/>
    <dgm:cxn modelId="{4DA7C077-2EDF-4643-BB78-42F8563B9853}" type="presParOf" srcId="{27D68E70-E085-408B-834B-4AC3C31DBB66}" destId="{88BABD9F-FB5B-417D-B62C-753F6A4C121A}" srcOrd="12" destOrd="0" presId="urn:microsoft.com/office/officeart/2005/8/layout/list1"/>
    <dgm:cxn modelId="{89DF43D5-3DC2-41C3-B12C-97208BFC3868}" type="presParOf" srcId="{88BABD9F-FB5B-417D-B62C-753F6A4C121A}" destId="{3916D684-9EB5-4C38-9A28-611176A69AB5}" srcOrd="0" destOrd="0" presId="urn:microsoft.com/office/officeart/2005/8/layout/list1"/>
    <dgm:cxn modelId="{671AA077-EC5D-4BE3-9CD2-FA2C1F9BB71B}" type="presParOf" srcId="{88BABD9F-FB5B-417D-B62C-753F6A4C121A}" destId="{A03AEB6B-4F90-43A1-89BE-970DA0EED0FB}" srcOrd="1" destOrd="0" presId="urn:microsoft.com/office/officeart/2005/8/layout/list1"/>
    <dgm:cxn modelId="{86FEF3C9-9B1F-4708-B28A-6BCA8A6AFE05}" type="presParOf" srcId="{27D68E70-E085-408B-834B-4AC3C31DBB66}" destId="{C78482A9-B63E-4F4F-995C-2CCF255B3790}" srcOrd="13" destOrd="0" presId="urn:microsoft.com/office/officeart/2005/8/layout/list1"/>
    <dgm:cxn modelId="{EC8AE69A-0376-48F5-8686-B423F53A598A}" type="presParOf" srcId="{27D68E70-E085-408B-834B-4AC3C31DBB66}" destId="{16D8DEE4-9603-4C9E-89D8-8D6BAF98E1B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A8B08-FA73-4666-8DD8-F1A5208FBCD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BCCD2C-569D-4200-8F78-2A734FB3B54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Анализ распространенности используемых в субъектах РФ учебно-методических комплексов в разрезе учебных предметов и потребностей в финансировании</a:t>
          </a:r>
          <a:endParaRPr lang="ru-RU" sz="1200" dirty="0">
            <a:solidFill>
              <a:srgbClr val="002060"/>
            </a:solidFill>
          </a:endParaRPr>
        </a:p>
      </dgm:t>
    </dgm:pt>
    <dgm:pt modelId="{4B3C535F-5045-4466-9B9C-1950D2114383}" type="parTrans" cxnId="{10DE6ECD-F6CE-4820-B505-0C3D00005370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4F1B9503-AC00-42FC-90DD-133AE8040200}" type="sibTrans" cxnId="{10DE6ECD-F6CE-4820-B505-0C3D00005370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883E6C96-A0D2-41E8-BED0-18C0B1A59EF9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002060"/>
              </a:solidFill>
            </a:rPr>
            <a:t>ФГБНУ «Институт стратегии развития образования РАО»</a:t>
          </a:r>
          <a:endParaRPr lang="ru-RU" sz="1000" b="1" dirty="0">
            <a:solidFill>
              <a:srgbClr val="002060"/>
            </a:solidFill>
          </a:endParaRPr>
        </a:p>
      </dgm:t>
    </dgm:pt>
    <dgm:pt modelId="{E33CE187-1AD1-44E6-B855-47F4D936F021}" type="parTrans" cxnId="{2EBB8C32-D05A-4810-A348-7BF9A2F0814D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FCE4754B-54B1-4122-BD64-0DCEFBFC9735}" type="sibTrans" cxnId="{2EBB8C32-D05A-4810-A348-7BF9A2F0814D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B7ECD95A-D5E2-4344-B0CD-6137C8B508D3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002060"/>
              </a:solidFill>
            </a:rPr>
            <a:t>Составлен перечень учебников, используемых в субъектах Российской Федерации (январь 2022г.)</a:t>
          </a:r>
          <a:endParaRPr lang="ru-RU" sz="1000" b="1" dirty="0">
            <a:solidFill>
              <a:srgbClr val="002060"/>
            </a:solidFill>
          </a:endParaRPr>
        </a:p>
      </dgm:t>
    </dgm:pt>
    <dgm:pt modelId="{3D18A4F7-AFE2-4AE3-9FE6-DD8C7578EBFC}" type="parTrans" cxnId="{ADBA6C5E-355A-4BCF-81B5-9B09E5F9A26B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CF4EEC06-7564-4A09-B0DB-CF4EE6A8A25F}" type="sibTrans" cxnId="{ADBA6C5E-355A-4BCF-81B5-9B09E5F9A26B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3F0FAA49-ED00-44E7-950E-5FA5F5D8DD72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Организация обучения специалистов муниципальных органов управления образованием</a:t>
          </a:r>
          <a:endParaRPr lang="ru-RU" sz="1200" b="1" dirty="0">
            <a:solidFill>
              <a:srgbClr val="002060"/>
            </a:solidFill>
          </a:endParaRPr>
        </a:p>
      </dgm:t>
    </dgm:pt>
    <dgm:pt modelId="{9B61D3B2-7F50-437F-958A-EA2E5BEB756C}" type="parTrans" cxnId="{30465853-6B83-4808-8003-98618A441CC3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657CAE14-0B00-4BC0-A371-25C7AE29698B}" type="sibTrans" cxnId="{30465853-6B83-4808-8003-98618A441CC3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8A1CACD4-D6E3-4EFD-B9B5-2D67DFD6582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ФГАОУ ДПО «Академия Минпросвещения России»</a:t>
          </a:r>
          <a:endParaRPr lang="ru-RU" sz="1200" b="1" dirty="0">
            <a:solidFill>
              <a:srgbClr val="002060"/>
            </a:solidFill>
          </a:endParaRPr>
        </a:p>
      </dgm:t>
    </dgm:pt>
    <dgm:pt modelId="{A191A51E-B865-4E0C-95AE-3F4013AD54D8}" type="parTrans" cxnId="{F26A6882-7448-4BF3-B0A1-5F31DC0BD4D2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25E2EB49-3F45-41CA-AD04-272815593835}" type="sibTrans" cxnId="{F26A6882-7448-4BF3-B0A1-5F31DC0BD4D2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E2677A7B-1EFD-48D8-A1D6-6A2D2C4A966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Март 2022г.</a:t>
          </a:r>
          <a:endParaRPr lang="ru-RU" sz="1200" b="1" dirty="0">
            <a:solidFill>
              <a:srgbClr val="002060"/>
            </a:solidFill>
          </a:endParaRPr>
        </a:p>
      </dgm:t>
    </dgm:pt>
    <dgm:pt modelId="{28EBAFCF-F146-4C05-B872-4E603FD53A3C}" type="parTrans" cxnId="{9D47E555-0D40-4B48-9684-0B4D394503AC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A891DBE6-2E86-4215-86DF-A860DD8D63BC}" type="sibTrans" cxnId="{9D47E555-0D40-4B48-9684-0B4D394503AC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DD8989AB-AAC0-480B-AACF-E1A1D162F0C5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Организация обучения педагогических работников</a:t>
          </a:r>
          <a:endParaRPr lang="ru-RU" sz="1200" b="1" dirty="0">
            <a:solidFill>
              <a:srgbClr val="002060"/>
            </a:solidFill>
          </a:endParaRPr>
        </a:p>
      </dgm:t>
    </dgm:pt>
    <dgm:pt modelId="{A51696A9-EF62-4EF9-9741-1B97A6DCD3E9}" type="parTrans" cxnId="{677B7DC7-C62A-43CE-BF57-2C8F7BF5A59F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C8725983-97AE-4ADA-A569-89F09426E716}" type="sibTrans" cxnId="{677B7DC7-C62A-43CE-BF57-2C8F7BF5A59F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7BDCDFC9-3C06-45ED-84B5-2628116990D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ФГАОУ ДПО «Академия Минпросвещения России»</a:t>
          </a:r>
          <a:endParaRPr lang="ru-RU" sz="1200" b="1" dirty="0">
            <a:solidFill>
              <a:srgbClr val="002060"/>
            </a:solidFill>
          </a:endParaRPr>
        </a:p>
      </dgm:t>
    </dgm:pt>
    <dgm:pt modelId="{4A2E5C00-E9D9-4EB3-B25F-F05F695F391E}" type="parTrans" cxnId="{120881E3-6D07-496F-BDD5-7B0C3D331D63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C267ED71-57BD-4046-A2FE-17EEF0B071E1}" type="sibTrans" cxnId="{120881E3-6D07-496F-BDD5-7B0C3D331D63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B709B900-10BE-4FDA-B3A6-C1C50D3EFCF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январь-декабрь 2022</a:t>
          </a:r>
          <a:endParaRPr lang="ru-RU" sz="1200" b="1" dirty="0">
            <a:solidFill>
              <a:srgbClr val="002060"/>
            </a:solidFill>
          </a:endParaRPr>
        </a:p>
      </dgm:t>
    </dgm:pt>
    <dgm:pt modelId="{41FA60EF-A4D0-4362-8F85-9BADB5DA1B73}" type="parTrans" cxnId="{26C026F9-394B-4DB2-9005-1A0F9900C921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4B49F1BC-038B-49A1-96A3-3C3B070CDC47}" type="sibTrans" cxnId="{26C026F9-394B-4DB2-9005-1A0F9900C921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9A328917-7C58-4102-A9D9-522B18F62BBF}">
      <dgm:prSet custT="1"/>
      <dgm:spPr/>
      <dgm:t>
        <a:bodyPr/>
        <a:lstStyle/>
        <a:p>
          <a:r>
            <a:rPr lang="ru-RU" sz="1000" b="1" dirty="0" smtClean="0">
              <a:solidFill>
                <a:srgbClr val="002060"/>
              </a:solidFill>
            </a:rPr>
            <a:t>Обеспечена адресная рассылка в субъекты Российской Федерации  методических рекомендаций по их использованию при реализации </a:t>
          </a:r>
          <a:endParaRPr lang="ru-RU" sz="1000" b="1" dirty="0">
            <a:solidFill>
              <a:srgbClr val="002060"/>
            </a:solidFill>
          </a:endParaRPr>
        </a:p>
      </dgm:t>
    </dgm:pt>
    <dgm:pt modelId="{BBFE37D5-8B31-4885-BA11-DB1690C619DD}" type="parTrans" cxnId="{01086DDE-6EB1-4415-A13D-198A224D617C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536BD187-8701-4A53-83C1-A24201E87858}" type="sibTrans" cxnId="{01086DDE-6EB1-4415-A13D-198A224D617C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101EF73A-8C1D-4DC7-8B37-175698583A77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Разработка системы мониторинга готовности образовательных организаций к реализации обновленных ФГОС (зеленая, желтая, красная зоны)</a:t>
          </a:r>
          <a:endParaRPr lang="ru-RU" sz="1200" b="1" dirty="0">
            <a:solidFill>
              <a:srgbClr val="002060"/>
            </a:solidFill>
          </a:endParaRPr>
        </a:p>
      </dgm:t>
    </dgm:pt>
    <dgm:pt modelId="{585E7114-F72F-489D-B17F-76EB118CC377}" type="parTrans" cxnId="{4CD7B404-A844-426C-A3E8-06C2B3BF90A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702DFA5-B582-4203-8223-5DB5E820290D}" type="sibTrans" cxnId="{4CD7B404-A844-426C-A3E8-06C2B3BF90A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BAC6AB6-C6EA-4F51-952B-FE60E9BAC38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Разработка системы мониторинга реализации образовательными организациями обновленных ФГОС (зеленая, желтая, красная зоны)</a:t>
          </a:r>
          <a:endParaRPr lang="ru-RU" sz="1200" b="1" dirty="0">
            <a:solidFill>
              <a:srgbClr val="002060"/>
            </a:solidFill>
          </a:endParaRPr>
        </a:p>
      </dgm:t>
    </dgm:pt>
    <dgm:pt modelId="{33783543-F033-427A-9C66-65D25BE114B4}" type="parTrans" cxnId="{B30D7593-7494-4171-88E0-94A3B06EDDEF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C830448-079E-4367-9F01-5A97B2999313}" type="sibTrans" cxnId="{B30D7593-7494-4171-88E0-94A3B06EDDEF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393C5FA-DAA1-45C4-B767-1E880384D005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</a:rPr>
            <a:t> Контрольные экспертные выезды в регионы Российской Федерации на основе </a:t>
          </a:r>
          <a:r>
            <a:rPr lang="ru-RU" sz="1100" b="1" dirty="0" err="1" smtClean="0">
              <a:solidFill>
                <a:srgbClr val="002060"/>
              </a:solidFill>
            </a:rPr>
            <a:t>риск-ориентированной</a:t>
          </a:r>
          <a:r>
            <a:rPr lang="ru-RU" sz="1100" b="1" dirty="0" smtClean="0">
              <a:solidFill>
                <a:srgbClr val="002060"/>
              </a:solidFill>
            </a:rPr>
            <a:t> модели с целью снижения рисков при переходе к реализации обновленных ФГОС</a:t>
          </a:r>
          <a:endParaRPr lang="ru-RU" sz="1100" b="1" dirty="0">
            <a:solidFill>
              <a:srgbClr val="002060"/>
            </a:solidFill>
          </a:endParaRPr>
        </a:p>
      </dgm:t>
    </dgm:pt>
    <dgm:pt modelId="{542C25EE-4012-423F-B6A0-D6641ECB859B}" type="parTrans" cxnId="{9E205367-DCA0-44BC-8C1E-159E54DC854F}">
      <dgm:prSet/>
      <dgm:spPr/>
      <dgm:t>
        <a:bodyPr/>
        <a:lstStyle/>
        <a:p>
          <a:endParaRPr lang="ru-RU"/>
        </a:p>
      </dgm:t>
    </dgm:pt>
    <dgm:pt modelId="{BEA1B14C-0D24-4008-A0B2-DA2CF51C2AD7}" type="sibTrans" cxnId="{9E205367-DCA0-44BC-8C1E-159E54DC854F}">
      <dgm:prSet/>
      <dgm:spPr/>
      <dgm:t>
        <a:bodyPr/>
        <a:lstStyle/>
        <a:p>
          <a:endParaRPr lang="ru-RU"/>
        </a:p>
      </dgm:t>
    </dgm:pt>
    <dgm:pt modelId="{CC45C735-14EB-4C89-B644-6AB8350B5C30}" type="pres">
      <dgm:prSet presAssocID="{9F0A8B08-FA73-4666-8DD8-F1A5208FBC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624D00-0796-436A-84B5-3FD424B81BAE}" type="pres">
      <dgm:prSet presAssocID="{7CBCCD2C-569D-4200-8F78-2A734FB3B54E}" presName="linNode" presStyleCnt="0"/>
      <dgm:spPr/>
    </dgm:pt>
    <dgm:pt modelId="{CC2E74FC-E4CC-46F9-A832-87D128533947}" type="pres">
      <dgm:prSet presAssocID="{7CBCCD2C-569D-4200-8F78-2A734FB3B54E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31037-B010-4D8F-B5A8-70C28E4F14E9}" type="pres">
      <dgm:prSet presAssocID="{7CBCCD2C-569D-4200-8F78-2A734FB3B54E}" presName="descendantText" presStyleLbl="alignAccFollowNode1" presStyleIdx="0" presStyleCnt="3" custScaleY="125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2D3E6-5147-4B2C-ABB6-E11F88304342}" type="pres">
      <dgm:prSet presAssocID="{4F1B9503-AC00-42FC-90DD-133AE8040200}" presName="sp" presStyleCnt="0"/>
      <dgm:spPr/>
    </dgm:pt>
    <dgm:pt modelId="{61AEF291-EC2D-4E0C-8880-9CB184ECFCB0}" type="pres">
      <dgm:prSet presAssocID="{3F0FAA49-ED00-44E7-950E-5FA5F5D8DD72}" presName="linNode" presStyleCnt="0"/>
      <dgm:spPr/>
    </dgm:pt>
    <dgm:pt modelId="{66E63ABC-522B-4885-AE79-13A45BC4AEC2}" type="pres">
      <dgm:prSet presAssocID="{3F0FAA49-ED00-44E7-950E-5FA5F5D8DD72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9519C-60B5-4E82-9C0B-FF7D11C1146E}" type="pres">
      <dgm:prSet presAssocID="{3F0FAA49-ED00-44E7-950E-5FA5F5D8DD7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A19C9-2AB1-4F19-B990-B41275B28DDD}" type="pres">
      <dgm:prSet presAssocID="{657CAE14-0B00-4BC0-A371-25C7AE29698B}" presName="sp" presStyleCnt="0"/>
      <dgm:spPr/>
    </dgm:pt>
    <dgm:pt modelId="{CD899CA1-7F36-4D12-ABA5-A2C46E5BBB17}" type="pres">
      <dgm:prSet presAssocID="{DD8989AB-AAC0-480B-AACF-E1A1D162F0C5}" presName="linNode" presStyleCnt="0"/>
      <dgm:spPr/>
    </dgm:pt>
    <dgm:pt modelId="{6E4410D7-E153-491B-8E68-19244C9FB883}" type="pres">
      <dgm:prSet presAssocID="{DD8989AB-AAC0-480B-AACF-E1A1D162F0C5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A4710-0B08-4DCF-B279-B6BBEF03C745}" type="pres">
      <dgm:prSet presAssocID="{DD8989AB-AAC0-480B-AACF-E1A1D162F0C5}" presName="descendantText" presStyleLbl="alignAccFollowNode1" presStyleIdx="2" presStyleCnt="3" custLinFactNeighborX="-1137" custLinFactNeighborY="1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90A79-1CE8-46E6-86CA-051814D2644A}" type="pres">
      <dgm:prSet presAssocID="{C8725983-97AE-4ADA-A569-89F09426E716}" presName="sp" presStyleCnt="0"/>
      <dgm:spPr/>
    </dgm:pt>
    <dgm:pt modelId="{F8D67FC5-616B-428D-858F-B11B9B7360EA}" type="pres">
      <dgm:prSet presAssocID="{101EF73A-8C1D-4DC7-8B37-175698583A77}" presName="linNode" presStyleCnt="0"/>
      <dgm:spPr/>
    </dgm:pt>
    <dgm:pt modelId="{90A2C69A-56CE-4165-85F8-FC57FB459709}" type="pres">
      <dgm:prSet presAssocID="{101EF73A-8C1D-4DC7-8B37-175698583A77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A1E0F-931E-4532-A958-AC336F5E62D0}" type="pres">
      <dgm:prSet presAssocID="{D702DFA5-B582-4203-8223-5DB5E820290D}" presName="sp" presStyleCnt="0"/>
      <dgm:spPr/>
    </dgm:pt>
    <dgm:pt modelId="{90CC92C3-FCCF-443F-9C93-3EF1362B0951}" type="pres">
      <dgm:prSet presAssocID="{F393C5FA-DAA1-45C4-B767-1E880384D005}" presName="linNode" presStyleCnt="0"/>
      <dgm:spPr/>
    </dgm:pt>
    <dgm:pt modelId="{C2A7074D-C2FC-4B1E-BE0A-6684A9D19B6F}" type="pres">
      <dgm:prSet presAssocID="{F393C5FA-DAA1-45C4-B767-1E880384D005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1211C-70FB-4257-8C0E-C8101379AD55}" type="pres">
      <dgm:prSet presAssocID="{BEA1B14C-0D24-4008-A0B2-DA2CF51C2AD7}" presName="sp" presStyleCnt="0"/>
      <dgm:spPr/>
    </dgm:pt>
    <dgm:pt modelId="{32CF4966-BFFB-43C5-8272-24B938837B24}" type="pres">
      <dgm:prSet presAssocID="{1BAC6AB6-C6EA-4F51-952B-FE60E9BAC381}" presName="linNode" presStyleCnt="0"/>
      <dgm:spPr/>
    </dgm:pt>
    <dgm:pt modelId="{8D795218-711F-4A51-AD36-F3190CE4F122}" type="pres">
      <dgm:prSet presAssocID="{1BAC6AB6-C6EA-4F51-952B-FE60E9BAC381}" presName="parentText" presStyleLbl="node1" presStyleIdx="5" presStyleCnt="6" custLinFactNeighborX="-58836" custLinFactNeighborY="406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B0FABE-A86A-4718-975E-934FD45313DE}" type="presOf" srcId="{8A1CACD4-D6E3-4EFD-B9B5-2D67DFD65822}" destId="{A3B9519C-60B5-4E82-9C0B-FF7D11C1146E}" srcOrd="0" destOrd="0" presId="urn:microsoft.com/office/officeart/2005/8/layout/vList5"/>
    <dgm:cxn modelId="{09A2DFCA-3FB3-4D1C-B7E1-94C5EFC34DE0}" type="presOf" srcId="{3F0FAA49-ED00-44E7-950E-5FA5F5D8DD72}" destId="{66E63ABC-522B-4885-AE79-13A45BC4AEC2}" srcOrd="0" destOrd="0" presId="urn:microsoft.com/office/officeart/2005/8/layout/vList5"/>
    <dgm:cxn modelId="{F7DE43AA-8D92-4E4F-9268-0963970111F3}" type="presOf" srcId="{1BAC6AB6-C6EA-4F51-952B-FE60E9BAC381}" destId="{8D795218-711F-4A51-AD36-F3190CE4F122}" srcOrd="0" destOrd="0" presId="urn:microsoft.com/office/officeart/2005/8/layout/vList5"/>
    <dgm:cxn modelId="{9E205367-DCA0-44BC-8C1E-159E54DC854F}" srcId="{9F0A8B08-FA73-4666-8DD8-F1A5208FBCD8}" destId="{F393C5FA-DAA1-45C4-B767-1E880384D005}" srcOrd="4" destOrd="0" parTransId="{542C25EE-4012-423F-B6A0-D6641ECB859B}" sibTransId="{BEA1B14C-0D24-4008-A0B2-DA2CF51C2AD7}"/>
    <dgm:cxn modelId="{9D47E555-0D40-4B48-9684-0B4D394503AC}" srcId="{3F0FAA49-ED00-44E7-950E-5FA5F5D8DD72}" destId="{E2677A7B-1EFD-48D8-A1D6-6A2D2C4A9667}" srcOrd="1" destOrd="0" parTransId="{28EBAFCF-F146-4C05-B872-4E603FD53A3C}" sibTransId="{A891DBE6-2E86-4215-86DF-A860DD8D63BC}"/>
    <dgm:cxn modelId="{4CD7B404-A844-426C-A3E8-06C2B3BF90A5}" srcId="{9F0A8B08-FA73-4666-8DD8-F1A5208FBCD8}" destId="{101EF73A-8C1D-4DC7-8B37-175698583A77}" srcOrd="3" destOrd="0" parTransId="{585E7114-F72F-489D-B17F-76EB118CC377}" sibTransId="{D702DFA5-B582-4203-8223-5DB5E820290D}"/>
    <dgm:cxn modelId="{5980498B-6D40-49DD-8F1C-18A66B9276C5}" type="presOf" srcId="{F393C5FA-DAA1-45C4-B767-1E880384D005}" destId="{C2A7074D-C2FC-4B1E-BE0A-6684A9D19B6F}" srcOrd="0" destOrd="0" presId="urn:microsoft.com/office/officeart/2005/8/layout/vList5"/>
    <dgm:cxn modelId="{01086DDE-6EB1-4415-A13D-198A224D617C}" srcId="{7CBCCD2C-569D-4200-8F78-2A734FB3B54E}" destId="{9A328917-7C58-4102-A9D9-522B18F62BBF}" srcOrd="2" destOrd="0" parTransId="{BBFE37D5-8B31-4885-BA11-DB1690C619DD}" sibTransId="{536BD187-8701-4A53-83C1-A24201E87858}"/>
    <dgm:cxn modelId="{6A470FBE-63B9-404B-BDF9-CA0079740950}" type="presOf" srcId="{883E6C96-A0D2-41E8-BED0-18C0B1A59EF9}" destId="{E3231037-B010-4D8F-B5A8-70C28E4F14E9}" srcOrd="0" destOrd="0" presId="urn:microsoft.com/office/officeart/2005/8/layout/vList5"/>
    <dgm:cxn modelId="{120881E3-6D07-496F-BDD5-7B0C3D331D63}" srcId="{DD8989AB-AAC0-480B-AACF-E1A1D162F0C5}" destId="{7BDCDFC9-3C06-45ED-84B5-2628116990D9}" srcOrd="0" destOrd="0" parTransId="{4A2E5C00-E9D9-4EB3-B25F-F05F695F391E}" sibTransId="{C267ED71-57BD-4046-A2FE-17EEF0B071E1}"/>
    <dgm:cxn modelId="{AEE861C0-5348-43AC-8FBA-FC7F68C8386B}" type="presOf" srcId="{DD8989AB-AAC0-480B-AACF-E1A1D162F0C5}" destId="{6E4410D7-E153-491B-8E68-19244C9FB883}" srcOrd="0" destOrd="0" presId="urn:microsoft.com/office/officeart/2005/8/layout/vList5"/>
    <dgm:cxn modelId="{34F62817-F1F9-44D3-A937-0086CD07DE59}" type="presOf" srcId="{101EF73A-8C1D-4DC7-8B37-175698583A77}" destId="{90A2C69A-56CE-4165-85F8-FC57FB459709}" srcOrd="0" destOrd="0" presId="urn:microsoft.com/office/officeart/2005/8/layout/vList5"/>
    <dgm:cxn modelId="{BE8C95E6-1BE7-46FD-A779-8EF470F9D4BC}" type="presOf" srcId="{7CBCCD2C-569D-4200-8F78-2A734FB3B54E}" destId="{CC2E74FC-E4CC-46F9-A832-87D128533947}" srcOrd="0" destOrd="0" presId="urn:microsoft.com/office/officeart/2005/8/layout/vList5"/>
    <dgm:cxn modelId="{30465853-6B83-4808-8003-98618A441CC3}" srcId="{9F0A8B08-FA73-4666-8DD8-F1A5208FBCD8}" destId="{3F0FAA49-ED00-44E7-950E-5FA5F5D8DD72}" srcOrd="1" destOrd="0" parTransId="{9B61D3B2-7F50-437F-958A-EA2E5BEB756C}" sibTransId="{657CAE14-0B00-4BC0-A371-25C7AE29698B}"/>
    <dgm:cxn modelId="{26C026F9-394B-4DB2-9005-1A0F9900C921}" srcId="{DD8989AB-AAC0-480B-AACF-E1A1D162F0C5}" destId="{B709B900-10BE-4FDA-B3A6-C1C50D3EFCF0}" srcOrd="1" destOrd="0" parTransId="{41FA60EF-A4D0-4362-8F85-9BADB5DA1B73}" sibTransId="{4B49F1BC-038B-49A1-96A3-3C3B070CDC47}"/>
    <dgm:cxn modelId="{B30D7593-7494-4171-88E0-94A3B06EDDEF}" srcId="{9F0A8B08-FA73-4666-8DD8-F1A5208FBCD8}" destId="{1BAC6AB6-C6EA-4F51-952B-FE60E9BAC381}" srcOrd="5" destOrd="0" parTransId="{33783543-F033-427A-9C66-65D25BE114B4}" sibTransId="{5C830448-079E-4367-9F01-5A97B2999313}"/>
    <dgm:cxn modelId="{36F7D130-B7F8-4132-92CC-2863F80228E3}" type="presOf" srcId="{E2677A7B-1EFD-48D8-A1D6-6A2D2C4A9667}" destId="{A3B9519C-60B5-4E82-9C0B-FF7D11C1146E}" srcOrd="0" destOrd="1" presId="urn:microsoft.com/office/officeart/2005/8/layout/vList5"/>
    <dgm:cxn modelId="{8821E21F-3ADF-4C08-A032-2AD6FEF5E777}" type="presOf" srcId="{7BDCDFC9-3C06-45ED-84B5-2628116990D9}" destId="{8A4A4710-0B08-4DCF-B279-B6BBEF03C745}" srcOrd="0" destOrd="0" presId="urn:microsoft.com/office/officeart/2005/8/layout/vList5"/>
    <dgm:cxn modelId="{677B7DC7-C62A-43CE-BF57-2C8F7BF5A59F}" srcId="{9F0A8B08-FA73-4666-8DD8-F1A5208FBCD8}" destId="{DD8989AB-AAC0-480B-AACF-E1A1D162F0C5}" srcOrd="2" destOrd="0" parTransId="{A51696A9-EF62-4EF9-9741-1B97A6DCD3E9}" sibTransId="{C8725983-97AE-4ADA-A569-89F09426E716}"/>
    <dgm:cxn modelId="{999658E5-CA7D-44DB-966C-301F54F955E7}" type="presOf" srcId="{9F0A8B08-FA73-4666-8DD8-F1A5208FBCD8}" destId="{CC45C735-14EB-4C89-B644-6AB8350B5C30}" srcOrd="0" destOrd="0" presId="urn:microsoft.com/office/officeart/2005/8/layout/vList5"/>
    <dgm:cxn modelId="{DFFB96E7-7832-4AAC-AF5E-4AC64D67D2C7}" type="presOf" srcId="{9A328917-7C58-4102-A9D9-522B18F62BBF}" destId="{E3231037-B010-4D8F-B5A8-70C28E4F14E9}" srcOrd="0" destOrd="2" presId="urn:microsoft.com/office/officeart/2005/8/layout/vList5"/>
    <dgm:cxn modelId="{ADBA6C5E-355A-4BCF-81B5-9B09E5F9A26B}" srcId="{7CBCCD2C-569D-4200-8F78-2A734FB3B54E}" destId="{B7ECD95A-D5E2-4344-B0CD-6137C8B508D3}" srcOrd="1" destOrd="0" parTransId="{3D18A4F7-AFE2-4AE3-9FE6-DD8C7578EBFC}" sibTransId="{CF4EEC06-7564-4A09-B0DB-CF4EE6A8A25F}"/>
    <dgm:cxn modelId="{10DE6ECD-F6CE-4820-B505-0C3D00005370}" srcId="{9F0A8B08-FA73-4666-8DD8-F1A5208FBCD8}" destId="{7CBCCD2C-569D-4200-8F78-2A734FB3B54E}" srcOrd="0" destOrd="0" parTransId="{4B3C535F-5045-4466-9B9C-1950D2114383}" sibTransId="{4F1B9503-AC00-42FC-90DD-133AE8040200}"/>
    <dgm:cxn modelId="{DB5035FF-125A-454A-A59C-7887D96B943C}" type="presOf" srcId="{B7ECD95A-D5E2-4344-B0CD-6137C8B508D3}" destId="{E3231037-B010-4D8F-B5A8-70C28E4F14E9}" srcOrd="0" destOrd="1" presId="urn:microsoft.com/office/officeart/2005/8/layout/vList5"/>
    <dgm:cxn modelId="{2EBB8C32-D05A-4810-A348-7BF9A2F0814D}" srcId="{7CBCCD2C-569D-4200-8F78-2A734FB3B54E}" destId="{883E6C96-A0D2-41E8-BED0-18C0B1A59EF9}" srcOrd="0" destOrd="0" parTransId="{E33CE187-1AD1-44E6-B855-47F4D936F021}" sibTransId="{FCE4754B-54B1-4122-BD64-0DCEFBFC9735}"/>
    <dgm:cxn modelId="{F26A6882-7448-4BF3-B0A1-5F31DC0BD4D2}" srcId="{3F0FAA49-ED00-44E7-950E-5FA5F5D8DD72}" destId="{8A1CACD4-D6E3-4EFD-B9B5-2D67DFD65822}" srcOrd="0" destOrd="0" parTransId="{A191A51E-B865-4E0C-95AE-3F4013AD54D8}" sibTransId="{25E2EB49-3F45-41CA-AD04-272815593835}"/>
    <dgm:cxn modelId="{860561FD-DA83-44CC-BC4C-4796FB01F5BF}" type="presOf" srcId="{B709B900-10BE-4FDA-B3A6-C1C50D3EFCF0}" destId="{8A4A4710-0B08-4DCF-B279-B6BBEF03C745}" srcOrd="0" destOrd="1" presId="urn:microsoft.com/office/officeart/2005/8/layout/vList5"/>
    <dgm:cxn modelId="{25122725-AC09-47BA-9B05-FC467AAE9BC1}" type="presParOf" srcId="{CC45C735-14EB-4C89-B644-6AB8350B5C30}" destId="{CE624D00-0796-436A-84B5-3FD424B81BAE}" srcOrd="0" destOrd="0" presId="urn:microsoft.com/office/officeart/2005/8/layout/vList5"/>
    <dgm:cxn modelId="{1A06EFF7-B03B-4399-BE95-ADD4007C071A}" type="presParOf" srcId="{CE624D00-0796-436A-84B5-3FD424B81BAE}" destId="{CC2E74FC-E4CC-46F9-A832-87D128533947}" srcOrd="0" destOrd="0" presId="urn:microsoft.com/office/officeart/2005/8/layout/vList5"/>
    <dgm:cxn modelId="{5270E1DA-8136-4028-B1B4-73F2F6FC5BFF}" type="presParOf" srcId="{CE624D00-0796-436A-84B5-3FD424B81BAE}" destId="{E3231037-B010-4D8F-B5A8-70C28E4F14E9}" srcOrd="1" destOrd="0" presId="urn:microsoft.com/office/officeart/2005/8/layout/vList5"/>
    <dgm:cxn modelId="{3B6E26D0-2554-4345-9E7D-B105A1DC2F3A}" type="presParOf" srcId="{CC45C735-14EB-4C89-B644-6AB8350B5C30}" destId="{FAD2D3E6-5147-4B2C-ABB6-E11F88304342}" srcOrd="1" destOrd="0" presId="urn:microsoft.com/office/officeart/2005/8/layout/vList5"/>
    <dgm:cxn modelId="{5CFF47CA-6B91-4031-8E40-9172C129A880}" type="presParOf" srcId="{CC45C735-14EB-4C89-B644-6AB8350B5C30}" destId="{61AEF291-EC2D-4E0C-8880-9CB184ECFCB0}" srcOrd="2" destOrd="0" presId="urn:microsoft.com/office/officeart/2005/8/layout/vList5"/>
    <dgm:cxn modelId="{88DCD5BA-03DB-41C4-9F6B-E140069CAE7A}" type="presParOf" srcId="{61AEF291-EC2D-4E0C-8880-9CB184ECFCB0}" destId="{66E63ABC-522B-4885-AE79-13A45BC4AEC2}" srcOrd="0" destOrd="0" presId="urn:microsoft.com/office/officeart/2005/8/layout/vList5"/>
    <dgm:cxn modelId="{89442324-E3B0-4233-80AF-008CD7D03C4E}" type="presParOf" srcId="{61AEF291-EC2D-4E0C-8880-9CB184ECFCB0}" destId="{A3B9519C-60B5-4E82-9C0B-FF7D11C1146E}" srcOrd="1" destOrd="0" presId="urn:microsoft.com/office/officeart/2005/8/layout/vList5"/>
    <dgm:cxn modelId="{ADED18C0-0DBD-4BF9-966D-D9C443F37E6D}" type="presParOf" srcId="{CC45C735-14EB-4C89-B644-6AB8350B5C30}" destId="{F66A19C9-2AB1-4F19-B990-B41275B28DDD}" srcOrd="3" destOrd="0" presId="urn:microsoft.com/office/officeart/2005/8/layout/vList5"/>
    <dgm:cxn modelId="{A41FB7CF-71FC-4756-9280-6F36ECFAC779}" type="presParOf" srcId="{CC45C735-14EB-4C89-B644-6AB8350B5C30}" destId="{CD899CA1-7F36-4D12-ABA5-A2C46E5BBB17}" srcOrd="4" destOrd="0" presId="urn:microsoft.com/office/officeart/2005/8/layout/vList5"/>
    <dgm:cxn modelId="{0C3595E9-3A85-4E3A-83C8-85738F13E76C}" type="presParOf" srcId="{CD899CA1-7F36-4D12-ABA5-A2C46E5BBB17}" destId="{6E4410D7-E153-491B-8E68-19244C9FB883}" srcOrd="0" destOrd="0" presId="urn:microsoft.com/office/officeart/2005/8/layout/vList5"/>
    <dgm:cxn modelId="{0FD6D18C-1768-4D35-97C2-1F8642EB3635}" type="presParOf" srcId="{CD899CA1-7F36-4D12-ABA5-A2C46E5BBB17}" destId="{8A4A4710-0B08-4DCF-B279-B6BBEF03C745}" srcOrd="1" destOrd="0" presId="urn:microsoft.com/office/officeart/2005/8/layout/vList5"/>
    <dgm:cxn modelId="{001CEA39-89B3-4EF9-BCD5-AC0285DBA26F}" type="presParOf" srcId="{CC45C735-14EB-4C89-B644-6AB8350B5C30}" destId="{BE190A79-1CE8-46E6-86CA-051814D2644A}" srcOrd="5" destOrd="0" presId="urn:microsoft.com/office/officeart/2005/8/layout/vList5"/>
    <dgm:cxn modelId="{0D4A4988-7EFF-4CD6-A67B-47E7FB95110D}" type="presParOf" srcId="{CC45C735-14EB-4C89-B644-6AB8350B5C30}" destId="{F8D67FC5-616B-428D-858F-B11B9B7360EA}" srcOrd="6" destOrd="0" presId="urn:microsoft.com/office/officeart/2005/8/layout/vList5"/>
    <dgm:cxn modelId="{BFC7D3DD-4661-4BBF-ABCB-912202D8715D}" type="presParOf" srcId="{F8D67FC5-616B-428D-858F-B11B9B7360EA}" destId="{90A2C69A-56CE-4165-85F8-FC57FB459709}" srcOrd="0" destOrd="0" presId="urn:microsoft.com/office/officeart/2005/8/layout/vList5"/>
    <dgm:cxn modelId="{EC5710C3-152C-4CB6-B772-1D9BEEBEEC44}" type="presParOf" srcId="{CC45C735-14EB-4C89-B644-6AB8350B5C30}" destId="{1DFA1E0F-931E-4532-A958-AC336F5E62D0}" srcOrd="7" destOrd="0" presId="urn:microsoft.com/office/officeart/2005/8/layout/vList5"/>
    <dgm:cxn modelId="{D3D97045-D76F-4BA9-ACC7-D6F305A31A2B}" type="presParOf" srcId="{CC45C735-14EB-4C89-B644-6AB8350B5C30}" destId="{90CC92C3-FCCF-443F-9C93-3EF1362B0951}" srcOrd="8" destOrd="0" presId="urn:microsoft.com/office/officeart/2005/8/layout/vList5"/>
    <dgm:cxn modelId="{0B1194EC-1FE7-4114-91B6-70BE4ADEC0A3}" type="presParOf" srcId="{90CC92C3-FCCF-443F-9C93-3EF1362B0951}" destId="{C2A7074D-C2FC-4B1E-BE0A-6684A9D19B6F}" srcOrd="0" destOrd="0" presId="urn:microsoft.com/office/officeart/2005/8/layout/vList5"/>
    <dgm:cxn modelId="{3FAC3A4F-BEA7-4C90-A421-780ED4027D08}" type="presParOf" srcId="{CC45C735-14EB-4C89-B644-6AB8350B5C30}" destId="{F901211C-70FB-4257-8C0E-C8101379AD55}" srcOrd="9" destOrd="0" presId="urn:microsoft.com/office/officeart/2005/8/layout/vList5"/>
    <dgm:cxn modelId="{9C0E1A26-6579-4EBD-A38B-D5E01A19BB8C}" type="presParOf" srcId="{CC45C735-14EB-4C89-B644-6AB8350B5C30}" destId="{32CF4966-BFFB-43C5-8272-24B938837B24}" srcOrd="10" destOrd="0" presId="urn:microsoft.com/office/officeart/2005/8/layout/vList5"/>
    <dgm:cxn modelId="{DB8C1142-7875-4021-AC49-DBA88B44E0F6}" type="presParOf" srcId="{32CF4966-BFFB-43C5-8272-24B938837B24}" destId="{8D795218-711F-4A51-AD36-F3190CE4F1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DA317-609C-42C7-BB5C-013A46CBEA7C}">
      <dsp:nvSpPr>
        <dsp:cNvPr id="0" name=""/>
        <dsp:cNvSpPr/>
      </dsp:nvSpPr>
      <dsp:spPr>
        <a:xfrm>
          <a:off x="0" y="388543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C726A-23E8-4F67-B929-2D7C3BBD8958}">
      <dsp:nvSpPr>
        <dsp:cNvPr id="0" name=""/>
        <dsp:cNvSpPr/>
      </dsp:nvSpPr>
      <dsp:spPr>
        <a:xfrm>
          <a:off x="391790" y="63823"/>
          <a:ext cx="7835792" cy="6494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сетевой план мероприятий </a:t>
          </a:r>
          <a:r>
            <a:rPr lang="ru-RU" sz="1800" b="1" kern="1200" dirty="0" smtClean="0">
              <a:solidFill>
                <a:srgbClr val="002060"/>
              </a:solidFill>
            </a:rPr>
            <a:t>по обеспечению введения обновленных ФГОС НОО и ООО, включающий мероприятия федерального, регионального и институционального уровня</a:t>
          </a:r>
          <a:endParaRPr lang="ru-RU" sz="1800" kern="1200" dirty="0"/>
        </a:p>
      </dsp:txBody>
      <dsp:txXfrm>
        <a:off x="423493" y="95526"/>
        <a:ext cx="7772386" cy="586034"/>
      </dsp:txXfrm>
    </dsp:sp>
    <dsp:sp modelId="{BF50E85A-9C7C-44F6-9962-A980E57E5FE8}">
      <dsp:nvSpPr>
        <dsp:cNvPr id="0" name=""/>
        <dsp:cNvSpPr/>
      </dsp:nvSpPr>
      <dsp:spPr>
        <a:xfrm>
          <a:off x="0" y="1386463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935BB-86AA-41A1-A898-604952DF8F5E}">
      <dsp:nvSpPr>
        <dsp:cNvPr id="0" name=""/>
        <dsp:cNvSpPr/>
      </dsp:nvSpPr>
      <dsp:spPr>
        <a:xfrm>
          <a:off x="411480" y="1061743"/>
          <a:ext cx="7789587" cy="6494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план-график мероприятий Минпросвещения России </a:t>
          </a:r>
          <a:r>
            <a:rPr lang="ru-RU" sz="1800" b="1" kern="1200" dirty="0" smtClean="0">
              <a:solidFill>
                <a:srgbClr val="002060"/>
              </a:solidFill>
            </a:rPr>
            <a:t>по введению обновленных ФГОС начального общего и основного общего образования</a:t>
          </a:r>
          <a:endParaRPr lang="ru-RU" sz="1800" kern="1200" dirty="0"/>
        </a:p>
      </dsp:txBody>
      <dsp:txXfrm>
        <a:off x="443183" y="1093446"/>
        <a:ext cx="7726181" cy="586034"/>
      </dsp:txXfrm>
    </dsp:sp>
    <dsp:sp modelId="{3283C92C-925F-4373-8EB4-122657F609DF}">
      <dsp:nvSpPr>
        <dsp:cNvPr id="0" name=""/>
        <dsp:cNvSpPr/>
      </dsp:nvSpPr>
      <dsp:spPr>
        <a:xfrm>
          <a:off x="0" y="2384383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58216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/>
        </a:p>
      </dsp:txBody>
      <dsp:txXfrm>
        <a:off x="0" y="2384383"/>
        <a:ext cx="8229600" cy="554400"/>
      </dsp:txXfrm>
    </dsp:sp>
    <dsp:sp modelId="{5BF355A8-8B31-4041-B131-DBCB3AD6F7DA}">
      <dsp:nvSpPr>
        <dsp:cNvPr id="0" name=""/>
        <dsp:cNvSpPr/>
      </dsp:nvSpPr>
      <dsp:spPr>
        <a:xfrm>
          <a:off x="407059" y="2059663"/>
          <a:ext cx="7818975" cy="6494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план-график мероприятий </a:t>
          </a:r>
          <a:r>
            <a:rPr lang="ru-RU" sz="1800" b="1" kern="1200" dirty="0" smtClean="0">
              <a:solidFill>
                <a:srgbClr val="002060"/>
              </a:solidFill>
            </a:rPr>
            <a:t>введения обновленных ФГОС НОО и ООО в </a:t>
          </a:r>
          <a:r>
            <a:rPr lang="ru-RU" sz="1800" b="1" kern="1200" dirty="0" smtClean="0">
              <a:solidFill>
                <a:srgbClr val="C00000"/>
              </a:solidFill>
            </a:rPr>
            <a:t>субъекте РФ</a:t>
          </a:r>
          <a:endParaRPr lang="ru-RU" sz="1800" kern="1200" dirty="0"/>
        </a:p>
      </dsp:txBody>
      <dsp:txXfrm>
        <a:off x="438762" y="2091366"/>
        <a:ext cx="7755569" cy="586034"/>
      </dsp:txXfrm>
    </dsp:sp>
    <dsp:sp modelId="{16D8DEE4-9603-4C9E-89D8-8D6BAF98E1B8}">
      <dsp:nvSpPr>
        <dsp:cNvPr id="0" name=""/>
        <dsp:cNvSpPr/>
      </dsp:nvSpPr>
      <dsp:spPr>
        <a:xfrm>
          <a:off x="0" y="3382303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AEB6B-4F90-43A1-89BE-970DA0EED0FB}">
      <dsp:nvSpPr>
        <dsp:cNvPr id="0" name=""/>
        <dsp:cNvSpPr/>
      </dsp:nvSpPr>
      <dsp:spPr>
        <a:xfrm>
          <a:off x="405452" y="3057583"/>
          <a:ext cx="7816255" cy="6494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критерии готовности системы образования </a:t>
          </a:r>
          <a:r>
            <a:rPr lang="ru-RU" sz="1800" b="1" kern="1200" dirty="0" smtClean="0">
              <a:solidFill>
                <a:srgbClr val="002060"/>
              </a:solidFill>
            </a:rPr>
            <a:t>субъекта РФ </a:t>
          </a:r>
          <a:br>
            <a:rPr lang="ru-RU" sz="1800" b="1" kern="1200" dirty="0" smtClean="0">
              <a:solidFill>
                <a:srgbClr val="002060"/>
              </a:solidFill>
            </a:rPr>
          </a:br>
          <a:r>
            <a:rPr lang="ru-RU" sz="1800" b="1" kern="1200" dirty="0" smtClean="0">
              <a:solidFill>
                <a:srgbClr val="002060"/>
              </a:solidFill>
            </a:rPr>
            <a:t>и образовательных организаций к введению ФГОС НОО и ООО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437155" y="3089286"/>
        <a:ext cx="7752849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31037-B010-4D8F-B5A8-70C28E4F14E9}">
      <dsp:nvSpPr>
        <dsp:cNvPr id="0" name=""/>
        <dsp:cNvSpPr/>
      </dsp:nvSpPr>
      <dsp:spPr>
        <a:xfrm rot="5400000">
          <a:off x="5202322" y="-2239457"/>
          <a:ext cx="776680" cy="5261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002060"/>
              </a:solidFill>
            </a:rPr>
            <a:t>ФГБНУ «Институт стратегии развития образования РАО»</a:t>
          </a:r>
          <a:endParaRPr lang="ru-RU" sz="1000" b="1" kern="1200" dirty="0">
            <a:solidFill>
              <a:srgbClr val="00206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002060"/>
              </a:solidFill>
            </a:rPr>
            <a:t>Составлен перечень учебников, используемых в субъектах Российской Федерации (январь 2022г.)</a:t>
          </a:r>
          <a:endParaRPr lang="ru-RU" sz="1000" b="1" kern="1200" dirty="0">
            <a:solidFill>
              <a:srgbClr val="00206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002060"/>
              </a:solidFill>
            </a:rPr>
            <a:t>Обеспечена адресная рассылка в субъекты Российской Федерации  методических рекомендаций по их использованию при реализации </a:t>
          </a:r>
          <a:endParaRPr lang="ru-RU" sz="1000" b="1" kern="1200" dirty="0">
            <a:solidFill>
              <a:srgbClr val="002060"/>
            </a:solidFill>
          </a:endParaRPr>
        </a:p>
      </dsp:txBody>
      <dsp:txXfrm rot="-5400000">
        <a:off x="2959762" y="41017"/>
        <a:ext cx="5223886" cy="700852"/>
      </dsp:txXfrm>
    </dsp:sp>
    <dsp:sp modelId="{CC2E74FC-E4CC-46F9-A832-87D128533947}">
      <dsp:nvSpPr>
        <dsp:cNvPr id="0" name=""/>
        <dsp:cNvSpPr/>
      </dsp:nvSpPr>
      <dsp:spPr>
        <a:xfrm>
          <a:off x="0" y="5022"/>
          <a:ext cx="2959762" cy="77284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Анализ распространенности используемых в субъектах РФ учебно-методических комплексов в разрезе учебных предметов и потребностей в финансировании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37727" y="42749"/>
        <a:ext cx="2884308" cy="697387"/>
      </dsp:txXfrm>
    </dsp:sp>
    <dsp:sp modelId="{A3B9519C-60B5-4E82-9C0B-FF7D11C1146E}">
      <dsp:nvSpPr>
        <dsp:cNvPr id="0" name=""/>
        <dsp:cNvSpPr/>
      </dsp:nvSpPr>
      <dsp:spPr>
        <a:xfrm rot="5400000">
          <a:off x="5286991" y="-1428625"/>
          <a:ext cx="61827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2060"/>
              </a:solidFill>
            </a:rPr>
            <a:t>ФГАОУ ДПО «Академия Минпросвещения России»</a:t>
          </a:r>
          <a:endParaRPr lang="ru-RU" sz="1200" b="1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2060"/>
              </a:solidFill>
            </a:rPr>
            <a:t>Март 2022г.</a:t>
          </a:r>
          <a:endParaRPr lang="ru-RU" sz="1200" b="1" kern="1200" dirty="0">
            <a:solidFill>
              <a:srgbClr val="002060"/>
            </a:solidFill>
          </a:endParaRPr>
        </a:p>
      </dsp:txBody>
      <dsp:txXfrm rot="-5400000">
        <a:off x="2962656" y="925892"/>
        <a:ext cx="5236762" cy="557909"/>
      </dsp:txXfrm>
    </dsp:sp>
    <dsp:sp modelId="{66E63ABC-522B-4885-AE79-13A45BC4AEC2}">
      <dsp:nvSpPr>
        <dsp:cNvPr id="0" name=""/>
        <dsp:cNvSpPr/>
      </dsp:nvSpPr>
      <dsp:spPr>
        <a:xfrm>
          <a:off x="0" y="818425"/>
          <a:ext cx="2962656" cy="77284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Организация обучения специалистов муниципальных органов управления образованием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37727" y="856152"/>
        <a:ext cx="2887202" cy="697387"/>
      </dsp:txXfrm>
    </dsp:sp>
    <dsp:sp modelId="{8A4A4710-0B08-4DCF-B279-B6BBEF03C745}">
      <dsp:nvSpPr>
        <dsp:cNvPr id="0" name=""/>
        <dsp:cNvSpPr/>
      </dsp:nvSpPr>
      <dsp:spPr>
        <a:xfrm rot="5400000">
          <a:off x="5253306" y="-609822"/>
          <a:ext cx="61827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2060"/>
              </a:solidFill>
            </a:rPr>
            <a:t>ФГАОУ ДПО «Академия Минпросвещения России»</a:t>
          </a:r>
          <a:endParaRPr lang="ru-RU" sz="1200" b="1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2060"/>
              </a:solidFill>
            </a:rPr>
            <a:t>январь-декабрь 2022</a:t>
          </a:r>
          <a:endParaRPr lang="ru-RU" sz="1200" b="1" kern="1200" dirty="0">
            <a:solidFill>
              <a:srgbClr val="002060"/>
            </a:solidFill>
          </a:endParaRPr>
        </a:p>
      </dsp:txBody>
      <dsp:txXfrm rot="-5400000">
        <a:off x="2928971" y="1744695"/>
        <a:ext cx="5236762" cy="557909"/>
      </dsp:txXfrm>
    </dsp:sp>
    <dsp:sp modelId="{6E4410D7-E153-491B-8E68-19244C9FB883}">
      <dsp:nvSpPr>
        <dsp:cNvPr id="0" name=""/>
        <dsp:cNvSpPr/>
      </dsp:nvSpPr>
      <dsp:spPr>
        <a:xfrm>
          <a:off x="0" y="1629908"/>
          <a:ext cx="2962656" cy="77284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Организация обучения педагогических работников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37727" y="1667635"/>
        <a:ext cx="2887202" cy="697387"/>
      </dsp:txXfrm>
    </dsp:sp>
    <dsp:sp modelId="{90A2C69A-56CE-4165-85F8-FC57FB459709}">
      <dsp:nvSpPr>
        <dsp:cNvPr id="0" name=""/>
        <dsp:cNvSpPr/>
      </dsp:nvSpPr>
      <dsp:spPr>
        <a:xfrm>
          <a:off x="0" y="2441392"/>
          <a:ext cx="2962656" cy="77284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Разработка системы мониторинга готовности образовательных организаций к реализации обновленных ФГОС (зеленая, желтая, красная зоны)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37727" y="2479119"/>
        <a:ext cx="2887202" cy="697387"/>
      </dsp:txXfrm>
    </dsp:sp>
    <dsp:sp modelId="{C2A7074D-C2FC-4B1E-BE0A-6684A9D19B6F}">
      <dsp:nvSpPr>
        <dsp:cNvPr id="0" name=""/>
        <dsp:cNvSpPr/>
      </dsp:nvSpPr>
      <dsp:spPr>
        <a:xfrm>
          <a:off x="0" y="3252875"/>
          <a:ext cx="2962656" cy="77284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</a:rPr>
            <a:t> Контрольные экспертные выезды в регионы Российской Федерации на основе </a:t>
          </a:r>
          <a:r>
            <a:rPr lang="ru-RU" sz="1100" b="1" kern="1200" dirty="0" err="1" smtClean="0">
              <a:solidFill>
                <a:srgbClr val="002060"/>
              </a:solidFill>
            </a:rPr>
            <a:t>риск-ориентированной</a:t>
          </a:r>
          <a:r>
            <a:rPr lang="ru-RU" sz="1100" b="1" kern="1200" dirty="0" smtClean="0">
              <a:solidFill>
                <a:srgbClr val="002060"/>
              </a:solidFill>
            </a:rPr>
            <a:t> модели с целью снижения рисков при переходе к реализации обновленных ФГОС</a:t>
          </a:r>
          <a:endParaRPr lang="ru-RU" sz="1100" b="1" kern="1200" dirty="0">
            <a:solidFill>
              <a:srgbClr val="002060"/>
            </a:solidFill>
          </a:endParaRPr>
        </a:p>
      </dsp:txBody>
      <dsp:txXfrm>
        <a:off x="37727" y="3290602"/>
        <a:ext cx="2887202" cy="697387"/>
      </dsp:txXfrm>
    </dsp:sp>
    <dsp:sp modelId="{8D795218-711F-4A51-AD36-F3190CE4F122}">
      <dsp:nvSpPr>
        <dsp:cNvPr id="0" name=""/>
        <dsp:cNvSpPr/>
      </dsp:nvSpPr>
      <dsp:spPr>
        <a:xfrm>
          <a:off x="0" y="4067461"/>
          <a:ext cx="2962656" cy="77284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Разработка системы мониторинга реализации образовательными организациями обновленных ФГОС (зеленая, желтая, красная зоны)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37727" y="4105188"/>
        <a:ext cx="2887202" cy="697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322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99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898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477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927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929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796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440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708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838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5E33173-FD76-4096-9269-4DAF2793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16" y="2304001"/>
            <a:ext cx="4470534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47BCC956-CB20-44D2-9E97-FD4B3765E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78016" y="0"/>
            <a:ext cx="4065984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ED4F1DA6-0E09-4DDD-91BB-50C934A988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4548" y="3968751"/>
            <a:ext cx="4521994" cy="197961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382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969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69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237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133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869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55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64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562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500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875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670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5E33173-FD76-4096-9269-4DAF2793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16" y="2304001"/>
            <a:ext cx="4470534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47BCC956-CB20-44D2-9E97-FD4B3765E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78016" y="0"/>
            <a:ext cx="4065984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ED4F1DA6-0E09-4DDD-91BB-50C934A988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4548" y="3968751"/>
            <a:ext cx="4521994" cy="197961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946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65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3545-15E2-4F38-A142-0A34B4B700E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03D4-92AA-46A8-8703-A8BF747464A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46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80123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введения обновленных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 НОО и ФГОС ООО </a:t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Гудермесском</a:t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муниципальном районе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subTitle" idx="1"/>
          </p:nvPr>
        </p:nvSpPr>
        <p:spPr>
          <a:xfrm>
            <a:off x="827584" y="3861048"/>
            <a:ext cx="7772400" cy="1199704"/>
          </a:xfrm>
        </p:spPr>
        <p:txBody>
          <a:bodyPr/>
          <a:lstStyle/>
          <a:p>
            <a:r>
              <a:rPr lang="ru-RU" b="1" i="1" dirty="0" smtClean="0">
                <a:latin typeface="Book Antiqua" pitchFamily="18" charset="0"/>
              </a:rPr>
              <a:t>.</a:t>
            </a:r>
            <a:endParaRPr lang="ru-RU" b="1" i="1" dirty="0">
              <a:latin typeface="Book Antiqua" pitchFamily="18" charset="0"/>
            </a:endParaRPr>
          </a:p>
        </p:txBody>
      </p:sp>
      <p:pic>
        <p:nvPicPr>
          <p:cNvPr id="5" name="Рисунок 4" descr="логоти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32656"/>
            <a:ext cx="1697486" cy="1700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5536" y="5949280"/>
            <a:ext cx="8061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Arial Black" pitchFamily="34" charset="0"/>
              </a:rPr>
              <a:t>Азиева</a:t>
            </a:r>
            <a:r>
              <a:rPr lang="ru-RU" dirty="0" smtClean="0">
                <a:latin typeface="Arial Black" pitchFamily="34" charset="0"/>
              </a:rPr>
              <a:t> Т.К., начальник отдела методического обеспечения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470" marR="232410" indent="448945"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Показатель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1: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Разработаны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утверждены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начального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общего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основного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общего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</a:t>
            </a:r>
            <a:r>
              <a:rPr lang="ru-RU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обновленными</a:t>
            </a:r>
            <a:r>
              <a:rPr lang="ru-RU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ФГОС -0%</a:t>
            </a:r>
            <a:endParaRPr lang="ru-RU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28800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470" marR="230505" indent="448945" algn="just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Показатель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2: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Нормативная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база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(локальные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акты)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 организации приведена в соответствие с требованиями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обновленных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ФГОС – 95%</a:t>
            </a:r>
            <a:endParaRPr lang="ru-RU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902605"/>
            <a:ext cx="820891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470" marR="233045" indent="448945" algn="just">
              <a:lnSpc>
                <a:spcPct val="115000"/>
              </a:lnSpc>
              <a:spcBef>
                <a:spcPts val="1040"/>
              </a:spcBef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Показатель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3: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Приведены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требованиями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обновленных ФГОС квалификационные характеристики, должностные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инструкции</a:t>
            </a:r>
            <a:r>
              <a:rPr lang="ru-RU" sz="20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</a:t>
            </a:r>
            <a:r>
              <a:rPr lang="ru-RU" sz="20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ОО – 41 %</a:t>
            </a:r>
            <a:endParaRPr lang="ru-RU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2308" y="4542995"/>
            <a:ext cx="8056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470" marR="233045" indent="448945" algn="just">
              <a:spcBef>
                <a:spcPts val="1040"/>
              </a:spcBef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Показатель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список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учебников,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учебных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пособий,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информационно-цифровых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ресурсов,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используемых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образовательном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процессе</a:t>
            </a:r>
            <a:r>
              <a:rPr lang="ru-RU" sz="20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 с</a:t>
            </a:r>
            <a:r>
              <a:rPr lang="ru-RU" sz="20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обновленными</a:t>
            </a:r>
            <a:r>
              <a:rPr lang="ru-RU" sz="20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ФГОС-93%</a:t>
            </a:r>
            <a:endParaRPr lang="ru-RU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49" y="218530"/>
            <a:ext cx="810838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24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33045" algn="just">
              <a:spcAft>
                <a:spcPts val="0"/>
              </a:spcAft>
              <a:tabLst>
                <a:tab pos="735965" algn="l"/>
              </a:tabLs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Показатель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5: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Определена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оптимальная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модель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образовательного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процесса,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обеспечивающая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организацию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внеурочной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(например,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модель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взаимодействия</a:t>
            </a:r>
            <a:r>
              <a:rPr lang="ru-RU" sz="20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учреждениями</a:t>
            </a:r>
            <a:r>
              <a:rPr lang="ru-RU" sz="20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дополнительного</a:t>
            </a:r>
            <a:r>
              <a:rPr lang="ru-RU" sz="2000" b="1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)-41%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42088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470" marR="234315" indent="448945" algn="just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Показатель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методической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работы,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обеспечивающий</a:t>
            </a:r>
            <a:r>
              <a:rPr lang="ru-RU" sz="20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сопровождение</a:t>
            </a:r>
            <a:r>
              <a:rPr lang="ru-RU" sz="20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введения</a:t>
            </a:r>
            <a:r>
              <a:rPr lang="ru-RU" sz="20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обновленных</a:t>
            </a:r>
            <a:r>
              <a:rPr lang="ru-RU" sz="2000" b="1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ФГОС – 100%</a:t>
            </a:r>
            <a:endParaRPr lang="ru-RU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3760" y="3457155"/>
            <a:ext cx="82931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470" marR="233045" indent="448945" algn="just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Показатель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Осуществлено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квалификации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всех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учителей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начальных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классов,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учителей-предметников,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реализующих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рабочие предметы учебного плана основного общего образования и других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педагогических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 – 80%</a:t>
            </a:r>
            <a:endParaRPr lang="ru-RU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013176"/>
            <a:ext cx="8172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470" marR="228600" indent="448945" algn="just">
              <a:spcBef>
                <a:spcPts val="1295"/>
              </a:spcBef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Показатель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Обеспечены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кадровые,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финансовые,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материально-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технические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иные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ООП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начального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общего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основного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общего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требованиями</a:t>
            </a:r>
            <a:r>
              <a:rPr lang="ru-RU" sz="2000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обновленных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ФГОС – 100%</a:t>
            </a:r>
            <a:endParaRPr lang="ru-RU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83" y="81117"/>
            <a:ext cx="810838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54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Управленческие механизмы введения обновленных ФГОС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4000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4857760"/>
            <a:ext cx="8358246" cy="1785950"/>
          </a:xfrm>
          <a:prstGeom prst="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Управленческие решения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разработка нормативно-правовых документов и локальных актов различного уровня;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планирование и реализация мероприятий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 обеспечению условий реализации обновленных ФГОС НОО и ООО (материально-технических, финансовых, информационных и т.п.).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654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540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Мониторинг готовности регионов к введению обновленных ФГОС начального общего и основного общего образования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3500430" y="4143380"/>
            <a:ext cx="5304421" cy="699206"/>
            <a:chOff x="4524557" y="4105471"/>
            <a:chExt cx="5304421" cy="699206"/>
          </a:xfrm>
        </p:grpSpPr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 rot="5400000">
              <a:off x="6810184" y="1819844"/>
              <a:ext cx="695690" cy="526694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4595995" y="4176909"/>
              <a:ext cx="5232983" cy="627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17145" rIns="34290" bIns="17145" numCol="1" spcCol="1270" anchor="ctr" anchorCtr="0">
              <a:noAutofit/>
            </a:bodyPr>
            <a:lstStyle/>
            <a:p>
              <a:pPr marL="57150" marR="0" lvl="1" indent="-57150" algn="l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ФГБНУ «Институт стратегии развития образования РАО» </a:t>
              </a:r>
            </a:p>
            <a:p>
              <a:pPr marL="57150" marR="0" lvl="1" indent="-57150" algn="l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январь-февраль 2022г.</a:t>
              </a:r>
            </a:p>
            <a:p>
              <a:pPr marL="57150" marR="0" lvl="1" indent="-57150" algn="l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Рейтинг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500430" y="5786454"/>
            <a:ext cx="5266944" cy="695690"/>
            <a:chOff x="4453119" y="4534099"/>
            <a:chExt cx="5266944" cy="695690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5400000">
              <a:off x="6738746" y="2248472"/>
              <a:ext cx="695690" cy="526694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4453119" y="4534099"/>
              <a:ext cx="5232983" cy="627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17145" rIns="34290" bIns="17145" numCol="1" spcCol="1270" anchor="ctr" anchorCtr="0">
              <a:noAutofit/>
            </a:bodyPr>
            <a:lstStyle/>
            <a:p>
              <a:pPr marL="57150" marR="0" lvl="1" indent="-57150" algn="l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ФГБНУ «Институт управления  образованием РАО»</a:t>
              </a:r>
            </a:p>
            <a:p>
              <a:pPr marL="57150" marR="0" lvl="1" indent="-57150" algn="l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май  2022г.</a:t>
              </a:r>
            </a:p>
            <a:p>
              <a:pPr marL="57150" marR="0" lvl="1" indent="-57150" algn="l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Рейтинг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500430" y="5000636"/>
            <a:ext cx="5304421" cy="699206"/>
            <a:chOff x="4524557" y="4105471"/>
            <a:chExt cx="5304421" cy="699206"/>
          </a:xfrm>
        </p:grpSpPr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 rot="5400000">
              <a:off x="6810184" y="1819844"/>
              <a:ext cx="695690" cy="526694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4595995" y="4176909"/>
              <a:ext cx="5232983" cy="627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17145" rIns="34290" bIns="17145" numCol="1" spcCol="1270" anchor="ctr" anchorCtr="0">
              <a:noAutofit/>
            </a:bodyPr>
            <a:lstStyle/>
            <a:p>
              <a:pPr marL="57150" marR="0" lvl="1" indent="-57150" algn="l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Департамент государственной политики и управления в сфере общего образования Минпросвещения России </a:t>
              </a:r>
            </a:p>
            <a:p>
              <a:pPr marL="57150" marR="0" lvl="1" indent="-57150" algn="l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май 2022г.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05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9321"/>
            <a:ext cx="3552486" cy="51526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Обновленные ФГОС НОО и ФГОС ООО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6" y="1124744"/>
            <a:ext cx="3867894" cy="51571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9" y="106990"/>
            <a:ext cx="807305" cy="102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89530" y="3582476"/>
            <a:ext cx="8386082" cy="2142067"/>
            <a:chOff x="289529" y="2686857"/>
            <a:chExt cx="2486025" cy="1606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29" y="2686857"/>
              <a:ext cx="2453689" cy="160622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9968" y="2691625"/>
              <a:ext cx="2393315" cy="1248410"/>
            </a:xfrm>
            <a:custGeom>
              <a:avLst/>
              <a:gdLst/>
              <a:ahLst/>
              <a:cxnLst/>
              <a:rect l="l" t="t" r="r" b="b"/>
              <a:pathLst>
                <a:path w="2393315" h="1248410">
                  <a:moveTo>
                    <a:pt x="2393188" y="0"/>
                  </a:moveTo>
                  <a:lnTo>
                    <a:pt x="0" y="0"/>
                  </a:lnTo>
                  <a:lnTo>
                    <a:pt x="0" y="1248270"/>
                  </a:lnTo>
                  <a:lnTo>
                    <a:pt x="2393188" y="1248270"/>
                  </a:lnTo>
                  <a:lnTo>
                    <a:pt x="2393188" y="0"/>
                  </a:lnTo>
                  <a:close/>
                </a:path>
              </a:pathLst>
            </a:custGeom>
            <a:solidFill>
              <a:srgbClr val="1F37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284" y="2828544"/>
              <a:ext cx="1574292" cy="5135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4131" y="3102864"/>
              <a:ext cx="2481072" cy="5135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943" y="3377184"/>
              <a:ext cx="1621536" cy="51358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35965" y="3846236"/>
            <a:ext cx="799585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Реализация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обновленных</a:t>
            </a:r>
            <a:r>
              <a:rPr sz="28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ФГОС </a:t>
            </a:r>
            <a:r>
              <a:rPr sz="2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НОО</a:t>
            </a:r>
            <a:r>
              <a:rPr sz="2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ООО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1520" y="1700808"/>
            <a:ext cx="8424936" cy="2221652"/>
            <a:chOff x="231647" y="1216152"/>
            <a:chExt cx="2536190" cy="1666239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1647" y="1216152"/>
              <a:ext cx="2535936" cy="166573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2640" y="1275664"/>
              <a:ext cx="2393315" cy="1216660"/>
            </a:xfrm>
            <a:custGeom>
              <a:avLst/>
              <a:gdLst/>
              <a:ahLst/>
              <a:cxnLst/>
              <a:rect l="l" t="t" r="r" b="b"/>
              <a:pathLst>
                <a:path w="2393315" h="1216660">
                  <a:moveTo>
                    <a:pt x="2393188" y="0"/>
                  </a:moveTo>
                  <a:lnTo>
                    <a:pt x="0" y="0"/>
                  </a:lnTo>
                  <a:lnTo>
                    <a:pt x="0" y="1216456"/>
                  </a:lnTo>
                  <a:lnTo>
                    <a:pt x="2393188" y="1216456"/>
                  </a:lnTo>
                  <a:lnTo>
                    <a:pt x="2393188" y="0"/>
                  </a:lnTo>
                  <a:close/>
                </a:path>
              </a:pathLst>
            </a:custGeom>
            <a:solidFill>
              <a:srgbClr val="1F37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6927" y="1397508"/>
              <a:ext cx="1926336" cy="5135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5675" y="1671828"/>
              <a:ext cx="2148840" cy="5135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0371" y="1946148"/>
              <a:ext cx="1616964" cy="51358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02641" y="1700886"/>
            <a:ext cx="8135031" cy="1299074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306070" marR="299720" algn="ctr">
              <a:lnSpc>
                <a:spcPct val="100000"/>
              </a:lnSpc>
              <a:spcBef>
                <a:spcPts val="1490"/>
              </a:spcBef>
            </a:pPr>
            <a:r>
              <a:rPr sz="3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Формирование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ф</a:t>
            </a:r>
            <a:r>
              <a:rPr sz="36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ц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он</a:t>
            </a:r>
            <a:r>
              <a:rPr sz="3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ной  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грамотности</a:t>
            </a:r>
            <a:endParaRPr sz="3600" b="1" dirty="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695829" y="1700785"/>
            <a:ext cx="325120" cy="3514513"/>
            <a:chOff x="2695829" y="1275588"/>
            <a:chExt cx="325120" cy="2635885"/>
          </a:xfrm>
        </p:grpSpPr>
        <p:sp>
          <p:nvSpPr>
            <p:cNvPr id="22" name="object 22"/>
            <p:cNvSpPr/>
            <p:nvPr/>
          </p:nvSpPr>
          <p:spPr>
            <a:xfrm>
              <a:off x="2862072" y="1275588"/>
              <a:ext cx="0" cy="2635885"/>
            </a:xfrm>
            <a:custGeom>
              <a:avLst/>
              <a:gdLst/>
              <a:ahLst/>
              <a:cxnLst/>
              <a:rect l="l" t="t" r="r" b="b"/>
              <a:pathLst>
                <a:path h="2635885">
                  <a:moveTo>
                    <a:pt x="0" y="0"/>
                  </a:moveTo>
                  <a:lnTo>
                    <a:pt x="0" y="2635592"/>
                  </a:lnTo>
                </a:path>
              </a:pathLst>
            </a:custGeom>
            <a:ln w="28575">
              <a:solidFill>
                <a:srgbClr val="8B8B8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95829" y="1997963"/>
              <a:ext cx="325120" cy="1372235"/>
            </a:xfrm>
            <a:custGeom>
              <a:avLst/>
              <a:gdLst/>
              <a:ahLst/>
              <a:cxnLst/>
              <a:rect l="l" t="t" r="r" b="b"/>
              <a:pathLst>
                <a:path w="325119" h="1372235">
                  <a:moveTo>
                    <a:pt x="317881" y="42926"/>
                  </a:moveTo>
                  <a:lnTo>
                    <a:pt x="289217" y="28575"/>
                  </a:lnTo>
                  <a:lnTo>
                    <a:pt x="232156" y="0"/>
                  </a:lnTo>
                  <a:lnTo>
                    <a:pt x="251167" y="28575"/>
                  </a:lnTo>
                  <a:lnTo>
                    <a:pt x="0" y="28575"/>
                  </a:lnTo>
                  <a:lnTo>
                    <a:pt x="0" y="57150"/>
                  </a:lnTo>
                  <a:lnTo>
                    <a:pt x="251231" y="57150"/>
                  </a:lnTo>
                  <a:lnTo>
                    <a:pt x="232156" y="85725"/>
                  </a:lnTo>
                  <a:lnTo>
                    <a:pt x="289382" y="57150"/>
                  </a:lnTo>
                  <a:lnTo>
                    <a:pt x="317881" y="42926"/>
                  </a:lnTo>
                  <a:close/>
                </a:path>
                <a:path w="325119" h="1372235">
                  <a:moveTo>
                    <a:pt x="325120" y="1329182"/>
                  </a:moveTo>
                  <a:lnTo>
                    <a:pt x="296456" y="1314831"/>
                  </a:lnTo>
                  <a:lnTo>
                    <a:pt x="239395" y="1286256"/>
                  </a:lnTo>
                  <a:lnTo>
                    <a:pt x="258406" y="1314831"/>
                  </a:lnTo>
                  <a:lnTo>
                    <a:pt x="7239" y="1314831"/>
                  </a:lnTo>
                  <a:lnTo>
                    <a:pt x="7239" y="1343406"/>
                  </a:lnTo>
                  <a:lnTo>
                    <a:pt x="258470" y="1343406"/>
                  </a:lnTo>
                  <a:lnTo>
                    <a:pt x="239395" y="1371981"/>
                  </a:lnTo>
                  <a:lnTo>
                    <a:pt x="296621" y="1343406"/>
                  </a:lnTo>
                  <a:lnTo>
                    <a:pt x="325120" y="1329182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282447" y="528704"/>
            <a:ext cx="6722109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8235" marR="5080" indent="-2376170" algn="ctr">
              <a:lnSpc>
                <a:spcPct val="100000"/>
              </a:lnSpc>
              <a:spcBef>
                <a:spcPts val="100"/>
              </a:spcBef>
            </a:pPr>
            <a:r>
              <a:rPr sz="2700" spc="-15" dirty="0" err="1">
                <a:solidFill>
                  <a:srgbClr val="1F3863"/>
                </a:solidFill>
                <a:latin typeface="Times New Roman"/>
                <a:cs typeface="Times New Roman"/>
              </a:rPr>
              <a:t>Ключевые</a:t>
            </a:r>
            <a:r>
              <a:rPr sz="2700" spc="-1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700" spc="-20" dirty="0" err="1" smtClean="0">
                <a:solidFill>
                  <a:srgbClr val="1F3863"/>
                </a:solidFill>
                <a:latin typeface="Times New Roman"/>
                <a:cs typeface="Times New Roman"/>
              </a:rPr>
              <a:t>задачи</a:t>
            </a:r>
            <a:endParaRPr sz="2700" dirty="0"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811" y="211665"/>
            <a:ext cx="810838" cy="1024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Нормативно-правовая база, регламентирующая введение обновленных ФГОС НОО и ООО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1772816"/>
            <a:ext cx="7272808" cy="44080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33" y="188640"/>
            <a:ext cx="810838" cy="10242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656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Создание координационного совета</a:t>
            </a:r>
            <a:endParaRPr lang="ru-RU" sz="24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929" y="980728"/>
            <a:ext cx="81147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/>
              <a:t>Цель: </a:t>
            </a:r>
            <a:r>
              <a:rPr lang="ru-RU" b="1" dirty="0"/>
              <a:t>организации введения </a:t>
            </a:r>
            <a:r>
              <a:rPr lang="ru-RU" b="1" dirty="0" smtClean="0"/>
              <a:t>обновленных ФГОС НОО и </a:t>
            </a:r>
            <a:r>
              <a:rPr lang="ru-RU" b="1" dirty="0"/>
              <a:t>ФГОС ООО, </a:t>
            </a:r>
            <a:endParaRPr lang="ru-RU" b="1" dirty="0" smtClean="0"/>
          </a:p>
          <a:p>
            <a:r>
              <a:rPr lang="ru-RU" b="1" dirty="0" smtClean="0"/>
              <a:t>обеспечение </a:t>
            </a:r>
            <a:r>
              <a:rPr lang="ru-RU" b="1" dirty="0"/>
              <a:t>нормативно-правового, организационного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/>
              <a:t>кадрового, научно-методического и информационного </a:t>
            </a:r>
            <a:endParaRPr lang="ru-RU" b="1" dirty="0" smtClean="0"/>
          </a:p>
          <a:p>
            <a:r>
              <a:rPr lang="ru-RU" b="1" dirty="0" smtClean="0"/>
              <a:t>сопровождения </a:t>
            </a:r>
            <a:r>
              <a:rPr lang="ru-RU" b="1" dirty="0"/>
              <a:t>введения ФГОС.</a:t>
            </a:r>
          </a:p>
          <a:p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64855"/>
            <a:ext cx="3141294" cy="4412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64855"/>
            <a:ext cx="3139923" cy="43685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10" y="282212"/>
            <a:ext cx="810838" cy="10242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8251" y="332656"/>
            <a:ext cx="4782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Создание рабочей группы</a:t>
            </a:r>
            <a:endParaRPr lang="ru-RU" sz="24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929" y="980728"/>
            <a:ext cx="7018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Цель: обеспечение </a:t>
            </a:r>
            <a:r>
              <a:rPr lang="ru-RU" b="1" dirty="0"/>
              <a:t>системного подхода к введению ФГОС </a:t>
            </a:r>
            <a:endParaRPr lang="ru-RU" b="1" dirty="0" smtClean="0"/>
          </a:p>
          <a:p>
            <a:r>
              <a:rPr lang="ru-RU" b="1" dirty="0" smtClean="0"/>
              <a:t>на </a:t>
            </a:r>
            <a:r>
              <a:rPr lang="ru-RU" b="1" dirty="0"/>
              <a:t>уроках начального и основного общего образования.</a:t>
            </a: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00808"/>
            <a:ext cx="3010176" cy="4347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72" y="1700808"/>
            <a:ext cx="3107826" cy="4347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10" y="282212"/>
            <a:ext cx="810838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0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8044" y="332656"/>
            <a:ext cx="5862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Муниципальная дорожная карта</a:t>
            </a:r>
            <a:endParaRPr lang="ru-RU" sz="24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453873" cy="54011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8640"/>
            <a:ext cx="810838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995" y="332656"/>
            <a:ext cx="4424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Период: январь - апрель</a:t>
            </a:r>
            <a:endParaRPr lang="ru-RU" sz="24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859" y="794321"/>
            <a:ext cx="79208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Проведено:</a:t>
            </a:r>
          </a:p>
          <a:p>
            <a:endParaRPr lang="ru-RU" sz="20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latin typeface="Arial Black" panose="020B0A04020102020204" pitchFamily="34" charset="0"/>
              </a:rPr>
              <a:t>Семинар-совещания с руководителями 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и заместителями руководителей – 5;</a:t>
            </a:r>
            <a:endParaRPr lang="ru-RU" sz="2000" dirty="0">
              <a:latin typeface="Arial Black" panose="020B0A04020102020204" pitchFamily="34" charset="0"/>
            </a:endParaRPr>
          </a:p>
          <a:p>
            <a:r>
              <a:rPr lang="ru-RU" sz="2000" dirty="0" smtClean="0">
                <a:latin typeface="Arial Black" panose="020B0A04020102020204" pitchFamily="34" charset="0"/>
              </a:rPr>
              <a:t>Теоретические семинары с педагогами – 13;</a:t>
            </a:r>
            <a:endParaRPr lang="ru-RU" sz="2000" dirty="0">
              <a:latin typeface="Arial Black" panose="020B0A04020102020204" pitchFamily="34" charset="0"/>
            </a:endParaRPr>
          </a:p>
          <a:p>
            <a:r>
              <a:rPr lang="ru-RU" sz="2000" dirty="0" smtClean="0">
                <a:latin typeface="Arial Black" panose="020B0A04020102020204" pitchFamily="34" charset="0"/>
              </a:rPr>
              <a:t>Конференция – 1;</a:t>
            </a:r>
            <a:endParaRPr lang="ru-RU" sz="2000" dirty="0">
              <a:latin typeface="Arial Black" panose="020B0A04020102020204" pitchFamily="34" charset="0"/>
            </a:endParaRPr>
          </a:p>
          <a:p>
            <a:r>
              <a:rPr lang="ru-RU" sz="2000" dirty="0" smtClean="0">
                <a:latin typeface="Arial Black" panose="020B0A04020102020204" pitchFamily="34" charset="0"/>
              </a:rPr>
              <a:t>Заседания координационного совета;</a:t>
            </a:r>
            <a:endParaRPr lang="ru-RU" sz="2000" dirty="0">
              <a:latin typeface="Arial Black" panose="020B0A04020102020204" pitchFamily="34" charset="0"/>
            </a:endParaRPr>
          </a:p>
          <a:p>
            <a:r>
              <a:rPr lang="ru-RU" sz="2000" dirty="0" smtClean="0">
                <a:latin typeface="Arial Black" panose="020B0A04020102020204" pitchFamily="34" charset="0"/>
              </a:rPr>
              <a:t>Заседания методического совета;</a:t>
            </a:r>
            <a:endParaRPr lang="ru-RU" sz="2000" dirty="0">
              <a:latin typeface="Arial Black" panose="020B0A04020102020204" pitchFamily="34" charset="0"/>
            </a:endParaRPr>
          </a:p>
          <a:p>
            <a:r>
              <a:rPr lang="ru-RU" sz="2000" dirty="0" smtClean="0">
                <a:latin typeface="Arial Black" panose="020B0A04020102020204" pitchFamily="34" charset="0"/>
              </a:rPr>
              <a:t>Заседания рабочей группы.</a:t>
            </a:r>
          </a:p>
          <a:p>
            <a:endParaRPr lang="ru-RU" sz="2000" dirty="0"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Запланировано:</a:t>
            </a:r>
          </a:p>
          <a:p>
            <a:endParaRPr lang="ru-RU" sz="20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latin typeface="Arial Black" panose="020B0A04020102020204" pitchFamily="34" charset="0"/>
              </a:rPr>
              <a:t>Семинар-совещание </a:t>
            </a:r>
            <a:r>
              <a:rPr lang="ru-RU" sz="2000" dirty="0">
                <a:latin typeface="Arial Black" panose="020B0A04020102020204" pitchFamily="34" charset="0"/>
              </a:rPr>
              <a:t>с руководителями 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и заместителями руководителей – </a:t>
            </a:r>
            <a:r>
              <a:rPr lang="ru-RU" sz="2000" dirty="0" smtClean="0">
                <a:latin typeface="Arial Black" panose="020B0A04020102020204" pitchFamily="34" charset="0"/>
              </a:rPr>
              <a:t>1;</a:t>
            </a:r>
            <a:endParaRPr lang="ru-RU" sz="2000" dirty="0">
              <a:latin typeface="Arial Black" panose="020B0A04020102020204" pitchFamily="34" charset="0"/>
            </a:endParaRPr>
          </a:p>
          <a:p>
            <a:r>
              <a:rPr lang="ru-RU" sz="2000" dirty="0">
                <a:latin typeface="Arial Black" panose="020B0A04020102020204" pitchFamily="34" charset="0"/>
              </a:rPr>
              <a:t>Теоретические семинары с педагогами – </a:t>
            </a:r>
            <a:r>
              <a:rPr lang="ru-RU" sz="2000" dirty="0" smtClean="0">
                <a:latin typeface="Arial Black" panose="020B0A04020102020204" pitchFamily="34" charset="0"/>
              </a:rPr>
              <a:t>2;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Педагогические чтения.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82212"/>
            <a:ext cx="810838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6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5291" y="332656"/>
            <a:ext cx="4968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Повышение квалификации</a:t>
            </a:r>
            <a:endParaRPr lang="ru-RU" sz="24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89" y="794321"/>
            <a:ext cx="82356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Прошли курсы повышения квалификации: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Методисты отдела методического обеспечения – 100%;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Руководители ОО – 17 человек;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Заместители руководителей – 7 человек;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Педагоги – 170 человек.</a:t>
            </a:r>
          </a:p>
          <a:p>
            <a:endParaRPr lang="ru-RU" sz="20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Проходят курсы повышения квалификации: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Руководители ОО – </a:t>
            </a:r>
            <a:r>
              <a:rPr lang="ru-RU" sz="2000" dirty="0" smtClean="0">
                <a:latin typeface="Arial Black" panose="020B0A04020102020204" pitchFamily="34" charset="0"/>
              </a:rPr>
              <a:t>10 </a:t>
            </a:r>
            <a:r>
              <a:rPr lang="ru-RU" sz="2000" dirty="0">
                <a:latin typeface="Arial Black" panose="020B0A04020102020204" pitchFamily="34" charset="0"/>
              </a:rPr>
              <a:t>человек;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Педагоги: - 634 человек.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3" y="282212"/>
            <a:ext cx="810838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52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257</TotalTime>
  <Words>668</Words>
  <Application>Microsoft Office PowerPoint</Application>
  <PresentationFormat>Экран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Arial Black</vt:lpstr>
      <vt:lpstr>Book Antiqua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Тема Office</vt:lpstr>
      <vt:lpstr>1_Тема Office</vt:lpstr>
      <vt:lpstr>Особенности введения обновленных ФГОС НОО и ФГОС ООО  в Гудермесском муниципальном районе  </vt:lpstr>
      <vt:lpstr>Обновленные ФГОС НОО и ФГОС ООО</vt:lpstr>
      <vt:lpstr>Ключевые задачи</vt:lpstr>
      <vt:lpstr>Нормативно-правовая база, регламентирующая введение обновленных ФГОС НОО и ООО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Управленческие механизмы введения обновленных ФГОС</vt:lpstr>
      <vt:lpstr>Мониторинг готовности регионов к введению обновленных ФГОС начального общего и основного общего образования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23</cp:revision>
  <dcterms:created xsi:type="dcterms:W3CDTF">2022-01-28T14:57:12Z</dcterms:created>
  <dcterms:modified xsi:type="dcterms:W3CDTF">2022-05-06T11:43:22Z</dcterms:modified>
</cp:coreProperties>
</file>