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8" r:id="rId1"/>
  </p:sldMasterIdLst>
  <p:notesMasterIdLst>
    <p:notesMasterId r:id="rId23"/>
  </p:notesMasterIdLst>
  <p:sldIdLst>
    <p:sldId id="304" r:id="rId2"/>
    <p:sldId id="305" r:id="rId3"/>
    <p:sldId id="306" r:id="rId4"/>
    <p:sldId id="307" r:id="rId5"/>
    <p:sldId id="308" r:id="rId6"/>
    <p:sldId id="309" r:id="rId7"/>
    <p:sldId id="310" r:id="rId8"/>
    <p:sldId id="312" r:id="rId9"/>
    <p:sldId id="313" r:id="rId10"/>
    <p:sldId id="314" r:id="rId11"/>
    <p:sldId id="315" r:id="rId12"/>
    <p:sldId id="316" r:id="rId13"/>
    <p:sldId id="317" r:id="rId14"/>
    <p:sldId id="318" r:id="rId15"/>
    <p:sldId id="319" r:id="rId16"/>
    <p:sldId id="320" r:id="rId17"/>
    <p:sldId id="321" r:id="rId18"/>
    <p:sldId id="322" r:id="rId19"/>
    <p:sldId id="323" r:id="rId20"/>
    <p:sldId id="324" r:id="rId21"/>
    <p:sldId id="301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268" autoAdjust="0"/>
  </p:normalViewPr>
  <p:slideViewPr>
    <p:cSldViewPr snapToGrid="0" showGuides="1">
      <p:cViewPr varScale="1">
        <p:scale>
          <a:sx n="65" d="100"/>
          <a:sy n="65" d="100"/>
        </p:scale>
        <p:origin x="1304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68F3E5-F155-4C03-909E-05B63C835DF4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110E4-7CED-4737-B4BC-79E3EE80C6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267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78852" name="Номер слайда 3"/>
          <p:cNvSpPr>
            <a:spLocks noGrp="1"/>
          </p:cNvSpPr>
          <p:nvPr>
            <p:ph type="sldNum" sz="quarter" idx="5"/>
          </p:nvPr>
        </p:nvSpPr>
        <p:spPr>
          <a:xfrm>
            <a:off x="3849689" y="9428164"/>
            <a:ext cx="2946400" cy="496887"/>
          </a:xfrm>
          <a:prstGeom prst="rect">
            <a:avLst/>
          </a:prstGeom>
          <a:noFill/>
        </p:spPr>
        <p:txBody>
          <a:bodyPr/>
          <a:lstStyle/>
          <a:p>
            <a:fld id="{876606BA-0030-4ECF-A0B2-1D221DE62FE0}" type="slidenum">
              <a:rPr lang="ru-RU" smtClean="0"/>
              <a:pPr/>
              <a:t>21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143787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cxnSp>
        <p:nvCxnSpPr>
          <p:cNvPr id="8" name="Straight Connector 16"/>
          <p:cNvCxnSpPr>
            <a:stCxn id="10" idx="1"/>
          </p:cNvCxnSpPr>
          <p:nvPr userDrawn="1"/>
        </p:nvCxnSpPr>
        <p:spPr>
          <a:xfrm flipV="1">
            <a:off x="0" y="-8467"/>
            <a:ext cx="2692400" cy="630136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7"/>
          <p:cNvCxnSpPr/>
          <p:nvPr userDrawn="1"/>
        </p:nvCxnSpPr>
        <p:spPr>
          <a:xfrm flipH="1">
            <a:off x="-11150" y="0"/>
            <a:ext cx="1382751" cy="3829024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Freeform 18"/>
          <p:cNvSpPr/>
          <p:nvPr userDrawn="1"/>
        </p:nvSpPr>
        <p:spPr>
          <a:xfrm flipH="1" flipV="1">
            <a:off x="-7858" y="-8467"/>
            <a:ext cx="1117310" cy="4934387"/>
          </a:xfrm>
          <a:custGeom>
            <a:avLst/>
            <a:gdLst>
              <a:gd name="connsiteX0" fmla="*/ 2247099 w 2269442"/>
              <a:gd name="connsiteY0" fmla="*/ 0 h 6866466"/>
              <a:gd name="connsiteX1" fmla="*/ 0 w 2269442"/>
              <a:gd name="connsiteY1" fmla="*/ 6858000 h 6866466"/>
              <a:gd name="connsiteX2" fmla="*/ 2269067 w 2269442"/>
              <a:gd name="connsiteY2" fmla="*/ 6866466 h 6866466"/>
              <a:gd name="connsiteX3" fmla="*/ 2260600 w 2269442"/>
              <a:gd name="connsiteY3" fmla="*/ 8466 h 6866466"/>
              <a:gd name="connsiteX4" fmla="*/ 2247099 w 2269442"/>
              <a:gd name="connsiteY4" fmla="*/ 0 h 6866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9442" h="6866466">
                <a:moveTo>
                  <a:pt x="2247099" y="0"/>
                </a:moveTo>
                <a:lnTo>
                  <a:pt x="0" y="6858000"/>
                </a:lnTo>
                <a:lnTo>
                  <a:pt x="2269067" y="6866466"/>
                </a:lnTo>
                <a:cubicBezTo>
                  <a:pt x="2271889" y="4580466"/>
                  <a:pt x="2257778" y="2294466"/>
                  <a:pt x="2260600" y="8466"/>
                </a:cubicBezTo>
                <a:lnTo>
                  <a:pt x="2247099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reeform 20"/>
          <p:cNvSpPr/>
          <p:nvPr userDrawn="1"/>
        </p:nvSpPr>
        <p:spPr>
          <a:xfrm rot="10800000">
            <a:off x="-7672" y="0"/>
            <a:ext cx="2513565" cy="2937933"/>
          </a:xfrm>
          <a:custGeom>
            <a:avLst/>
            <a:gdLst/>
            <a:ahLst/>
            <a:cxnLst/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5933"/>
            <a:ext cx="1575204" cy="157520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81500-E592-4D45-B871-BCFBD69DE6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81500-E592-4D45-B871-BCFBD69DE6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Connector 16"/>
          <p:cNvCxnSpPr>
            <a:stCxn id="10" idx="1"/>
          </p:cNvCxnSpPr>
          <p:nvPr userDrawn="1"/>
        </p:nvCxnSpPr>
        <p:spPr>
          <a:xfrm flipV="1">
            <a:off x="0" y="-8467"/>
            <a:ext cx="2692400" cy="630136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17"/>
          <p:cNvCxnSpPr/>
          <p:nvPr userDrawn="1"/>
        </p:nvCxnSpPr>
        <p:spPr>
          <a:xfrm flipH="1">
            <a:off x="-11150" y="0"/>
            <a:ext cx="1382751" cy="3829024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6"/>
          <p:cNvGrpSpPr/>
          <p:nvPr/>
        </p:nvGrpSpPr>
        <p:grpSpPr>
          <a:xfrm>
            <a:off x="-9306" y="-8468"/>
            <a:ext cx="9170644" cy="6874935"/>
            <a:chOff x="-9306" y="-8468"/>
            <a:chExt cx="917064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6129867" y="4175605"/>
              <a:ext cx="3023438" cy="269086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 rot="10800000" flipH="1" flipV="1">
              <a:off x="-9306" y="-8468"/>
              <a:ext cx="745905" cy="4631268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30" name="Freeform 18"/>
          <p:cNvSpPr/>
          <p:nvPr userDrawn="1"/>
        </p:nvSpPr>
        <p:spPr>
          <a:xfrm flipH="1" flipV="1">
            <a:off x="-7858" y="-8467"/>
            <a:ext cx="1117310" cy="4934387"/>
          </a:xfrm>
          <a:custGeom>
            <a:avLst/>
            <a:gdLst>
              <a:gd name="connsiteX0" fmla="*/ 2247099 w 2269442"/>
              <a:gd name="connsiteY0" fmla="*/ 0 h 6866466"/>
              <a:gd name="connsiteX1" fmla="*/ 0 w 2269442"/>
              <a:gd name="connsiteY1" fmla="*/ 6858000 h 6866466"/>
              <a:gd name="connsiteX2" fmla="*/ 2269067 w 2269442"/>
              <a:gd name="connsiteY2" fmla="*/ 6866466 h 6866466"/>
              <a:gd name="connsiteX3" fmla="*/ 2260600 w 2269442"/>
              <a:gd name="connsiteY3" fmla="*/ 8466 h 6866466"/>
              <a:gd name="connsiteX4" fmla="*/ 2247099 w 2269442"/>
              <a:gd name="connsiteY4" fmla="*/ 0 h 6866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9442" h="6866466">
                <a:moveTo>
                  <a:pt x="2247099" y="0"/>
                </a:moveTo>
                <a:lnTo>
                  <a:pt x="0" y="6858000"/>
                </a:lnTo>
                <a:lnTo>
                  <a:pt x="2269067" y="6866466"/>
                </a:lnTo>
                <a:cubicBezTo>
                  <a:pt x="2271889" y="4580466"/>
                  <a:pt x="2257778" y="2294466"/>
                  <a:pt x="2260600" y="8466"/>
                </a:cubicBezTo>
                <a:lnTo>
                  <a:pt x="2247099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Freeform 20"/>
          <p:cNvSpPr/>
          <p:nvPr userDrawn="1"/>
        </p:nvSpPr>
        <p:spPr>
          <a:xfrm rot="10800000">
            <a:off x="-7672" y="0"/>
            <a:ext cx="2513565" cy="2937933"/>
          </a:xfrm>
          <a:custGeom>
            <a:avLst/>
            <a:gdLst/>
            <a:ahLst/>
            <a:cxnLst/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5933"/>
            <a:ext cx="1575204" cy="1575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639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A681500-E592-4D45-B871-BCFBD69DE6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81500-E592-4D45-B871-BCFBD69DE6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81500-E592-4D45-B871-BCFBD69DE6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A681500-E592-4D45-B871-BCFBD69DE6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81500-E592-4D45-B871-BCFBD69DE6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F8EB40-1B51-4FF0-8B73-BFC69779981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81500-E592-4D45-B871-BCFBD69DE6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81500-E592-4D45-B871-BCFBD69DE6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5/17/2022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A681500-E592-4D45-B871-BCFBD69DE6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685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lus.1obraz.ru/#/document/99/565696194/XA00M2U2M0/" TargetMode="External"/><Relationship Id="rId2" Type="http://schemas.openxmlformats.org/officeDocument/2006/relationships/hyperlink" Target="https://plus.1obraz.ru/#/document/118/80459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hyperlink" Target="https://plus.1obraz.ru/#/document/99/565696194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plus.1obraz.ru/#/document/99/565696194/" TargetMode="External"/><Relationship Id="rId2" Type="http://schemas.openxmlformats.org/officeDocument/2006/relationships/hyperlink" Target="https://plus.1obraz.ru/#/document/99/565696194/XA00M3G2M3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hyperlink" Target="https://plus.1obraz.ru/#/document/99/565696194/XA00M6U2MJ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plus.1obraz.ru/#/document/99/565696194/" TargetMode="External"/><Relationship Id="rId2" Type="http://schemas.openxmlformats.org/officeDocument/2006/relationships/hyperlink" Target="https://plus.1obraz.ru/#/document/99/565696194/XA00M6C2MG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hyperlink" Target="https://plus.1obraz.ru/#/document/99/565696194/XA00M6U2MJ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plus.1obraz.ru/#/document/99/565696194/" TargetMode="External"/><Relationship Id="rId2" Type="http://schemas.openxmlformats.org/officeDocument/2006/relationships/hyperlink" Target="https://plus.1obraz.ru/#/document/99/565696194/XA00M7G2M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plus.1obraz.ru/#/document/118/80459/" TargetMode="External"/><Relationship Id="rId2" Type="http://schemas.openxmlformats.org/officeDocument/2006/relationships/hyperlink" Target="https://plus.1obraz.ru/#/document/99/565696194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plus.1obraz.ru/#/document/99/565696194/" TargetMode="External"/><Relationship Id="rId2" Type="http://schemas.openxmlformats.org/officeDocument/2006/relationships/hyperlink" Target="https://plus.1obraz.ru/#/document/99/565696194/ZAP22CA3I8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plus.1obraz.ru/#/document/99/565696194/" TargetMode="External"/><Relationship Id="rId2" Type="http://schemas.openxmlformats.org/officeDocument/2006/relationships/hyperlink" Target="https://plus.1obraz.ru/#/document/99/565696194/XA00LUO2M6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hyperlink" Target="https://plus.1obraz.ru/#/document/99/563687751/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plus.1obraz.ru/#/document/99/902389617/XA00M7I2MF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plus.1obraz.ru/#/document/99/565696194/" TargetMode="External"/><Relationship Id="rId2" Type="http://schemas.openxmlformats.org/officeDocument/2006/relationships/hyperlink" Target="https://plus.1obraz.ru/#/document/99/565696194/XA00M9K2N6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plus.1obraz.ru/#/document/99/563687751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lus.1obraz.ru/#/document/99/563687751/" TargetMode="External"/><Relationship Id="rId2" Type="http://schemas.openxmlformats.org/officeDocument/2006/relationships/hyperlink" Target="https://plus.1obraz.ru/#/document/99/902389617/XA00MA42NJ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lus.1obraz.ru/#/document/99/565696194/" TargetMode="External"/><Relationship Id="rId2" Type="http://schemas.openxmlformats.org/officeDocument/2006/relationships/hyperlink" Target="https://plus.1obraz.ru/#/document/99/565696194/XA00LVA2M9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plus.1obraz.ru/#/document/99/563687751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lus.1obraz.ru/#/document/99/565696194/" TargetMode="External"/><Relationship Id="rId2" Type="http://schemas.openxmlformats.org/officeDocument/2006/relationships/hyperlink" Target="https://plus.1obraz.ru/#/document/99/565696194/XA00LVS2MC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hyperlink" Target="https://plus.1obraz.ru/#/document/99/902389617/XA00MCO2N4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lus.1obraz.ru/#/document/99/565696194/" TargetMode="External"/><Relationship Id="rId2" Type="http://schemas.openxmlformats.org/officeDocument/2006/relationships/hyperlink" Target="https://plus.1obraz.ru/#/document/99/565696194/XA00M262M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5133" y="1193800"/>
            <a:ext cx="7706628" cy="3674533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3200" i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 algn="ctr">
              <a:buNone/>
            </a:pPr>
            <a:r>
              <a:rPr lang="ru-RU" sz="3600" b="1" i="1" dirty="0" smtClean="0">
                <a:solidFill>
                  <a:srgbClr val="0070C0"/>
                </a:solidFill>
                <a:latin typeface="Bookman Old Style" pitchFamily="18" charset="0"/>
              </a:rPr>
              <a:t>Как организовать </a:t>
            </a:r>
          </a:p>
          <a:p>
            <a:pPr algn="ctr">
              <a:buNone/>
            </a:pPr>
            <a:r>
              <a:rPr lang="ru-RU" sz="3600" b="1" i="1" dirty="0" smtClean="0">
                <a:solidFill>
                  <a:srgbClr val="0070C0"/>
                </a:solidFill>
                <a:latin typeface="Bookman Old Style" pitchFamily="18" charset="0"/>
              </a:rPr>
              <a:t>взаимодействие в сетевой форме</a:t>
            </a:r>
            <a:endParaRPr lang="ru-RU" sz="4000" b="1" i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endParaRPr lang="ru-RU" sz="4000" dirty="0"/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5229" y="194733"/>
            <a:ext cx="1428072" cy="143086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888999" y="6316134"/>
            <a:ext cx="7896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Начальник отдела методического обеспечения: </a:t>
            </a:r>
            <a:r>
              <a:rPr lang="ru-RU" b="1" i="1" dirty="0" err="1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Азиева</a:t>
            </a:r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 Т.К.</a:t>
            </a:r>
            <a:endParaRPr lang="ru-RU" b="1" i="1" dirty="0">
              <a:solidFill>
                <a:schemeClr val="accent6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9400" y="5080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3100" dirty="0" smtClean="0"/>
              <a:t> </a:t>
            </a:r>
            <a:br>
              <a:rPr lang="ru-RU" sz="3100" dirty="0" smtClean="0"/>
            </a:br>
            <a:r>
              <a:rPr lang="ru-RU" sz="4900" b="1" dirty="0" smtClean="0"/>
              <a:t> </a:t>
            </a:r>
            <a:br>
              <a:rPr lang="ru-RU" sz="4900" b="1" dirty="0" smtClean="0"/>
            </a:br>
            <a:r>
              <a:rPr lang="ru-RU" sz="2800" b="1" dirty="0" smtClean="0"/>
              <a:t> </a:t>
            </a:r>
            <a:br>
              <a:rPr lang="ru-RU" sz="2800" b="1" dirty="0" smtClean="0"/>
            </a:br>
            <a:r>
              <a:rPr lang="ru-RU" sz="2800" b="1" dirty="0" smtClean="0"/>
              <a:t>Кто принимает на обучение по сетевой программе</a:t>
            </a:r>
            <a:br>
              <a:rPr lang="ru-RU" sz="2800" b="1" dirty="0" smtClean="0"/>
            </a:b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Базовая организация принимает детей, которые будут учиться по сетевой программе. При этом можно зачислить этих же учеников в образовательную организацию-участника путем перевода без отчисления их из базовой организации. Порядок перевода определяет базовая организация в локальном акте, например </a:t>
            </a:r>
            <a:r>
              <a:rPr lang="ru-RU" u="sng" dirty="0" smtClean="0">
                <a:hlinkClick r:id="rId2"/>
              </a:rPr>
              <a:t>положении о сетевом взаимодействии</a:t>
            </a:r>
            <a:r>
              <a:rPr lang="ru-RU" dirty="0" smtClean="0"/>
              <a:t>. Предусмотрите, что проводите перевод только на период реализации части сетевой программы организацией-участником. Такая ситуация возможна, когда реализуете основные и дополнительные программы в сетевой форме (</a:t>
            </a:r>
            <a:r>
              <a:rPr lang="ru-RU" u="sng" dirty="0" smtClean="0">
                <a:hlinkClick r:id="rId3"/>
              </a:rPr>
              <a:t>п. 9</a:t>
            </a:r>
            <a:r>
              <a:rPr lang="ru-RU" dirty="0" smtClean="0"/>
              <a:t> Порядка, утв. </a:t>
            </a:r>
            <a:r>
              <a:rPr lang="ru-RU" u="sng" dirty="0" smtClean="0">
                <a:hlinkClick r:id="rId4"/>
              </a:rPr>
              <a:t>приказом </a:t>
            </a:r>
            <a:r>
              <a:rPr lang="ru-RU" u="sng" dirty="0" err="1" smtClean="0">
                <a:hlinkClick r:id="rId4"/>
              </a:rPr>
              <a:t>Минобрнауки</a:t>
            </a:r>
            <a:r>
              <a:rPr lang="ru-RU" u="sng" dirty="0" smtClean="0">
                <a:hlinkClick r:id="rId4"/>
              </a:rPr>
              <a:t>, </a:t>
            </a:r>
            <a:r>
              <a:rPr lang="ru-RU" u="sng" dirty="0" err="1" smtClean="0">
                <a:hlinkClick r:id="rId4"/>
              </a:rPr>
              <a:t>Минпросвещения</a:t>
            </a:r>
            <a:r>
              <a:rPr lang="ru-RU" u="sng" dirty="0" smtClean="0">
                <a:hlinkClick r:id="rId4"/>
              </a:rPr>
              <a:t> от 05.08.2020 № 882/391</a:t>
            </a:r>
            <a:r>
              <a:rPr lang="ru-RU" dirty="0" smtClean="0"/>
              <a:t>).</a:t>
            </a:r>
          </a:p>
          <a:p>
            <a:endParaRPr lang="ru-RU" dirty="0" smtClean="0"/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9400" y="5080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3100" dirty="0" smtClean="0"/>
              <a:t> </a:t>
            </a:r>
            <a:br>
              <a:rPr lang="ru-RU" sz="3100" dirty="0" smtClean="0"/>
            </a:br>
            <a:r>
              <a:rPr lang="ru-RU" sz="4900" b="1" dirty="0" smtClean="0"/>
              <a:t> </a:t>
            </a:r>
            <a:br>
              <a:rPr lang="ru-RU" sz="4900" b="1" dirty="0" smtClean="0"/>
            </a:br>
            <a:r>
              <a:rPr lang="ru-RU" sz="2800" b="1" dirty="0" smtClean="0"/>
              <a:t> </a:t>
            </a:r>
            <a:br>
              <a:rPr lang="ru-RU" sz="2800" b="1" dirty="0" smtClean="0"/>
            </a:br>
            <a:r>
              <a:rPr lang="ru-RU" sz="2800" b="1" dirty="0" smtClean="0"/>
              <a:t>Кто принимает на обучение по сетевой программе</a:t>
            </a:r>
            <a:br>
              <a:rPr lang="ru-RU" sz="2800" b="1" dirty="0" smtClean="0"/>
            </a:b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Внимание!!!</a:t>
            </a:r>
            <a:r>
              <a:rPr lang="ru-RU" dirty="0" smtClean="0"/>
              <a:t> не зачисляйте учеников в организацию-участника, если она не ведет образовательную деятельность, а только обладает ресурсами.</a:t>
            </a:r>
          </a:p>
          <a:p>
            <a:r>
              <a:rPr lang="ru-RU" dirty="0" smtClean="0"/>
              <a:t>Учащиеся по сетевой образовательной программе являются обучающимися базовой организации, а в период реализации части сетевой программы – одновременно еще и обучающимися организации-участника (</a:t>
            </a:r>
            <a:r>
              <a:rPr lang="ru-RU" u="sng" dirty="0" smtClean="0">
                <a:hlinkClick r:id="rId2"/>
              </a:rPr>
              <a:t>п. 10</a:t>
            </a:r>
            <a:r>
              <a:rPr lang="ru-RU" dirty="0" smtClean="0"/>
              <a:t> Порядка, утв. </a:t>
            </a:r>
            <a:r>
              <a:rPr lang="ru-RU" u="sng" dirty="0" smtClean="0">
                <a:hlinkClick r:id="rId3"/>
              </a:rPr>
              <a:t>приказом </a:t>
            </a:r>
            <a:r>
              <a:rPr lang="ru-RU" u="sng" dirty="0" err="1" smtClean="0">
                <a:hlinkClick r:id="rId3"/>
              </a:rPr>
              <a:t>Минобрнауки</a:t>
            </a:r>
            <a:r>
              <a:rPr lang="ru-RU" u="sng" dirty="0" smtClean="0">
                <a:hlinkClick r:id="rId3"/>
              </a:rPr>
              <a:t>, </a:t>
            </a:r>
            <a:r>
              <a:rPr lang="ru-RU" u="sng" dirty="0" err="1" smtClean="0">
                <a:hlinkClick r:id="rId3"/>
              </a:rPr>
              <a:t>Минпросвещения</a:t>
            </a:r>
            <a:r>
              <a:rPr lang="ru-RU" u="sng" dirty="0" smtClean="0">
                <a:hlinkClick r:id="rId3"/>
              </a:rPr>
              <a:t> от 05.08.2020 № 882/391</a:t>
            </a:r>
            <a:r>
              <a:rPr lang="ru-RU" dirty="0" smtClean="0"/>
              <a:t>).</a:t>
            </a:r>
          </a:p>
          <a:p>
            <a:r>
              <a:rPr lang="ru-RU" dirty="0" smtClean="0"/>
              <a:t>Когда организация-участник полностью закончит реализовывать свою часть сетевой программы, она должна отчислить детей в связи с завершением обучения (</a:t>
            </a:r>
            <a:r>
              <a:rPr lang="ru-RU" u="sng" dirty="0" smtClean="0">
                <a:hlinkClick r:id="rId4"/>
              </a:rPr>
              <a:t>п. 13</a:t>
            </a:r>
            <a:r>
              <a:rPr lang="ru-RU" dirty="0" smtClean="0"/>
              <a:t> Порядка, утв. </a:t>
            </a:r>
            <a:r>
              <a:rPr lang="ru-RU" u="sng" dirty="0" smtClean="0">
                <a:hlinkClick r:id="rId3"/>
              </a:rPr>
              <a:t>приказом </a:t>
            </a:r>
            <a:r>
              <a:rPr lang="ru-RU" u="sng" dirty="0" err="1" smtClean="0">
                <a:hlinkClick r:id="rId3"/>
              </a:rPr>
              <a:t>Минобрнауки</a:t>
            </a:r>
            <a:r>
              <a:rPr lang="ru-RU" u="sng" dirty="0" smtClean="0">
                <a:hlinkClick r:id="rId3"/>
              </a:rPr>
              <a:t>, </a:t>
            </a:r>
            <a:r>
              <a:rPr lang="ru-RU" u="sng" dirty="0" err="1" smtClean="0">
                <a:hlinkClick r:id="rId3"/>
              </a:rPr>
              <a:t>Минпросвещения</a:t>
            </a:r>
            <a:r>
              <a:rPr lang="ru-RU" u="sng" dirty="0" smtClean="0">
                <a:hlinkClick r:id="rId3"/>
              </a:rPr>
              <a:t> от 05.08.2020 № 882/391</a:t>
            </a:r>
            <a:r>
              <a:rPr lang="ru-RU" dirty="0" smtClean="0"/>
              <a:t>).</a:t>
            </a:r>
          </a:p>
          <a:p>
            <a:endParaRPr lang="ru-RU" dirty="0" smtClean="0"/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9400" y="5080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3100" dirty="0" smtClean="0"/>
              <a:t> </a:t>
            </a:r>
            <a:br>
              <a:rPr lang="ru-RU" sz="3100" dirty="0" smtClean="0"/>
            </a:br>
            <a:r>
              <a:rPr lang="ru-RU" sz="4900" b="1" dirty="0" smtClean="0"/>
              <a:t> </a:t>
            </a:r>
            <a:br>
              <a:rPr lang="ru-RU" sz="4900" b="1" dirty="0" smtClean="0"/>
            </a:br>
            <a:r>
              <a:rPr lang="ru-RU" sz="2800" b="1" dirty="0" smtClean="0"/>
              <a:t> </a:t>
            </a:r>
            <a:br>
              <a:rPr lang="ru-RU" sz="2800" b="1" dirty="0" smtClean="0"/>
            </a:br>
            <a:r>
              <a:rPr lang="ru-RU" sz="2400" b="1" dirty="0" smtClean="0"/>
              <a:t> Кто проводит промежуточную и итоговую аттестацию по сетевой программе</a:t>
            </a:r>
            <a:br>
              <a:rPr lang="ru-RU" sz="24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Когда организация-участник реализует свою часть программы, она самостоятельно проводит текущий контроль успеваемости и промежуточную аттестацию учащихся. Для этого использует формы из учебного плана сетевой программы и порядок, который установила сама (</a:t>
            </a:r>
            <a:r>
              <a:rPr lang="ru-RU" u="sng" dirty="0" smtClean="0">
                <a:hlinkClick r:id="rId2"/>
              </a:rPr>
              <a:t>п. 12</a:t>
            </a:r>
            <a:r>
              <a:rPr lang="ru-RU" dirty="0" smtClean="0"/>
              <a:t> Порядка, утв. </a:t>
            </a:r>
            <a:r>
              <a:rPr lang="ru-RU" u="sng" dirty="0" smtClean="0">
                <a:hlinkClick r:id="rId3"/>
              </a:rPr>
              <a:t>приказом </a:t>
            </a:r>
            <a:r>
              <a:rPr lang="ru-RU" u="sng" dirty="0" err="1" smtClean="0">
                <a:hlinkClick r:id="rId3"/>
              </a:rPr>
              <a:t>Минобрнауки</a:t>
            </a:r>
            <a:r>
              <a:rPr lang="ru-RU" u="sng" dirty="0" smtClean="0">
                <a:hlinkClick r:id="rId3"/>
              </a:rPr>
              <a:t>, </a:t>
            </a:r>
            <a:r>
              <a:rPr lang="ru-RU" u="sng" dirty="0" err="1" smtClean="0">
                <a:hlinkClick r:id="rId3"/>
              </a:rPr>
              <a:t>Минпросвещения</a:t>
            </a:r>
            <a:r>
              <a:rPr lang="ru-RU" u="sng" dirty="0" smtClean="0">
                <a:hlinkClick r:id="rId3"/>
              </a:rPr>
              <a:t> от 05.08.2020 № 882/391</a:t>
            </a:r>
            <a:r>
              <a:rPr lang="ru-RU" dirty="0" smtClean="0"/>
              <a:t>).</a:t>
            </a:r>
          </a:p>
          <a:p>
            <a:r>
              <a:rPr lang="ru-RU" dirty="0" smtClean="0"/>
              <a:t>Результаты промежуточной аттестации, которую проводила организация-участник, – общие результаты по сетевой программе. Их не надо отдельно засчитывать в базовой организации.</a:t>
            </a:r>
          </a:p>
          <a:p>
            <a:r>
              <a:rPr lang="ru-RU" dirty="0" smtClean="0"/>
              <a:t>Если сетевая программа предусматривает итоговую аттестацию, то ее проводит базовая организация самостоятельно или вместе с организацией-участником. В таком случае отчисляйте учащихся из организации-участника после итоговой аттестации (</a:t>
            </a:r>
            <a:r>
              <a:rPr lang="ru-RU" u="sng" dirty="0" smtClean="0">
                <a:hlinkClick r:id="rId4"/>
              </a:rPr>
              <a:t>п. 13</a:t>
            </a:r>
            <a:r>
              <a:rPr lang="ru-RU" dirty="0" smtClean="0"/>
              <a:t> Порядка, утв. </a:t>
            </a:r>
            <a:r>
              <a:rPr lang="ru-RU" u="sng" dirty="0" smtClean="0">
                <a:hlinkClick r:id="rId3"/>
              </a:rPr>
              <a:t>приказом </a:t>
            </a:r>
            <a:r>
              <a:rPr lang="ru-RU" u="sng" dirty="0" err="1" smtClean="0">
                <a:hlinkClick r:id="rId3"/>
              </a:rPr>
              <a:t>Минобрнауки</a:t>
            </a:r>
            <a:r>
              <a:rPr lang="ru-RU" u="sng" dirty="0" smtClean="0">
                <a:hlinkClick r:id="rId3"/>
              </a:rPr>
              <a:t>, </a:t>
            </a:r>
            <a:r>
              <a:rPr lang="ru-RU" u="sng" dirty="0" err="1" smtClean="0">
                <a:hlinkClick r:id="rId3"/>
              </a:rPr>
              <a:t>Минпросвещения</a:t>
            </a:r>
            <a:r>
              <a:rPr lang="ru-RU" u="sng" dirty="0" smtClean="0">
                <a:hlinkClick r:id="rId3"/>
              </a:rPr>
              <a:t> от 05.08.2020 № 882/391</a:t>
            </a:r>
            <a:r>
              <a:rPr lang="ru-RU" dirty="0" smtClean="0"/>
              <a:t>).</a:t>
            </a:r>
          </a:p>
          <a:p>
            <a:endParaRPr lang="ru-RU" dirty="0" smtClean="0"/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9400" y="5080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3100" dirty="0" smtClean="0"/>
              <a:t> </a:t>
            </a:r>
            <a:br>
              <a:rPr lang="ru-RU" sz="3100" dirty="0" smtClean="0"/>
            </a:br>
            <a:r>
              <a:rPr lang="ru-RU" sz="4900" b="1" dirty="0" smtClean="0"/>
              <a:t> </a:t>
            </a:r>
            <a:br>
              <a:rPr lang="ru-RU" sz="4900" b="1" dirty="0" smtClean="0"/>
            </a:br>
            <a:r>
              <a:rPr lang="ru-RU" sz="2800" b="1" dirty="0" smtClean="0"/>
              <a:t> </a:t>
            </a:r>
            <a:br>
              <a:rPr lang="ru-RU" sz="2800" b="1" dirty="0" smtClean="0"/>
            </a:br>
            <a:r>
              <a:rPr lang="ru-RU" sz="2700" b="1" dirty="0" smtClean="0"/>
              <a:t> </a:t>
            </a:r>
            <a:br>
              <a:rPr lang="ru-RU" sz="2700" b="1" dirty="0" smtClean="0"/>
            </a:br>
            <a:r>
              <a:rPr lang="ru-RU" sz="2200" b="1" dirty="0" smtClean="0"/>
              <a:t>Кто выдает документы об образовании и обучении по сетевой программе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Если разрабатывали сетевую программу на уровень образования, выдайте документы об образовании учащимся, которые успешно прошли итоговую аттестацию. Это делает базовая организация. В договоре можно предусмотреть, чтобы организация-участник дополнительно выдавала свои документы об образовании (</a:t>
            </a:r>
            <a:r>
              <a:rPr lang="ru-RU" u="sng" dirty="0" smtClean="0">
                <a:hlinkClick r:id="rId2"/>
              </a:rPr>
              <a:t>п. 14</a:t>
            </a:r>
            <a:r>
              <a:rPr lang="ru-RU" dirty="0" smtClean="0"/>
              <a:t> Порядка, утв. </a:t>
            </a:r>
            <a:r>
              <a:rPr lang="ru-RU" u="sng" dirty="0" smtClean="0">
                <a:hlinkClick r:id="rId3"/>
              </a:rPr>
              <a:t>приказом </a:t>
            </a:r>
            <a:r>
              <a:rPr lang="ru-RU" u="sng" dirty="0" err="1" smtClean="0">
                <a:hlinkClick r:id="rId3"/>
              </a:rPr>
              <a:t>Минобрнауки</a:t>
            </a:r>
            <a:r>
              <a:rPr lang="ru-RU" u="sng" dirty="0" smtClean="0">
                <a:hlinkClick r:id="rId3"/>
              </a:rPr>
              <a:t>, </a:t>
            </a:r>
            <a:r>
              <a:rPr lang="ru-RU" u="sng" dirty="0" err="1" smtClean="0">
                <a:hlinkClick r:id="rId3"/>
              </a:rPr>
              <a:t>Минпросвещения</a:t>
            </a:r>
            <a:r>
              <a:rPr lang="ru-RU" u="sng" dirty="0" smtClean="0">
                <a:hlinkClick r:id="rId3"/>
              </a:rPr>
              <a:t> от 05.08.2020 № 882/391</a:t>
            </a:r>
            <a:r>
              <a:rPr lang="ru-RU" dirty="0" smtClean="0"/>
              <a:t>).</a:t>
            </a:r>
          </a:p>
          <a:p>
            <a:r>
              <a:rPr lang="ru-RU" dirty="0" smtClean="0"/>
              <a:t>Если сетевая программа не предусматривает итоговой аттестации, выдавайте документы об обучении. Предусмотрите в договоре, кто, когда и в каком порядке будет их выдавать учащимся.</a:t>
            </a:r>
          </a:p>
          <a:p>
            <a:endParaRPr lang="ru-RU" dirty="0" smtClean="0"/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9400" y="5080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3100" dirty="0" smtClean="0"/>
              <a:t> </a:t>
            </a:r>
            <a:br>
              <a:rPr lang="ru-RU" sz="3100" dirty="0" smtClean="0"/>
            </a:br>
            <a:r>
              <a:rPr lang="ru-RU" sz="4900" b="1" dirty="0" smtClean="0"/>
              <a:t> </a:t>
            </a:r>
            <a:br>
              <a:rPr lang="ru-RU" sz="4900" b="1" dirty="0" smtClean="0"/>
            </a:br>
            <a:r>
              <a:rPr lang="ru-RU" sz="2800" b="1" dirty="0" smtClean="0"/>
              <a:t> </a:t>
            </a:r>
            <a:br>
              <a:rPr lang="ru-RU" sz="2800" b="1" dirty="0" smtClean="0"/>
            </a:br>
            <a:r>
              <a:rPr lang="ru-RU" sz="2700" b="1" dirty="0" smtClean="0"/>
              <a:t> </a:t>
            </a:r>
            <a:br>
              <a:rPr lang="ru-RU" sz="2700" b="1" dirty="0" smtClean="0"/>
            </a:br>
            <a:r>
              <a:rPr lang="ru-RU" sz="2700" b="1" dirty="0" smtClean="0"/>
              <a:t> </a:t>
            </a:r>
            <a:br>
              <a:rPr lang="ru-RU" sz="2700" b="1" dirty="0" smtClean="0"/>
            </a:br>
            <a:r>
              <a:rPr lang="ru-RU" sz="2700" b="1" dirty="0" smtClean="0"/>
              <a:t>Какие документы оформить для сетевого взаимодействия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Положение о сетевом взаимодействии</a:t>
            </a:r>
          </a:p>
          <a:p>
            <a:r>
              <a:rPr lang="ru-RU" dirty="0" smtClean="0"/>
              <a:t>Основные вопросы сетевого взаимодействия устанавливает Порядок, утвержденный </a:t>
            </a:r>
            <a:r>
              <a:rPr lang="ru-RU" u="sng" dirty="0" smtClean="0">
                <a:hlinkClick r:id="rId2"/>
              </a:rPr>
              <a:t>приказом </a:t>
            </a:r>
            <a:r>
              <a:rPr lang="ru-RU" u="sng" dirty="0" err="1" smtClean="0">
                <a:hlinkClick r:id="rId2"/>
              </a:rPr>
              <a:t>Минобрнауки</a:t>
            </a:r>
            <a:r>
              <a:rPr lang="ru-RU" u="sng" dirty="0" smtClean="0">
                <a:hlinkClick r:id="rId2"/>
              </a:rPr>
              <a:t>, </a:t>
            </a:r>
            <a:r>
              <a:rPr lang="ru-RU" u="sng" dirty="0" err="1" smtClean="0">
                <a:hlinkClick r:id="rId2"/>
              </a:rPr>
              <a:t>Минпросвещения</a:t>
            </a:r>
            <a:r>
              <a:rPr lang="ru-RU" u="sng" dirty="0" smtClean="0">
                <a:hlinkClick r:id="rId2"/>
              </a:rPr>
              <a:t> от 05.08.2020 № 882/391</a:t>
            </a:r>
            <a:r>
              <a:rPr lang="ru-RU" dirty="0" smtClean="0"/>
              <a:t>. Однако детали взаимодействия стороны должны определить самостоятельно. Это можно сделать сразу в договоре о сетевой форме реализации образовательной программы или локальном акте – </a:t>
            </a:r>
            <a:r>
              <a:rPr lang="ru-RU" u="sng" dirty="0" smtClean="0">
                <a:hlinkClick r:id="rId3"/>
              </a:rPr>
              <a:t>положении о сетевом взаимодействии</a:t>
            </a:r>
            <a:r>
              <a:rPr lang="ru-RU" dirty="0" smtClean="0"/>
              <a:t>. Локальный акт позволит урегулировать внутренние аспекты деятельности организации при сетевой форме: определить ответственных, подготовительные мероприятия, процедуру заключения договора.</a:t>
            </a:r>
          </a:p>
          <a:p>
            <a:endParaRPr lang="ru-RU" dirty="0" smtClean="0"/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9400" y="5080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3100" dirty="0" smtClean="0"/>
              <a:t> </a:t>
            </a:r>
            <a:br>
              <a:rPr lang="ru-RU" sz="3100" dirty="0" smtClean="0"/>
            </a:br>
            <a:r>
              <a:rPr lang="ru-RU" sz="4900" b="1" dirty="0" smtClean="0"/>
              <a:t> </a:t>
            </a:r>
            <a:br>
              <a:rPr lang="ru-RU" sz="4900" b="1" dirty="0" smtClean="0"/>
            </a:br>
            <a:r>
              <a:rPr lang="ru-RU" sz="2800" b="1" dirty="0" smtClean="0"/>
              <a:t> </a:t>
            </a:r>
            <a:br>
              <a:rPr lang="ru-RU" sz="2800" b="1" dirty="0" smtClean="0"/>
            </a:br>
            <a:r>
              <a:rPr lang="ru-RU" sz="2700" b="1" dirty="0" smtClean="0"/>
              <a:t> </a:t>
            </a:r>
            <a:br>
              <a:rPr lang="ru-RU" sz="2700" b="1" dirty="0" smtClean="0"/>
            </a:br>
            <a:r>
              <a:rPr lang="ru-RU" sz="2700" b="1" dirty="0" smtClean="0"/>
              <a:t> </a:t>
            </a:r>
            <a:br>
              <a:rPr lang="ru-RU" sz="2700" b="1" dirty="0" smtClean="0"/>
            </a:br>
            <a:r>
              <a:rPr lang="ru-RU" sz="2400" dirty="0" smtClean="0"/>
              <a:t> </a:t>
            </a:r>
            <a:r>
              <a:rPr lang="ru-RU" sz="2400" dirty="0" smtClean="0">
                <a:solidFill>
                  <a:srgbClr val="C00000"/>
                </a:solidFill>
              </a:rPr>
              <a:t>Закрепите в положении о сетевом взаимодействии: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dirty="0" smtClean="0"/>
              <a:t>порядок перевода учащихся в организацию-участника на время реализации ею своей части программы;</a:t>
            </a:r>
          </a:p>
          <a:p>
            <a:pPr lvl="0"/>
            <a:r>
              <a:rPr lang="ru-RU" dirty="0" smtClean="0"/>
              <a:t>меры социальной поддержки, если они отличаются от общих, которые предоставляете всем своим ученикам;</a:t>
            </a:r>
          </a:p>
          <a:p>
            <a:pPr lvl="0"/>
            <a:r>
              <a:rPr lang="ru-RU" dirty="0" smtClean="0"/>
              <a:t>случаи и порядок реализации части сетевой программы, если организация-участник откажется ее реализовывать.</a:t>
            </a:r>
          </a:p>
          <a:p>
            <a:endParaRPr lang="ru-RU" dirty="0" smtClean="0"/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9400" y="5080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3100" dirty="0" smtClean="0"/>
              <a:t> </a:t>
            </a:r>
            <a:br>
              <a:rPr lang="ru-RU" sz="3100" dirty="0" smtClean="0"/>
            </a:br>
            <a:r>
              <a:rPr lang="ru-RU" sz="4900" b="1" dirty="0" smtClean="0"/>
              <a:t> </a:t>
            </a:r>
            <a:br>
              <a:rPr lang="ru-RU" sz="4900" b="1" dirty="0" smtClean="0"/>
            </a:br>
            <a:r>
              <a:rPr lang="ru-RU" sz="2800" b="1" dirty="0" smtClean="0"/>
              <a:t> </a:t>
            </a:r>
            <a:br>
              <a:rPr lang="ru-RU" sz="2800" b="1" dirty="0" smtClean="0"/>
            </a:br>
            <a:r>
              <a:rPr lang="ru-RU" sz="2700" b="1" dirty="0" smtClean="0"/>
              <a:t> </a:t>
            </a:r>
            <a:br>
              <a:rPr lang="ru-RU" sz="2700" b="1" dirty="0" smtClean="0"/>
            </a:br>
            <a:r>
              <a:rPr lang="ru-RU" sz="2700" b="1" dirty="0" smtClean="0"/>
              <a:t> </a:t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400" dirty="0" smtClean="0">
                <a:solidFill>
                  <a:srgbClr val="C00000"/>
                </a:solidFill>
              </a:rPr>
              <a:t>В положении также можно установить правила, которые отличаются от общих в вашей организации, </a:t>
            </a:r>
            <a:br>
              <a:rPr lang="ru-RU" sz="2400" dirty="0" smtClean="0">
                <a:solidFill>
                  <a:srgbClr val="C00000"/>
                </a:solidFill>
              </a:rPr>
            </a:br>
            <a:r>
              <a:rPr lang="ru-RU" sz="2400" dirty="0" smtClean="0">
                <a:solidFill>
                  <a:srgbClr val="C00000"/>
                </a:solidFill>
              </a:rPr>
              <a:t/>
            </a:r>
            <a:br>
              <a:rPr lang="ru-RU" sz="2400" dirty="0" smtClean="0">
                <a:solidFill>
                  <a:srgbClr val="C00000"/>
                </a:solidFill>
              </a:rPr>
            </a:br>
            <a:r>
              <a:rPr lang="ru-RU" sz="2400" dirty="0" smtClean="0">
                <a:solidFill>
                  <a:srgbClr val="C00000"/>
                </a:solidFill>
              </a:rPr>
              <a:t>например:</a:t>
            </a:r>
            <a:br>
              <a:rPr lang="ru-RU" sz="2400" dirty="0" smtClean="0">
                <a:solidFill>
                  <a:srgbClr val="C00000"/>
                </a:solidFill>
              </a:rPr>
            </a:br>
            <a:r>
              <a:rPr lang="ru-RU" sz="2400" dirty="0" smtClean="0"/>
              <a:t> </a:t>
            </a:r>
            <a:br>
              <a:rPr lang="ru-RU" sz="2400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ru-RU" dirty="0" smtClean="0"/>
              <a:t>порядок приема на обучение по сетевой программе и отчисления – может отличаться для дополнительного образования;</a:t>
            </a:r>
          </a:p>
          <a:p>
            <a:pPr lvl="0"/>
            <a:r>
              <a:rPr lang="ru-RU" dirty="0" smtClean="0"/>
              <a:t>режим занятий;</a:t>
            </a:r>
          </a:p>
          <a:p>
            <a:pPr lvl="0"/>
            <a:r>
              <a:rPr lang="ru-RU" dirty="0" smtClean="0"/>
              <a:t>формы, периодичность и порядок текущего контроля успеваемости и промежуточной аттестации;</a:t>
            </a:r>
          </a:p>
          <a:p>
            <a:pPr lvl="0"/>
            <a:r>
              <a:rPr lang="ru-RU" dirty="0" smtClean="0"/>
              <a:t>особенности внутреннего контроля реализации образовательной программы.</a:t>
            </a:r>
            <a:endParaRPr lang="ru-RU" dirty="0"/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9400" y="5080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3100" dirty="0" smtClean="0"/>
              <a:t> </a:t>
            </a:r>
            <a:br>
              <a:rPr lang="ru-RU" sz="3100" dirty="0" smtClean="0"/>
            </a:br>
            <a:r>
              <a:rPr lang="ru-RU" sz="4900" b="1" dirty="0" smtClean="0"/>
              <a:t> </a:t>
            </a:r>
            <a:br>
              <a:rPr lang="ru-RU" sz="4900" b="1" dirty="0" smtClean="0"/>
            </a:br>
            <a:r>
              <a:rPr lang="ru-RU" sz="2800" b="1" dirty="0" smtClean="0"/>
              <a:t> </a:t>
            </a:r>
            <a:br>
              <a:rPr lang="ru-RU" sz="2800" b="1" dirty="0" smtClean="0"/>
            </a:br>
            <a:r>
              <a:rPr lang="ru-RU" sz="2700" b="1" dirty="0" smtClean="0"/>
              <a:t> </a:t>
            </a:r>
            <a:br>
              <a:rPr lang="ru-RU" sz="2700" b="1" dirty="0" smtClean="0"/>
            </a:br>
            <a:r>
              <a:rPr lang="ru-RU" sz="2700" b="1" dirty="0" smtClean="0"/>
              <a:t> </a:t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>
                <a:solidFill>
                  <a:srgbClr val="C00000"/>
                </a:solidFill>
              </a:rPr>
              <a:t> Договор о сетевой форме реализации образовательных программ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400" dirty="0" smtClean="0">
                <a:solidFill>
                  <a:srgbClr val="C00000"/>
                </a:solidFill>
              </a:rPr>
              <a:t/>
            </a:r>
            <a:br>
              <a:rPr lang="ru-RU" sz="2400" dirty="0" smtClean="0">
                <a:solidFill>
                  <a:srgbClr val="C00000"/>
                </a:solidFill>
              </a:rPr>
            </a:br>
            <a:r>
              <a:rPr lang="ru-RU" sz="2400" dirty="0" smtClean="0"/>
              <a:t> </a:t>
            </a:r>
            <a:br>
              <a:rPr lang="ru-RU" sz="2400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ctr">
              <a:buNone/>
            </a:pPr>
            <a:r>
              <a:rPr lang="ru-RU" dirty="0" smtClean="0"/>
              <a:t>Заключайте с сетевыми партнерами </a:t>
            </a:r>
            <a:r>
              <a:rPr lang="ru-RU" u="sng" dirty="0" smtClean="0">
                <a:hlinkClick r:id="rId2"/>
              </a:rPr>
              <a:t>договор</a:t>
            </a:r>
            <a:r>
              <a:rPr lang="ru-RU" dirty="0" smtClean="0"/>
              <a:t> по образцу, который утвердили </a:t>
            </a:r>
            <a:r>
              <a:rPr lang="ru-RU" dirty="0" err="1" smtClean="0"/>
              <a:t>Минобрнауки</a:t>
            </a:r>
            <a:r>
              <a:rPr lang="ru-RU" dirty="0" smtClean="0"/>
              <a:t> и </a:t>
            </a:r>
            <a:r>
              <a:rPr lang="ru-RU" dirty="0" err="1" smtClean="0"/>
              <a:t>Минпросвещения</a:t>
            </a:r>
            <a:r>
              <a:rPr lang="ru-RU" dirty="0" smtClean="0"/>
              <a:t> </a:t>
            </a:r>
            <a:r>
              <a:rPr lang="ru-RU" u="sng" dirty="0" smtClean="0">
                <a:hlinkClick r:id="rId3"/>
              </a:rPr>
              <a:t>приказом от 05.08.2020 № 882/391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sz="4000" b="1" dirty="0" smtClean="0"/>
              <a:t>Укажите в договоре</a:t>
            </a:r>
            <a:r>
              <a:rPr lang="ru-RU" sz="4000" dirty="0" smtClean="0"/>
              <a:t>:</a:t>
            </a:r>
          </a:p>
          <a:p>
            <a:pPr lvl="0"/>
            <a:r>
              <a:rPr lang="ru-RU" sz="4000" dirty="0" smtClean="0"/>
              <a:t>кто утверждает сетевую образовательную программу;</a:t>
            </a:r>
          </a:p>
          <a:p>
            <a:pPr lvl="0"/>
            <a:r>
              <a:rPr lang="ru-RU" sz="4000" dirty="0" smtClean="0"/>
              <a:t>на какой срок разрабатываете программу;</a:t>
            </a:r>
          </a:p>
          <a:p>
            <a:pPr lvl="0"/>
            <a:r>
              <a:rPr lang="ru-RU" sz="4000" dirty="0" smtClean="0"/>
              <a:t>какую часть будет реализовывать образовательная организация-участник;</a:t>
            </a:r>
          </a:p>
          <a:p>
            <a:pPr lvl="0"/>
            <a:r>
              <a:rPr lang="ru-RU" sz="4000" dirty="0" smtClean="0"/>
              <a:t>какие ресурсы должна предоставить организация-участник, которая не ведет образовательной деятельности;</a:t>
            </a:r>
          </a:p>
          <a:p>
            <a:pPr lvl="0"/>
            <a:r>
              <a:rPr lang="ru-RU" sz="4000" dirty="0" smtClean="0"/>
              <a:t>какое количество детей планируете обучать по сетевой программе;</a:t>
            </a:r>
          </a:p>
          <a:p>
            <a:pPr lvl="0"/>
            <a:r>
              <a:rPr lang="ru-RU" sz="4000" dirty="0" smtClean="0"/>
              <a:t>как организуете финансирование сетевой программы.</a:t>
            </a:r>
          </a:p>
          <a:p>
            <a:r>
              <a:rPr lang="ru-RU" sz="4000" dirty="0" smtClean="0"/>
              <a:t>Опишите вид, уровень или направленность сетевой программы. Если реализуете в сетевой форме только часть программы, то укажите ее характеристики: учебные предметы, курсы, дисциплины или модули, практику, другие компоненты.</a:t>
            </a:r>
          </a:p>
          <a:p>
            <a:r>
              <a:rPr lang="ru-RU" sz="4000" dirty="0" smtClean="0"/>
              <a:t>Урегулируйте в договоре, кто будет выдавать документы об обучении, при каких условиях. Опишите процедуру. Можно не детализировать, а указать, что выдаете документы в порядке, который предусмотрен вашим локальным актом.</a:t>
            </a:r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9400" y="5080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3100" dirty="0" smtClean="0"/>
              <a:t> </a:t>
            </a:r>
            <a:br>
              <a:rPr lang="ru-RU" sz="3100" dirty="0" smtClean="0"/>
            </a:br>
            <a:r>
              <a:rPr lang="ru-RU" sz="4900" b="1" dirty="0" smtClean="0"/>
              <a:t> </a:t>
            </a:r>
            <a:br>
              <a:rPr lang="ru-RU" sz="4900" b="1" dirty="0" smtClean="0"/>
            </a:br>
            <a:r>
              <a:rPr lang="ru-RU" sz="2800" b="1" dirty="0" smtClean="0"/>
              <a:t> </a:t>
            </a:r>
            <a:br>
              <a:rPr lang="ru-RU" sz="2800" b="1" dirty="0" smtClean="0"/>
            </a:br>
            <a:r>
              <a:rPr lang="ru-RU" sz="2700" b="1" dirty="0" smtClean="0"/>
              <a:t> </a:t>
            </a:r>
            <a:br>
              <a:rPr lang="ru-RU" sz="2700" b="1" dirty="0" smtClean="0"/>
            </a:br>
            <a:r>
              <a:rPr lang="ru-RU" sz="2700" b="1" dirty="0" smtClean="0"/>
              <a:t> </a:t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>
                <a:solidFill>
                  <a:srgbClr val="C00000"/>
                </a:solidFill>
              </a:rPr>
              <a:t> </a:t>
            </a:r>
            <a:r>
              <a:rPr lang="ru-RU" sz="3100" b="1" dirty="0" smtClean="0">
                <a:solidFill>
                  <a:srgbClr val="C00000"/>
                </a:solidFill>
              </a:rPr>
              <a:t>Сетевая образовательная программа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400" dirty="0" smtClean="0">
                <a:solidFill>
                  <a:srgbClr val="C00000"/>
                </a:solidFill>
              </a:rPr>
              <a:t/>
            </a:r>
            <a:br>
              <a:rPr lang="ru-RU" sz="2400" dirty="0" smtClean="0">
                <a:solidFill>
                  <a:srgbClr val="C00000"/>
                </a:solidFill>
              </a:rPr>
            </a:br>
            <a:r>
              <a:rPr lang="ru-RU" sz="2400" dirty="0" smtClean="0"/>
              <a:t> </a:t>
            </a:r>
            <a:br>
              <a:rPr lang="ru-RU" sz="2400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Разрабатывайте сетевую программу сразу на уровень или курс, как основную или дополнительную программу. В сетевой форме также можно реализовывать разные части программ любого вида, уровня или направленности (</a:t>
            </a:r>
            <a:r>
              <a:rPr lang="ru-RU" u="sng" dirty="0" smtClean="0">
                <a:hlinkClick r:id="rId2"/>
              </a:rPr>
              <a:t>п. 3</a:t>
            </a:r>
            <a:r>
              <a:rPr lang="ru-RU" dirty="0" smtClean="0"/>
              <a:t> Порядка, утв. </a:t>
            </a:r>
            <a:r>
              <a:rPr lang="ru-RU" u="sng" dirty="0" smtClean="0">
                <a:hlinkClick r:id="rId3"/>
              </a:rPr>
              <a:t>приказом </a:t>
            </a:r>
            <a:r>
              <a:rPr lang="ru-RU" u="sng" dirty="0" err="1" smtClean="0">
                <a:hlinkClick r:id="rId3"/>
              </a:rPr>
              <a:t>Минобрнауки</a:t>
            </a:r>
            <a:r>
              <a:rPr lang="ru-RU" u="sng" dirty="0" smtClean="0">
                <a:hlinkClick r:id="rId3"/>
              </a:rPr>
              <a:t>, </a:t>
            </a:r>
            <a:r>
              <a:rPr lang="ru-RU" u="sng" dirty="0" err="1" smtClean="0">
                <a:hlinkClick r:id="rId3"/>
              </a:rPr>
              <a:t>Минпросвещения</a:t>
            </a:r>
            <a:r>
              <a:rPr lang="ru-RU" u="sng" dirty="0" smtClean="0">
                <a:hlinkClick r:id="rId3"/>
              </a:rPr>
              <a:t> от 05.08.2020 № 882/391</a:t>
            </a:r>
            <a:r>
              <a:rPr lang="ru-RU" dirty="0" smtClean="0"/>
              <a:t>).</a:t>
            </a:r>
          </a:p>
          <a:p>
            <a:r>
              <a:rPr lang="ru-RU" dirty="0" err="1" smtClean="0"/>
              <a:t>Минпросвещения</a:t>
            </a:r>
            <a:r>
              <a:rPr lang="ru-RU" dirty="0" smtClean="0"/>
              <a:t> рекомендует в сетевых программах использовать новые и наиболее эффективные формы и методы обучения (</a:t>
            </a:r>
            <a:r>
              <a:rPr lang="ru-RU" u="sng" dirty="0" smtClean="0">
                <a:hlinkClick r:id="rId4"/>
              </a:rPr>
              <a:t>письмо </a:t>
            </a:r>
            <a:r>
              <a:rPr lang="ru-RU" u="sng" dirty="0" err="1" smtClean="0">
                <a:hlinkClick r:id="rId4"/>
              </a:rPr>
              <a:t>Минпросвещения</a:t>
            </a:r>
            <a:r>
              <a:rPr lang="ru-RU" u="sng" dirty="0" smtClean="0">
                <a:hlinkClick r:id="rId4"/>
              </a:rPr>
              <a:t> от 28.06.2019 № МР-81/02вн</a:t>
            </a:r>
            <a:r>
              <a:rPr lang="ru-RU" dirty="0" smtClean="0"/>
              <a:t>).</a:t>
            </a:r>
            <a:endParaRPr lang="ru-RU" sz="4000" dirty="0" smtClean="0"/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9400" y="5080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3100" dirty="0" smtClean="0"/>
              <a:t> </a:t>
            </a:r>
            <a:br>
              <a:rPr lang="ru-RU" sz="3100" dirty="0" smtClean="0"/>
            </a:br>
            <a:r>
              <a:rPr lang="ru-RU" sz="4900" b="1" dirty="0" smtClean="0"/>
              <a:t> </a:t>
            </a:r>
            <a:br>
              <a:rPr lang="ru-RU" sz="4900" b="1" dirty="0" smtClean="0"/>
            </a:br>
            <a:r>
              <a:rPr lang="ru-RU" sz="2800" b="1" dirty="0" smtClean="0"/>
              <a:t> </a:t>
            </a:r>
            <a:br>
              <a:rPr lang="ru-RU" sz="2800" b="1" dirty="0" smtClean="0"/>
            </a:br>
            <a:r>
              <a:rPr lang="ru-RU" sz="2700" b="1" dirty="0" smtClean="0"/>
              <a:t> </a:t>
            </a:r>
            <a:br>
              <a:rPr lang="ru-RU" sz="2700" b="1" dirty="0" smtClean="0"/>
            </a:br>
            <a:r>
              <a:rPr lang="ru-RU" sz="2700" b="1" dirty="0" smtClean="0"/>
              <a:t> </a:t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>
                <a:solidFill>
                  <a:srgbClr val="C00000"/>
                </a:solidFill>
              </a:rPr>
              <a:t> </a:t>
            </a:r>
            <a:r>
              <a:rPr lang="ru-RU" sz="3100" b="1" dirty="0" smtClean="0">
                <a:solidFill>
                  <a:srgbClr val="C00000"/>
                </a:solidFill>
              </a:rPr>
              <a:t>Сетевая образовательная программа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400" dirty="0" smtClean="0">
                <a:solidFill>
                  <a:srgbClr val="C00000"/>
                </a:solidFill>
              </a:rPr>
              <a:t/>
            </a:r>
            <a:br>
              <a:rPr lang="ru-RU" sz="2400" dirty="0" smtClean="0">
                <a:solidFill>
                  <a:srgbClr val="C00000"/>
                </a:solidFill>
              </a:rPr>
            </a:br>
            <a:r>
              <a:rPr lang="ru-RU" sz="2400" dirty="0" smtClean="0"/>
              <a:t> </a:t>
            </a:r>
            <a:br>
              <a:rPr lang="ru-RU" sz="2400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b="1" dirty="0" smtClean="0"/>
              <a:t>В качестве примера ведомство предлагает:</a:t>
            </a:r>
          </a:p>
          <a:p>
            <a:pPr lvl="0"/>
            <a:r>
              <a:rPr lang="ru-RU" dirty="0" smtClean="0"/>
              <a:t>развивать гибкие компетенции – командную работу, </a:t>
            </a:r>
            <a:r>
              <a:rPr lang="ru-RU" dirty="0" err="1" smtClean="0"/>
              <a:t>креативное</a:t>
            </a:r>
            <a:r>
              <a:rPr lang="ru-RU" dirty="0" smtClean="0"/>
              <a:t> и критическое мышление, вырабатывать коммуникативные навыки, навыки проектной деятельности;</a:t>
            </a:r>
          </a:p>
          <a:p>
            <a:pPr lvl="0"/>
            <a:r>
              <a:rPr lang="ru-RU" dirty="0" smtClean="0"/>
              <a:t>включать интенсивные курсы занятий с глубоким погружением в проектную командную деятельность – на базе детских технопарков «</a:t>
            </a:r>
            <a:r>
              <a:rPr lang="ru-RU" dirty="0" err="1" smtClean="0"/>
              <a:t>Кванториум</a:t>
            </a:r>
            <a:r>
              <a:rPr lang="ru-RU" dirty="0" smtClean="0"/>
              <a:t>» или других </a:t>
            </a:r>
            <a:r>
              <a:rPr lang="ru-RU" dirty="0" err="1" smtClean="0"/>
              <a:t>высокооснащенных</a:t>
            </a:r>
            <a:r>
              <a:rPr lang="ru-RU" dirty="0" smtClean="0"/>
              <a:t> площадках;</a:t>
            </a:r>
          </a:p>
          <a:p>
            <a:pPr lvl="0"/>
            <a:r>
              <a:rPr lang="ru-RU" dirty="0" smtClean="0"/>
              <a:t>организовывать целевые группы из учеников 5–9-х классов, так как они обладают аналитико-рефлексивными навыками, высоким уровнем поисковой активности, командного взаимодействия и готовы для </a:t>
            </a:r>
            <a:r>
              <a:rPr lang="ru-RU" dirty="0" err="1" smtClean="0"/>
              <a:t>профпроб</a:t>
            </a:r>
            <a:r>
              <a:rPr lang="ru-RU" dirty="0" smtClean="0"/>
              <a:t>;</a:t>
            </a:r>
          </a:p>
          <a:p>
            <a:pPr lvl="0"/>
            <a:r>
              <a:rPr lang="ru-RU" dirty="0" smtClean="0"/>
              <a:t>формировать проектные команды по три–семь учеников, можно делать их разновозрастными;</a:t>
            </a:r>
          </a:p>
          <a:p>
            <a:pPr lvl="0"/>
            <a:r>
              <a:rPr lang="ru-RU" dirty="0" smtClean="0"/>
              <a:t>оценивать результаты освоения программы путем защиты проектов в групповом формате.</a:t>
            </a:r>
            <a:endParaRPr lang="ru-RU" dirty="0"/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i="1" dirty="0" smtClean="0">
                <a:latin typeface="Arial Black" pitchFamily="34" charset="0"/>
              </a:rPr>
              <a:t>Когда использовать сетевое взаимодействие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Сетевое взаимодействие пригодится, чтобы использовать ресурсы других организаций (</a:t>
            </a:r>
            <a:r>
              <a:rPr lang="ru-RU" u="sng" dirty="0" smtClean="0">
                <a:hlinkClick r:id="rId2"/>
              </a:rPr>
              <a:t>ч. 1 ст. 15 Федерального закона от 29.12.2012 № 273-ФЗ</a:t>
            </a:r>
            <a:r>
              <a:rPr lang="ru-RU" dirty="0" smtClean="0"/>
              <a:t>)</a:t>
            </a:r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9400" y="5080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3100" dirty="0" smtClean="0"/>
              <a:t> </a:t>
            </a:r>
            <a:br>
              <a:rPr lang="ru-RU" sz="3100" dirty="0" smtClean="0"/>
            </a:br>
            <a:r>
              <a:rPr lang="ru-RU" sz="4900" b="1" dirty="0" smtClean="0"/>
              <a:t> </a:t>
            </a:r>
            <a:br>
              <a:rPr lang="ru-RU" sz="4900" b="1" dirty="0" smtClean="0"/>
            </a:br>
            <a:r>
              <a:rPr lang="ru-RU" sz="2800" b="1" dirty="0" smtClean="0"/>
              <a:t> </a:t>
            </a:r>
            <a:br>
              <a:rPr lang="ru-RU" sz="2800" b="1" dirty="0" smtClean="0"/>
            </a:br>
            <a:r>
              <a:rPr lang="ru-RU" sz="2700" b="1" dirty="0" smtClean="0"/>
              <a:t> </a:t>
            </a:r>
            <a:br>
              <a:rPr lang="ru-RU" sz="2700" b="1" dirty="0" smtClean="0"/>
            </a:br>
            <a:r>
              <a:rPr lang="ru-RU" sz="2700" b="1" dirty="0" smtClean="0"/>
              <a:t> </a:t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>
                <a:solidFill>
                  <a:srgbClr val="C00000"/>
                </a:solidFill>
              </a:rPr>
              <a:t> </a:t>
            </a:r>
            <a:br>
              <a:rPr lang="ru-RU" sz="2700" b="1" dirty="0" smtClean="0">
                <a:solidFill>
                  <a:srgbClr val="C00000"/>
                </a:solidFill>
              </a:rPr>
            </a:br>
            <a:r>
              <a:rPr lang="ru-RU" sz="2700" b="1" dirty="0" smtClean="0">
                <a:solidFill>
                  <a:srgbClr val="C00000"/>
                </a:solidFill>
              </a:rPr>
              <a:t/>
            </a:r>
            <a:br>
              <a:rPr lang="ru-RU" sz="2700" b="1" dirty="0" smtClean="0">
                <a:solidFill>
                  <a:srgbClr val="C00000"/>
                </a:solidFill>
              </a:rPr>
            </a:br>
            <a:r>
              <a:rPr lang="ru-RU" sz="2200" dirty="0" smtClean="0">
                <a:solidFill>
                  <a:srgbClr val="C00000"/>
                </a:solidFill>
              </a:rPr>
              <a:t>Что делать, если ученик не смог освоить сетевую программу, а срок действия договора о сетевой форме заканчивается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400" dirty="0" smtClean="0">
                <a:solidFill>
                  <a:srgbClr val="C00000"/>
                </a:solidFill>
              </a:rPr>
              <a:t/>
            </a:r>
            <a:br>
              <a:rPr lang="ru-RU" sz="2400" dirty="0" smtClean="0">
                <a:solidFill>
                  <a:srgbClr val="C00000"/>
                </a:solidFill>
              </a:rPr>
            </a:br>
            <a:r>
              <a:rPr lang="ru-RU" sz="2400" dirty="0" smtClean="0"/>
              <a:t> </a:t>
            </a:r>
            <a:br>
              <a:rPr lang="ru-RU" sz="2400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Выберите один из трех вариантов: продлите срок договора, обучайте ребенка самостоятельно без сетевой формы или переведите его на другую сетевую программу.</a:t>
            </a:r>
          </a:p>
          <a:p>
            <a:r>
              <a:rPr lang="ru-RU" dirty="0" smtClean="0"/>
              <a:t>Чтобы продлить срок договора, заключите дополнительное соглашение. Если организация-участник отказывается продлевать договор, организуйте обучение ребенка самостоятельно. Для этого внесите изменения в образовательную программу.</a:t>
            </a:r>
          </a:p>
          <a:p>
            <a:r>
              <a:rPr lang="ru-RU" dirty="0" smtClean="0"/>
              <a:t>Можно перевести ученика на другую сетевую программу, которую реализуете по другому договору. Для этого получите согласие родителей ребенка или самого ученика, если он уже получил основное общее образование (</a:t>
            </a:r>
            <a:r>
              <a:rPr lang="ru-RU" u="sng" dirty="0" smtClean="0">
                <a:hlinkClick r:id="rId2"/>
              </a:rPr>
              <a:t>п. 17</a:t>
            </a:r>
            <a:r>
              <a:rPr lang="ru-RU" dirty="0" smtClean="0"/>
              <a:t> Порядка, утв. </a:t>
            </a:r>
            <a:r>
              <a:rPr lang="ru-RU" u="sng" dirty="0" smtClean="0">
                <a:hlinkClick r:id="rId3"/>
              </a:rPr>
              <a:t>приказом </a:t>
            </a:r>
            <a:r>
              <a:rPr lang="ru-RU" u="sng" dirty="0" err="1" smtClean="0">
                <a:hlinkClick r:id="rId3"/>
              </a:rPr>
              <a:t>Минобрнауки</a:t>
            </a:r>
            <a:r>
              <a:rPr lang="ru-RU" u="sng" dirty="0" smtClean="0">
                <a:hlinkClick r:id="rId3"/>
              </a:rPr>
              <a:t>, </a:t>
            </a:r>
            <a:r>
              <a:rPr lang="ru-RU" u="sng" dirty="0" err="1" smtClean="0">
                <a:hlinkClick r:id="rId3"/>
              </a:rPr>
              <a:t>Минпросвещения</a:t>
            </a:r>
            <a:r>
              <a:rPr lang="ru-RU" u="sng" dirty="0" smtClean="0">
                <a:hlinkClick r:id="rId3"/>
              </a:rPr>
              <a:t> от 05.08.2020 № 882/391</a:t>
            </a:r>
            <a:r>
              <a:rPr lang="ru-RU" dirty="0" smtClean="0"/>
              <a:t>).</a:t>
            </a:r>
            <a:endParaRPr lang="ru-RU" dirty="0"/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2181254" y="2281941"/>
            <a:ext cx="4987834" cy="1233275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dirty="0">
                <a:solidFill>
                  <a:srgbClr val="A50021"/>
                </a:solidFill>
              </a:rPr>
              <a:t>Спасибо за внимание!</a:t>
            </a:r>
          </a:p>
        </p:txBody>
      </p:sp>
      <p:sp>
        <p:nvSpPr>
          <p:cNvPr id="59396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55187" y="5823781"/>
            <a:ext cx="225222" cy="211341"/>
          </a:xfrm>
          <a:prstGeom prst="rect">
            <a:avLst/>
          </a:prstGeom>
          <a:noFill/>
        </p:spPr>
        <p:txBody>
          <a:bodyPr vert="horz" lIns="61765" tIns="30882" rIns="61765" bIns="30882" rtlCol="0" anchor="ctr"/>
          <a:lstStyle/>
          <a:p>
            <a:r>
              <a:rPr lang="ru-RU" dirty="0" smtClean="0"/>
              <a:t>УО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600981" y="5312813"/>
            <a:ext cx="4987834" cy="12332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ru-RU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249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u="sng" dirty="0" smtClean="0"/>
              <a:t>П</a:t>
            </a:r>
            <a:r>
              <a:rPr lang="ru-RU" u="sng" dirty="0" smtClean="0">
                <a:hlinkClick r:id="rId2"/>
              </a:rPr>
              <a:t>исьмо от 28.06.2019 № МР-81/02вн 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повысить качество образования, используя инновационное оборудование и высококвалифицированный кадровый состав партнеров;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улучшить образовательные результаты учащихся;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повысить эффективность использования материально-технических и кадровых ресурсов;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использовать рационально финансирование за счет объединения ресурсов нескольких организаций для реализации одной образовательной программы;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разнообразить образовательные программы, в том числе дополнительные;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повысить профессиональное мастерство педагогов в процессе сетевого взаимодействия с другими специалистами.</a:t>
            </a:r>
          </a:p>
          <a:p>
            <a:endParaRPr lang="ru-RU" dirty="0" smtClean="0"/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9400" y="5080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dirty="0" smtClean="0"/>
              <a:t>Обязательно ли школе участвовать в сетевой форме реализации образовательных программ?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Законодатель не обязывает школу реализовывать образовательные программы в сетевой форме. Более того, образовательная организация автономна и вправе самостоятельно решать, какие программы и как ей реализовывать (</a:t>
            </a:r>
            <a:r>
              <a:rPr lang="ru-RU" u="sng" dirty="0" smtClean="0">
                <a:hlinkClick r:id="rId2"/>
              </a:rPr>
              <a:t>ч. 1 ст. 28 Федерального закона от 29.12.2012 № 273-ФЗ</a:t>
            </a:r>
            <a:r>
              <a:rPr lang="ru-RU" dirty="0" smtClean="0"/>
              <a:t>);</a:t>
            </a:r>
          </a:p>
          <a:p>
            <a:r>
              <a:rPr lang="ru-RU" dirty="0" smtClean="0"/>
              <a:t>Но, согласно письму (</a:t>
            </a:r>
            <a:r>
              <a:rPr lang="ru-RU" u="sng" dirty="0" smtClean="0">
                <a:hlinkClick r:id="rId3"/>
              </a:rPr>
              <a:t>письмо </a:t>
            </a:r>
            <a:r>
              <a:rPr lang="ru-RU" u="sng" dirty="0" err="1" smtClean="0">
                <a:hlinkClick r:id="rId3"/>
              </a:rPr>
              <a:t>Минпросвещения</a:t>
            </a:r>
            <a:r>
              <a:rPr lang="ru-RU" u="sng" dirty="0" smtClean="0">
                <a:hlinkClick r:id="rId3"/>
              </a:rPr>
              <a:t> от 28.06.2019 № МР-81/02вн</a:t>
            </a:r>
            <a:r>
              <a:rPr lang="ru-RU" dirty="0" smtClean="0"/>
              <a:t>)…..</a:t>
            </a:r>
          </a:p>
          <a:p>
            <a:endParaRPr lang="ru-RU" dirty="0" smtClean="0"/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9400" y="5080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Кто может участвовать в сетевом взаимодействии</a:t>
            </a:r>
            <a:br>
              <a:rPr lang="ru-RU" sz="2000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Сетевое взаимодействие происходит между двумя субъектами: </a:t>
            </a:r>
            <a:r>
              <a:rPr lang="ru-RU" b="1" dirty="0" smtClean="0"/>
              <a:t>базовой организацией</a:t>
            </a:r>
            <a:r>
              <a:rPr lang="ru-RU" dirty="0" smtClean="0"/>
              <a:t>,</a:t>
            </a:r>
            <a:r>
              <a:rPr lang="ru-RU" b="1" dirty="0" smtClean="0"/>
              <a:t> </a:t>
            </a:r>
            <a:r>
              <a:rPr lang="ru-RU" dirty="0" smtClean="0"/>
              <a:t>которая ведет образовательную деятельность, принимает на обучение и несет ответственность за реализацию сетевой образовательной программы, контролирует других участников, и </a:t>
            </a:r>
            <a:r>
              <a:rPr lang="ru-RU" b="1" dirty="0" smtClean="0"/>
              <a:t>организацией-участником</a:t>
            </a:r>
            <a:r>
              <a:rPr lang="ru-RU" dirty="0" smtClean="0"/>
              <a:t>, которая реализует часть сетевой образовательной программы или обладает ресурсами для ее реализации.</a:t>
            </a:r>
          </a:p>
          <a:p>
            <a:r>
              <a:rPr lang="ru-RU" dirty="0" smtClean="0"/>
              <a:t>При сетевом взаимодействии базовая организация всегда одна, а организаций-участников может быть несколько (</a:t>
            </a:r>
            <a:r>
              <a:rPr lang="ru-RU" u="sng" dirty="0" smtClean="0">
                <a:hlinkClick r:id="rId2"/>
              </a:rPr>
              <a:t>п. 4</a:t>
            </a:r>
            <a:r>
              <a:rPr lang="ru-RU" dirty="0" smtClean="0"/>
              <a:t> Порядка, утв. </a:t>
            </a:r>
            <a:r>
              <a:rPr lang="ru-RU" u="sng" dirty="0" smtClean="0">
                <a:hlinkClick r:id="rId3"/>
              </a:rPr>
              <a:t>приказом </a:t>
            </a:r>
            <a:r>
              <a:rPr lang="ru-RU" u="sng" dirty="0" err="1" smtClean="0">
                <a:hlinkClick r:id="rId3"/>
              </a:rPr>
              <a:t>Минобрнауки</a:t>
            </a:r>
            <a:r>
              <a:rPr lang="ru-RU" u="sng" dirty="0" smtClean="0">
                <a:hlinkClick r:id="rId3"/>
              </a:rPr>
              <a:t>, </a:t>
            </a:r>
            <a:r>
              <a:rPr lang="ru-RU" u="sng" dirty="0" err="1" smtClean="0">
                <a:hlinkClick r:id="rId3"/>
              </a:rPr>
              <a:t>Минпросвещения</a:t>
            </a:r>
            <a:r>
              <a:rPr lang="ru-RU" u="sng" dirty="0" smtClean="0">
                <a:hlinkClick r:id="rId3"/>
              </a:rPr>
              <a:t> от 05.08.2020 № 882/391</a:t>
            </a:r>
            <a:r>
              <a:rPr lang="ru-RU" dirty="0" smtClean="0"/>
              <a:t>).</a:t>
            </a:r>
          </a:p>
          <a:p>
            <a:endParaRPr lang="ru-RU" dirty="0" smtClean="0"/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9400" y="5080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dirty="0" smtClean="0"/>
              <a:t> </a:t>
            </a:r>
            <a:br>
              <a:rPr lang="ru-RU" sz="2000" dirty="0" smtClean="0"/>
            </a:br>
            <a:r>
              <a:rPr lang="ru-RU" sz="2000" dirty="0" smtClean="0"/>
              <a:t>В зависимости от состава участников сетевого взаимодействия </a:t>
            </a:r>
            <a:r>
              <a:rPr lang="ru-RU" sz="2000" dirty="0" err="1" smtClean="0"/>
              <a:t>Минпросвещения</a:t>
            </a:r>
            <a:r>
              <a:rPr lang="ru-RU" sz="2000" dirty="0" smtClean="0"/>
              <a:t> предлагает три модели</a:t>
            </a:r>
            <a:br>
              <a:rPr lang="ru-RU" sz="2000" dirty="0" smtClean="0"/>
            </a:br>
            <a:r>
              <a:rPr lang="ru-RU" sz="2000" dirty="0" smtClean="0"/>
              <a:t> (</a:t>
            </a:r>
            <a:r>
              <a:rPr lang="ru-RU" sz="2000" u="sng" dirty="0" smtClean="0">
                <a:hlinkClick r:id="rId2"/>
              </a:rPr>
              <a:t>письмо </a:t>
            </a:r>
            <a:r>
              <a:rPr lang="ru-RU" sz="2000" u="sng" dirty="0" err="1" smtClean="0">
                <a:hlinkClick r:id="rId2"/>
              </a:rPr>
              <a:t>Минпросвещения</a:t>
            </a:r>
            <a:r>
              <a:rPr lang="ru-RU" sz="2000" u="sng" dirty="0" smtClean="0">
                <a:hlinkClick r:id="rId2"/>
              </a:rPr>
              <a:t> от 28.06.2019 № МР-81/02вн</a:t>
            </a:r>
            <a:r>
              <a:rPr lang="ru-RU" sz="2000" dirty="0" smtClean="0"/>
              <a:t>).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Модели сетевого взаимодействия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 smtClean="0"/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6" name="Рисунок 5" descr="2022-05-16_15-16-14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23331" y="2249021"/>
            <a:ext cx="7490605" cy="3900768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TextBox 6"/>
          <p:cNvSpPr txBox="1"/>
          <p:nvPr/>
        </p:nvSpPr>
        <p:spPr>
          <a:xfrm>
            <a:off x="1783976" y="3128682"/>
            <a:ext cx="1434353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школа</a:t>
            </a:r>
            <a:endParaRPr lang="ru-RU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944470" y="3146611"/>
            <a:ext cx="1398495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школа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6185647" y="3137647"/>
            <a:ext cx="1255059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школа</a:t>
            </a:r>
            <a:endParaRPr lang="ru-RU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792940" y="3917576"/>
            <a:ext cx="1255059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другая школа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881716" y="4007224"/>
            <a:ext cx="155089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Организация</a:t>
            </a:r>
          </a:p>
          <a:p>
            <a:pPr algn="ctr"/>
            <a:r>
              <a:rPr lang="ru-RU" sz="1200" b="1" dirty="0" err="1" smtClean="0"/>
              <a:t>допобразования</a:t>
            </a:r>
            <a:endParaRPr lang="ru-RU" sz="1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801036" y="4652682"/>
            <a:ext cx="1559858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 smtClean="0"/>
              <a:t>Профессиональная образовательная организация (СПО/ВО)</a:t>
            </a:r>
            <a:endParaRPr lang="ru-RU" sz="105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9400" y="5080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3100" dirty="0" smtClean="0"/>
              <a:t> </a:t>
            </a:r>
            <a:br>
              <a:rPr lang="ru-RU" sz="3100" dirty="0" smtClean="0"/>
            </a:br>
            <a:r>
              <a:rPr lang="ru-RU" sz="1800" dirty="0" smtClean="0"/>
              <a:t>Может ли школа без лицензии на дошкольное образование проводить у себя занятия с воспитанниками детского сада по договору о сетевой форме реализации образовательной программы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Нет, не может.</a:t>
            </a:r>
          </a:p>
          <a:p>
            <a:r>
              <a:rPr lang="ru-RU" dirty="0" smtClean="0"/>
              <a:t>Образовательная организация-участник вправе реализовывать свою часть сетевой программы только на основании лицензии по тому уровню образования, который соответствует этой части сетевой программы (</a:t>
            </a:r>
            <a:r>
              <a:rPr lang="ru-RU" u="sng" dirty="0" smtClean="0">
                <a:hlinkClick r:id="rId2"/>
              </a:rPr>
              <a:t>п. 5</a:t>
            </a:r>
            <a:r>
              <a:rPr lang="ru-RU" dirty="0" smtClean="0"/>
              <a:t> Порядка, утв. </a:t>
            </a:r>
            <a:r>
              <a:rPr lang="ru-RU" u="sng" dirty="0" smtClean="0">
                <a:hlinkClick r:id="rId3"/>
              </a:rPr>
              <a:t>приказом </a:t>
            </a:r>
            <a:r>
              <a:rPr lang="ru-RU" u="sng" dirty="0" err="1" smtClean="0">
                <a:hlinkClick r:id="rId3"/>
              </a:rPr>
              <a:t>Минобрнауки</a:t>
            </a:r>
            <a:r>
              <a:rPr lang="ru-RU" u="sng" dirty="0" smtClean="0">
                <a:hlinkClick r:id="rId3"/>
              </a:rPr>
              <a:t>, </a:t>
            </a:r>
            <a:r>
              <a:rPr lang="ru-RU" u="sng" dirty="0" err="1" smtClean="0">
                <a:hlinkClick r:id="rId3"/>
              </a:rPr>
              <a:t>Минпросвещения</a:t>
            </a:r>
            <a:r>
              <a:rPr lang="ru-RU" u="sng" dirty="0" smtClean="0">
                <a:hlinkClick r:id="rId3"/>
              </a:rPr>
              <a:t> от 05.08.2020 № 882/391</a:t>
            </a:r>
            <a:r>
              <a:rPr lang="ru-RU" dirty="0" smtClean="0"/>
              <a:t>). Если школа будет обучать без лицензии на реализацию программы дошкольного образования, то нарушит </a:t>
            </a:r>
            <a:r>
              <a:rPr lang="ru-RU" u="sng" dirty="0" smtClean="0">
                <a:hlinkClick r:id="rId4"/>
              </a:rPr>
              <a:t>часть 1</a:t>
            </a:r>
            <a:r>
              <a:rPr lang="ru-RU" dirty="0" smtClean="0"/>
              <a:t> статьи 91 Федерального закона от 29.12.2012 № 273-ФЗ.</a:t>
            </a:r>
          </a:p>
          <a:p>
            <a:endParaRPr lang="ru-RU" dirty="0" smtClean="0"/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9400" y="5080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3100" dirty="0" smtClean="0"/>
              <a:t> </a:t>
            </a:r>
            <a:br>
              <a:rPr lang="ru-RU" sz="3100" dirty="0" smtClean="0"/>
            </a:br>
            <a:r>
              <a:rPr lang="ru-RU" sz="2200" b="1" dirty="0" smtClean="0"/>
              <a:t> Как разделить функции при сетевом взаимодействии</a:t>
            </a: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Порядок организации образовательной деятельности при сетевой форме реализации образовательных программ распределяет основные функции между партнерами: кто утверждает программу и принимает на обучение, проводит промежуточную и итоговую аттестацию, выдает документы.</a:t>
            </a:r>
          </a:p>
          <a:p>
            <a:endParaRPr lang="ru-RU" dirty="0" smtClean="0"/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9400" y="5080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3100" dirty="0" smtClean="0"/>
              <a:t> </a:t>
            </a:r>
            <a:br>
              <a:rPr lang="ru-RU" sz="3100" dirty="0" smtClean="0"/>
            </a:br>
            <a:r>
              <a:rPr lang="ru-RU" sz="4900" b="1" dirty="0" smtClean="0"/>
              <a:t> </a:t>
            </a:r>
            <a:br>
              <a:rPr lang="ru-RU" sz="4900" b="1" dirty="0" smtClean="0"/>
            </a:br>
            <a:r>
              <a:rPr lang="ru-RU" sz="3100" b="1" dirty="0" smtClean="0"/>
              <a:t>Кто утверждает сетевую программу</a:t>
            </a: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Обучение при сетевом взаимодействии проходит по сетевой образовательной программе. Ее утверждает базовая организация самостоятельно или вместе с организацией-участником, как они определят в договоре (</a:t>
            </a:r>
            <a:r>
              <a:rPr lang="ru-RU" u="sng" dirty="0" smtClean="0">
                <a:hlinkClick r:id="rId2"/>
              </a:rPr>
              <a:t>п. 6</a:t>
            </a:r>
            <a:r>
              <a:rPr lang="ru-RU" dirty="0" smtClean="0"/>
              <a:t> Порядка, утв. </a:t>
            </a:r>
            <a:r>
              <a:rPr lang="ru-RU" u="sng" dirty="0" smtClean="0">
                <a:hlinkClick r:id="rId3"/>
              </a:rPr>
              <a:t>приказом </a:t>
            </a:r>
            <a:r>
              <a:rPr lang="ru-RU" u="sng" dirty="0" err="1" smtClean="0">
                <a:hlinkClick r:id="rId3"/>
              </a:rPr>
              <a:t>Минобрнауки</a:t>
            </a:r>
            <a:r>
              <a:rPr lang="ru-RU" u="sng" dirty="0" smtClean="0">
                <a:hlinkClick r:id="rId3"/>
              </a:rPr>
              <a:t>, </a:t>
            </a:r>
            <a:r>
              <a:rPr lang="ru-RU" u="sng" dirty="0" err="1" smtClean="0">
                <a:hlinkClick r:id="rId3"/>
              </a:rPr>
              <a:t>Минпросвещения</a:t>
            </a:r>
            <a:r>
              <a:rPr lang="ru-RU" u="sng" dirty="0" smtClean="0">
                <a:hlinkClick r:id="rId3"/>
              </a:rPr>
              <a:t> от 05.08.2020 № 882/391</a:t>
            </a:r>
            <a:r>
              <a:rPr lang="ru-RU" dirty="0" smtClean="0"/>
              <a:t>).</a:t>
            </a:r>
          </a:p>
          <a:p>
            <a:endParaRPr lang="ru-RU" dirty="0" smtClean="0"/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768</TotalTime>
  <Words>1371</Words>
  <Application>Microsoft Office PowerPoint</Application>
  <PresentationFormat>Экран (4:3)</PresentationFormat>
  <Paragraphs>91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9" baseType="lpstr">
      <vt:lpstr>Arial Black</vt:lpstr>
      <vt:lpstr>Bookman Old Style</vt:lpstr>
      <vt:lpstr>Calibri</vt:lpstr>
      <vt:lpstr>Franklin Gothic Book</vt:lpstr>
      <vt:lpstr>Franklin Gothic Medium</vt:lpstr>
      <vt:lpstr>Times New Roman</vt:lpstr>
      <vt:lpstr>Wingdings 2</vt:lpstr>
      <vt:lpstr>Трек</vt:lpstr>
      <vt:lpstr> </vt:lpstr>
      <vt:lpstr>Когда использовать сетевое взаимодействие </vt:lpstr>
      <vt:lpstr>Письмо от 28.06.2019 № МР-81/02вн  </vt:lpstr>
      <vt:lpstr>Обязательно ли школе участвовать в сетевой форме реализации образовательных программ?  </vt:lpstr>
      <vt:lpstr>   Кто может участвовать в сетевом взаимодействии   </vt:lpstr>
      <vt:lpstr>     В зависимости от состава участников сетевого взаимодействия Минпросвещения предлагает три модели  (письмо Минпросвещения от 28.06.2019 № МР-81/02вн).    </vt:lpstr>
      <vt:lpstr>    Может ли школа без лицензии на дошкольное образование проводить у себя занятия с воспитанниками детского сада по договору о сетевой форме реализации образовательной программы   </vt:lpstr>
      <vt:lpstr>     Как разделить функции при сетевом взаимодействии    </vt:lpstr>
      <vt:lpstr>      Кто утверждает сетевую программу     </vt:lpstr>
      <vt:lpstr>        Кто принимает на обучение по сетевой программе      </vt:lpstr>
      <vt:lpstr>        Кто принимает на обучение по сетевой программе      </vt:lpstr>
      <vt:lpstr>         Кто проводит промежуточную и итоговую аттестацию по сетевой программе       </vt:lpstr>
      <vt:lpstr>          Кто выдает документы об образовании и обучении по сетевой программе        </vt:lpstr>
      <vt:lpstr>            Какие документы оформить для сетевого взаимодействия         </vt:lpstr>
      <vt:lpstr>             Закрепите в положении о сетевом взаимодействии:          </vt:lpstr>
      <vt:lpstr>              В положении также можно установить правила, которые отличаются от общих в вашей организации,   например:            </vt:lpstr>
      <vt:lpstr>               Договор о сетевой форме реализации образовательных программ             </vt:lpstr>
      <vt:lpstr>               Сетевая образовательная программа              </vt:lpstr>
      <vt:lpstr>               Сетевая образовательная программа              </vt:lpstr>
      <vt:lpstr>                 Что делать, если ученик не смог освоить сетевую программу, а срок действия договора о сетевой форме заканчивается               </vt:lpstr>
      <vt:lpstr>Спасибо за внимание!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Larisa</dc:creator>
  <cp:lastModifiedBy>ИКТ</cp:lastModifiedBy>
  <cp:revision>71</cp:revision>
  <dcterms:created xsi:type="dcterms:W3CDTF">2019-02-24T14:23:17Z</dcterms:created>
  <dcterms:modified xsi:type="dcterms:W3CDTF">2022-05-17T09:08:36Z</dcterms:modified>
</cp:coreProperties>
</file>