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44" r:id="rId5"/>
    <p:sldId id="348" r:id="rId6"/>
    <p:sldId id="350" r:id="rId7"/>
    <p:sldId id="355" r:id="rId8"/>
    <p:sldId id="351" r:id="rId9"/>
    <p:sldId id="352" r:id="rId10"/>
    <p:sldId id="353" r:id="rId11"/>
    <p:sldId id="406" r:id="rId12"/>
    <p:sldId id="407" r:id="rId13"/>
    <p:sldId id="381" r:id="rId14"/>
    <p:sldId id="382" r:id="rId15"/>
    <p:sldId id="383" r:id="rId16"/>
    <p:sldId id="402" r:id="rId17"/>
    <p:sldId id="386" r:id="rId18"/>
    <p:sldId id="387" r:id="rId19"/>
    <p:sldId id="388" r:id="rId20"/>
    <p:sldId id="359" r:id="rId21"/>
    <p:sldId id="368" r:id="rId22"/>
    <p:sldId id="360" r:id="rId23"/>
    <p:sldId id="361" r:id="rId24"/>
    <p:sldId id="362" r:id="rId25"/>
    <p:sldId id="363" r:id="rId26"/>
    <p:sldId id="364" r:id="rId27"/>
    <p:sldId id="365" r:id="rId28"/>
    <p:sldId id="369" r:id="rId29"/>
    <p:sldId id="370" r:id="rId30"/>
    <p:sldId id="371" r:id="rId31"/>
    <p:sldId id="373" r:id="rId32"/>
    <p:sldId id="374" r:id="rId33"/>
    <p:sldId id="375" r:id="rId34"/>
    <p:sldId id="376" r:id="rId35"/>
    <p:sldId id="377" r:id="rId36"/>
    <p:sldId id="3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552" autoAdjust="0"/>
  </p:normalViewPr>
  <p:slideViewPr>
    <p:cSldViewPr>
      <p:cViewPr varScale="1">
        <p:scale>
          <a:sx n="109" d="100"/>
          <a:sy n="109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5/6/2022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726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5/6/2022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908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3B8B-BB57-4830-8953-DF7471863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5/6/2022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g2fpw_Lsd0l2iU7ELvhbH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811128"/>
            <a:ext cx="900113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изменили в обновленном ФГОС начального общего образования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https://www.culture.ru/storage/images/f63f5130-306d-5b40-8223-18542f88ba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2965703" cy="282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20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48430"/>
            <a:ext cx="8532440" cy="1907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</a:rPr>
              <a:t>ВЕБИНАР  ПО </a:t>
            </a:r>
            <a:r>
              <a:rPr lang="ru-RU" sz="2800" b="1" dirty="0">
                <a:solidFill>
                  <a:srgbClr val="8E0000"/>
                </a:solidFill>
              </a:rPr>
              <a:t> </a:t>
            </a:r>
            <a:r>
              <a:rPr lang="ru-RU" sz="2800" b="1" dirty="0" smtClean="0">
                <a:solidFill>
                  <a:srgbClr val="8E0000"/>
                </a:solidFill>
              </a:rPr>
              <a:t>РЕАЛИЗАЦИИ  НОВЫХ  ФГОС  НОО  И  ООО  АКАДЕМИИ  МИНПРОСВЕЩЕНИЯ  «ВЕКТОР  ОБРАЗОВАНИЯ:  ВЫЗОВЫ,  ТРЕНДЫ, ПЕРСПЕКТИВЫ»  (07.09.2021)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48" y="6304951"/>
            <a:ext cx="8745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Выступление зам министра образования РФ, Анастасии Владимировны </a:t>
            </a:r>
            <a:r>
              <a:rPr lang="ru-RU" b="1" dirty="0" err="1" smtClean="0"/>
              <a:t>Заряновой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9408" y="2128623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15EFB"/>
                </a:solidFill>
                <a:latin typeface="Arial" panose="020B0604020202020204" pitchFamily="34" charset="0"/>
                <a:hlinkClick r:id="rId3"/>
              </a:rPr>
              <a:t>https://www.youtube.com/channel/UCg2fpw_Lsd0l2iU7ELvhbHg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2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000" y="2177285"/>
            <a:ext cx="9001000" cy="44920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1) Возможность </a:t>
            </a:r>
            <a:r>
              <a:rPr lang="ru-RU" dirty="0">
                <a:solidFill>
                  <a:srgbClr val="7030A0"/>
                </a:solidFill>
              </a:rPr>
              <a:t>углубленного изучения отдельных предметов</a:t>
            </a:r>
            <a:r>
              <a:rPr lang="ru-RU" dirty="0"/>
              <a:t>, начиная с уровня начального общего образования</a:t>
            </a:r>
          </a:p>
          <a:p>
            <a:pPr marL="0" lvl="0" indent="0">
              <a:buNone/>
            </a:pPr>
            <a:r>
              <a:rPr lang="ru-RU" dirty="0" smtClean="0"/>
              <a:t>2) </a:t>
            </a:r>
            <a:r>
              <a:rPr lang="ru-RU" dirty="0" smtClean="0">
                <a:solidFill>
                  <a:srgbClr val="7030A0"/>
                </a:solidFill>
              </a:rPr>
              <a:t>Повышение статуса </a:t>
            </a:r>
            <a:r>
              <a:rPr lang="ru-RU" dirty="0">
                <a:solidFill>
                  <a:srgbClr val="7030A0"/>
                </a:solidFill>
              </a:rPr>
              <a:t>школ </a:t>
            </a:r>
            <a:r>
              <a:rPr lang="ru-RU" dirty="0"/>
              <a:t>- инновационных площадок и их ответственность в части качества авторских образовательных программ и достигаемых результатов </a:t>
            </a:r>
          </a:p>
          <a:p>
            <a:pPr marL="0" lvl="0" indent="0">
              <a:buNone/>
            </a:pPr>
            <a:r>
              <a:rPr lang="ru-RU" dirty="0" smtClean="0"/>
              <a:t>3) Возможность </a:t>
            </a:r>
            <a:r>
              <a:rPr lang="ru-RU" dirty="0">
                <a:solidFill>
                  <a:srgbClr val="7030A0"/>
                </a:solidFill>
              </a:rPr>
              <a:t>гибкого изменения </a:t>
            </a:r>
            <a:r>
              <a:rPr lang="ru-RU" dirty="0" smtClean="0">
                <a:solidFill>
                  <a:srgbClr val="7030A0"/>
                </a:solidFill>
              </a:rPr>
              <a:t>срока </a:t>
            </a:r>
            <a:r>
              <a:rPr lang="ru-RU" dirty="0">
                <a:solidFill>
                  <a:srgbClr val="7030A0"/>
                </a:solidFill>
              </a:rPr>
              <a:t>освоения основной образовательной программы</a:t>
            </a:r>
            <a:r>
              <a:rPr lang="ru-RU" dirty="0"/>
              <a:t> в связи с индивидуальным учебным планом или ОВЗ у ребенка </a:t>
            </a:r>
          </a:p>
          <a:p>
            <a:pPr marL="0" lvl="0" indent="0">
              <a:buNone/>
            </a:pPr>
            <a:r>
              <a:rPr lang="ru-RU" dirty="0" smtClean="0"/>
              <a:t>4) </a:t>
            </a:r>
            <a:r>
              <a:rPr lang="ru-RU" dirty="0" smtClean="0">
                <a:solidFill>
                  <a:srgbClr val="7030A0"/>
                </a:solidFill>
              </a:rPr>
              <a:t>Деление </a:t>
            </a:r>
            <a:r>
              <a:rPr lang="ru-RU" dirty="0">
                <a:solidFill>
                  <a:srgbClr val="7030A0"/>
                </a:solidFill>
              </a:rPr>
              <a:t>на подгруппы</a:t>
            </a:r>
            <a:r>
              <a:rPr lang="ru-RU" dirty="0"/>
              <a:t> по различным </a:t>
            </a:r>
            <a:r>
              <a:rPr lang="ru-RU" dirty="0" smtClean="0"/>
              <a:t>основаниям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134" y="764704"/>
            <a:ext cx="8914866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8E0000"/>
                </a:solidFill>
              </a:rPr>
              <a:t>ВОССОЗДАНИЕ  ЕДИНОГО  ОБРАЗОВАТЕЛЬНОГО  ПРОСТРАНСТВА  В  РФ  РЯД ОСОБЕННОСТЕЙ СТАНДАРТА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518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489" y="2263625"/>
            <a:ext cx="9001000" cy="4565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5) В рабочих программах учебных предметов и курсов внеурочной деятельности, кроме разбивки по темам (тематического планирования) необходимо  </a:t>
            </a:r>
            <a:r>
              <a:rPr lang="ru-RU" dirty="0">
                <a:solidFill>
                  <a:srgbClr val="7030A0"/>
                </a:solidFill>
              </a:rPr>
              <a:t>указывать форму проведения занятий</a:t>
            </a:r>
          </a:p>
          <a:p>
            <a:pPr marL="0" lvl="0" indent="0">
              <a:buNone/>
            </a:pPr>
            <a:r>
              <a:rPr lang="ru-RU" dirty="0" smtClean="0"/>
              <a:t>6</a:t>
            </a:r>
            <a:r>
              <a:rPr lang="ru-RU" dirty="0"/>
              <a:t>) </a:t>
            </a:r>
            <a:r>
              <a:rPr lang="ru-RU" dirty="0">
                <a:solidFill>
                  <a:srgbClr val="7030A0"/>
                </a:solidFill>
              </a:rPr>
              <a:t>Расчет диапазона часов </a:t>
            </a:r>
            <a:r>
              <a:rPr lang="ru-RU" dirty="0" smtClean="0"/>
              <a:t>минимального </a:t>
            </a:r>
            <a:r>
              <a:rPr lang="ru-RU" dirty="0"/>
              <a:t>и </a:t>
            </a:r>
            <a:r>
              <a:rPr lang="ru-RU" dirty="0" smtClean="0"/>
              <a:t>максимального </a:t>
            </a:r>
            <a:r>
              <a:rPr lang="ru-RU" dirty="0"/>
              <a:t>при 5-дневной и 6-дневной неделе приведен. При этом </a:t>
            </a:r>
            <a:r>
              <a:rPr lang="ru-RU" dirty="0" smtClean="0"/>
              <a:t>минимальный </a:t>
            </a:r>
            <a:r>
              <a:rPr lang="ru-RU" dirty="0"/>
              <a:t>ниже, а </a:t>
            </a:r>
            <a:r>
              <a:rPr lang="ru-RU" dirty="0" smtClean="0"/>
              <a:t>максимальный </a:t>
            </a:r>
            <a:r>
              <a:rPr lang="ru-RU" dirty="0"/>
              <a:t>выше, чем в предыдущем стандарте.</a:t>
            </a:r>
          </a:p>
          <a:p>
            <a:pPr marL="0" lvl="0" indent="0">
              <a:buNone/>
            </a:pPr>
            <a:r>
              <a:rPr lang="ru-RU" dirty="0" smtClean="0"/>
              <a:t>7) Нашли </a:t>
            </a:r>
            <a:r>
              <a:rPr lang="ru-RU" dirty="0"/>
              <a:t>отражение </a:t>
            </a:r>
            <a:r>
              <a:rPr lang="ru-RU" dirty="0">
                <a:solidFill>
                  <a:srgbClr val="7030A0"/>
                </a:solidFill>
              </a:rPr>
              <a:t>вопросы </a:t>
            </a:r>
            <a:r>
              <a:rPr lang="ru-RU" dirty="0" smtClean="0">
                <a:solidFill>
                  <a:srgbClr val="7030A0"/>
                </a:solidFill>
              </a:rPr>
              <a:t>финансовой грамотности, </a:t>
            </a:r>
            <a:r>
              <a:rPr lang="ru-RU" dirty="0">
                <a:solidFill>
                  <a:srgbClr val="7030A0"/>
                </a:solidFill>
              </a:rPr>
              <a:t>навыков 21 </a:t>
            </a:r>
            <a:r>
              <a:rPr lang="ru-RU" dirty="0" smtClean="0">
                <a:solidFill>
                  <a:srgbClr val="7030A0"/>
                </a:solidFill>
              </a:rPr>
              <a:t>века</a:t>
            </a:r>
          </a:p>
          <a:p>
            <a:pPr marL="0" lvl="0" indent="0">
              <a:buNone/>
            </a:pPr>
            <a:r>
              <a:rPr lang="ru-RU" dirty="0" smtClean="0"/>
              <a:t>8) </a:t>
            </a:r>
            <a:r>
              <a:rPr lang="ru-RU" dirty="0" smtClean="0">
                <a:solidFill>
                  <a:srgbClr val="7030A0"/>
                </a:solidFill>
              </a:rPr>
              <a:t>Конкретизация содержания образования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74" y="692696"/>
            <a:ext cx="88582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8E0000"/>
                </a:solidFill>
              </a:rPr>
              <a:t>ВОССОЗДАНИЕ  ЕДИНОГО  ОБРАЗОВАТЕЛЬНОГО  ПРОСТРАНСТВА  В  РФ  РЯД ОСОБЕННОСТЕЙ </a:t>
            </a:r>
            <a:r>
              <a:rPr lang="ru-RU" altLang="ru-RU" b="1" dirty="0" smtClean="0">
                <a:solidFill>
                  <a:srgbClr val="8E0000"/>
                </a:solidFill>
              </a:rPr>
              <a:t>СТАНДАРТА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02154"/>
            <a:ext cx="9144000" cy="558924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r>
              <a:rPr lang="ru-RU" sz="11200" dirty="0" smtClean="0"/>
              <a:t>«Когда </a:t>
            </a:r>
            <a:r>
              <a:rPr lang="ru-RU" sz="11200" dirty="0"/>
              <a:t>нет четких содержательных ориентиров, примерные основные  образовательные  программы не задают четкие рамки, чтобы понять, как и чему мы учим </a:t>
            </a:r>
            <a:r>
              <a:rPr lang="ru-RU" sz="11200" dirty="0" smtClean="0"/>
              <a:t>детей».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7030A0"/>
                </a:solidFill>
              </a:rPr>
              <a:t>Закрепление</a:t>
            </a:r>
            <a:r>
              <a:rPr lang="ru-RU" sz="11200" dirty="0"/>
              <a:t> в стандартах </a:t>
            </a:r>
            <a:r>
              <a:rPr lang="ru-RU" sz="11200" dirty="0">
                <a:solidFill>
                  <a:srgbClr val="7030A0"/>
                </a:solidFill>
              </a:rPr>
              <a:t>содержания – важнейший шаг для воссоздания единого образовательного пространства</a:t>
            </a:r>
            <a:r>
              <a:rPr lang="ru-RU" sz="11200" dirty="0"/>
              <a:t> на территории нашей страны</a:t>
            </a:r>
            <a:r>
              <a:rPr lang="ru-RU" sz="11200" dirty="0" smtClean="0"/>
              <a:t>.</a:t>
            </a:r>
            <a:endParaRPr lang="ru-RU" sz="11200" dirty="0"/>
          </a:p>
          <a:p>
            <a:r>
              <a:rPr lang="ru-RU" sz="11200" dirty="0"/>
              <a:t>Равный доступ всех детей к качественному образованию.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Единственным </a:t>
            </a:r>
            <a:r>
              <a:rPr lang="ru-RU" sz="11200" b="1" dirty="0">
                <a:solidFill>
                  <a:srgbClr val="7030A0"/>
                </a:solidFill>
              </a:rPr>
              <a:t>оператором </a:t>
            </a:r>
            <a:r>
              <a:rPr lang="ru-RU" sz="11200" b="1" dirty="0"/>
              <a:t>по повышению квалификации и переподготовки педагогов по вопросам перехода на ФГОС является </a:t>
            </a:r>
            <a:r>
              <a:rPr lang="ru-RU" sz="11200" b="1" dirty="0">
                <a:solidFill>
                  <a:schemeClr val="tx1"/>
                </a:solidFill>
              </a:rPr>
              <a:t>Академия Просвещения</a:t>
            </a:r>
            <a:r>
              <a:rPr lang="ru-RU" sz="11200" b="1" dirty="0" smtClean="0"/>
              <a:t>.</a:t>
            </a:r>
          </a:p>
          <a:p>
            <a:pPr marL="0" indent="0">
              <a:buNone/>
            </a:pPr>
            <a:r>
              <a:rPr lang="ru-RU" sz="11200" dirty="0" smtClean="0"/>
              <a:t>Повышение </a:t>
            </a:r>
            <a:r>
              <a:rPr lang="ru-RU" sz="11200" dirty="0"/>
              <a:t>квалификации осуществляют </a:t>
            </a:r>
            <a:r>
              <a:rPr lang="ru-RU" sz="11200" b="1" dirty="0">
                <a:solidFill>
                  <a:srgbClr val="C00000"/>
                </a:solidFill>
              </a:rPr>
              <a:t>региональные ИРО и </a:t>
            </a:r>
            <a:r>
              <a:rPr lang="ru-RU" sz="11200" b="1" dirty="0" smtClean="0">
                <a:solidFill>
                  <a:srgbClr val="C00000"/>
                </a:solidFill>
              </a:rPr>
              <a:t>ИПК.</a:t>
            </a:r>
            <a:endParaRPr lang="ru-RU" sz="11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59154"/>
            <a:ext cx="89302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8E0000"/>
                </a:solidFill>
              </a:rPr>
              <a:t>ВОССОЗДАНИЕ  ЕДИНОГО  ОБРАЗОВАТЕЛЬНОГО  ПРОСТРАНСТВА  В  РФ  РЯД ОСОБЕННОСТЕЙ </a:t>
            </a:r>
            <a:r>
              <a:rPr lang="ru-RU" altLang="ru-RU" b="1" dirty="0" smtClean="0">
                <a:solidFill>
                  <a:srgbClr val="8E0000"/>
                </a:solidFill>
              </a:rPr>
              <a:t>СТАНДАРТА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7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252520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22 июля президент подписал указ о внесении изменений в </a:t>
            </a:r>
            <a:r>
              <a:rPr lang="ru-RU" b="1" dirty="0" smtClean="0">
                <a:solidFill>
                  <a:srgbClr val="7030A0"/>
                </a:solidFill>
              </a:rPr>
              <a:t>Закон </a:t>
            </a:r>
            <a:r>
              <a:rPr lang="ru-RU" b="1" dirty="0">
                <a:solidFill>
                  <a:srgbClr val="7030A0"/>
                </a:solidFill>
              </a:rPr>
              <a:t>об образовании </a:t>
            </a:r>
            <a:r>
              <a:rPr lang="ru-RU" b="1" dirty="0" smtClean="0">
                <a:solidFill>
                  <a:srgbClr val="7030A0"/>
                </a:solidFill>
              </a:rPr>
              <a:t>РФ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Сегодня школа, учитель может взять программу из Реестра и работать по ней. Можно использовать частично или полностью документацию, которая содержится в Примерной </a:t>
            </a:r>
            <a:r>
              <a:rPr lang="ru-RU" dirty="0" smtClean="0"/>
              <a:t>образовательной </a:t>
            </a:r>
            <a:r>
              <a:rPr lang="ru-RU" dirty="0"/>
              <a:t>программе: календарный план –график, расписание. Можно пользоваться </a:t>
            </a:r>
            <a:r>
              <a:rPr lang="ru-RU" dirty="0" smtClean="0"/>
              <a:t>этими выверенными документами.</a:t>
            </a:r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Универсальные </a:t>
            </a:r>
            <a:r>
              <a:rPr lang="ru-RU" dirty="0" smtClean="0">
                <a:solidFill>
                  <a:srgbClr val="7030A0"/>
                </a:solidFill>
              </a:rPr>
              <a:t>кодификаторы</a:t>
            </a:r>
            <a:r>
              <a:rPr lang="ru-RU" dirty="0"/>
              <a:t>, разработанные  </a:t>
            </a:r>
            <a:r>
              <a:rPr lang="ru-RU" dirty="0" err="1" smtClean="0"/>
              <a:t>Рособрнадзором</a:t>
            </a:r>
            <a:r>
              <a:rPr lang="ru-RU" dirty="0" smtClean="0"/>
              <a:t>, </a:t>
            </a:r>
            <a:r>
              <a:rPr lang="ru-RU" dirty="0"/>
              <a:t>могут использоваться в образовании </a:t>
            </a:r>
            <a:r>
              <a:rPr lang="ru-RU" dirty="0" smtClean="0"/>
              <a:t>для мониторинга.</a:t>
            </a:r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Вариативность остается</a:t>
            </a:r>
            <a:r>
              <a:rPr lang="ru-RU" dirty="0"/>
              <a:t>. </a:t>
            </a:r>
            <a:r>
              <a:rPr lang="ru-RU" dirty="0" smtClean="0"/>
              <a:t>Если учитель </a:t>
            </a:r>
            <a:r>
              <a:rPr lang="ru-RU" dirty="0"/>
              <a:t>хочет иметь свою программу, он </a:t>
            </a:r>
            <a:r>
              <a:rPr lang="ru-RU" dirty="0" smtClean="0"/>
              <a:t>может ее разработать. Но для </a:t>
            </a:r>
            <a:r>
              <a:rPr lang="ru-RU" dirty="0"/>
              <a:t>большинства учителей </a:t>
            </a:r>
            <a:r>
              <a:rPr lang="ru-RU" dirty="0" smtClean="0"/>
              <a:t>создаются </a:t>
            </a:r>
            <a:r>
              <a:rPr lang="ru-RU" dirty="0" smtClean="0">
                <a:solidFill>
                  <a:srgbClr val="7030A0"/>
                </a:solidFill>
              </a:rPr>
              <a:t>возможностью пользоваться разработанными программами</a:t>
            </a:r>
            <a:r>
              <a:rPr lang="ru-RU" dirty="0" smtClean="0"/>
              <a:t>, </a:t>
            </a:r>
            <a:r>
              <a:rPr lang="ru-RU" dirty="0"/>
              <a:t>чтобы не </a:t>
            </a:r>
            <a:r>
              <a:rPr lang="ru-RU" dirty="0" smtClean="0"/>
              <a:t>заниматься </a:t>
            </a:r>
            <a:r>
              <a:rPr lang="ru-RU" dirty="0"/>
              <a:t>бюрократией, и </a:t>
            </a:r>
            <a:r>
              <a:rPr lang="ru-RU" dirty="0">
                <a:solidFill>
                  <a:srgbClr val="C00000"/>
                </a:solidFill>
              </a:rPr>
              <a:t>иметь больше времени на </a:t>
            </a:r>
            <a:r>
              <a:rPr lang="ru-RU" dirty="0" smtClean="0">
                <a:solidFill>
                  <a:srgbClr val="C00000"/>
                </a:solidFill>
              </a:rPr>
              <a:t>профессиональное </a:t>
            </a:r>
            <a:r>
              <a:rPr lang="ru-RU" dirty="0">
                <a:solidFill>
                  <a:srgbClr val="C00000"/>
                </a:solidFill>
              </a:rPr>
              <a:t>развитие, на работу с детьми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8E0000"/>
                </a:solidFill>
              </a:rPr>
              <a:t>РАЗРАБОТКА  ОБРАЗОВАТЕЛЬНЫХ  </a:t>
            </a:r>
            <a:r>
              <a:rPr lang="ru-RU" altLang="ru-RU" sz="4000" b="1" dirty="0" smtClean="0">
                <a:solidFill>
                  <a:srgbClr val="8E0000"/>
                </a:solidFill>
              </a:rPr>
              <a:t>ПРОГРАММ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669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Показатель </a:t>
            </a:r>
            <a:r>
              <a:rPr lang="ru-RU" dirty="0" smtClean="0"/>
              <a:t>включения </a:t>
            </a:r>
            <a:r>
              <a:rPr lang="ru-RU" dirty="0"/>
              <a:t>в эту 10 Средневзвешенное место Росси  в 3 международных сравнительных </a:t>
            </a:r>
            <a:r>
              <a:rPr lang="ru-RU" dirty="0" smtClean="0"/>
              <a:t>исследованиях</a:t>
            </a:r>
            <a:endParaRPr lang="ru-RU" dirty="0"/>
          </a:p>
          <a:p>
            <a:r>
              <a:rPr lang="en-US" b="1" dirty="0" smtClean="0"/>
              <a:t>PIRLS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7030A0"/>
                </a:solidFill>
              </a:rPr>
              <a:t>по </a:t>
            </a:r>
            <a:r>
              <a:rPr lang="ru-RU" dirty="0" smtClean="0">
                <a:solidFill>
                  <a:srgbClr val="7030A0"/>
                </a:solidFill>
              </a:rPr>
              <a:t>читательской </a:t>
            </a:r>
            <a:r>
              <a:rPr lang="ru-RU" dirty="0">
                <a:solidFill>
                  <a:srgbClr val="7030A0"/>
                </a:solidFill>
              </a:rPr>
              <a:t>грамотности в 4 классах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en-US" dirty="0" smtClean="0"/>
              <a:t>2016</a:t>
            </a:r>
            <a:r>
              <a:rPr lang="ru-RU" dirty="0" smtClean="0"/>
              <a:t> г. </a:t>
            </a:r>
            <a:r>
              <a:rPr lang="ru-RU" dirty="0"/>
              <a:t>– 1 место. </a:t>
            </a:r>
            <a:r>
              <a:rPr lang="ru-RU" dirty="0" smtClean="0"/>
              <a:t>Следующее исследование в 2022 </a:t>
            </a:r>
            <a:r>
              <a:rPr lang="ru-RU" dirty="0"/>
              <a:t>году</a:t>
            </a:r>
            <a:r>
              <a:rPr lang="ru-RU" dirty="0" smtClean="0"/>
              <a:t>. </a:t>
            </a:r>
            <a:r>
              <a:rPr lang="ru-RU" b="1" dirty="0"/>
              <a:t>Начальная школа учит прекрасно.</a:t>
            </a:r>
          </a:p>
          <a:p>
            <a:r>
              <a:rPr lang="ru-RU" b="1" dirty="0" smtClean="0"/>
              <a:t>TIMSS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7030A0"/>
                </a:solidFill>
              </a:rPr>
              <a:t>математика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rgbClr val="7030A0"/>
                </a:solidFill>
              </a:rPr>
              <a:t>естествознание </a:t>
            </a:r>
            <a:r>
              <a:rPr lang="ru-RU" dirty="0">
                <a:solidFill>
                  <a:srgbClr val="7030A0"/>
                </a:solidFill>
              </a:rPr>
              <a:t>в 4 и 8 классах</a:t>
            </a:r>
            <a:r>
              <a:rPr lang="ru-RU" dirty="0"/>
              <a:t>. Классические привычные задачи, которые соответствуют нашим </a:t>
            </a:r>
            <a:r>
              <a:rPr lang="ru-RU" dirty="0" smtClean="0"/>
              <a:t>образовательным  </a:t>
            </a:r>
            <a:r>
              <a:rPr lang="ru-RU" dirty="0"/>
              <a:t>программам. </a:t>
            </a:r>
            <a:r>
              <a:rPr lang="ru-RU" dirty="0" smtClean="0"/>
              <a:t>В </a:t>
            </a:r>
            <a:r>
              <a:rPr lang="en-US" dirty="0" smtClean="0"/>
              <a:t>20</a:t>
            </a:r>
            <a:r>
              <a:rPr lang="ru-RU" dirty="0" smtClean="0"/>
              <a:t>19 </a:t>
            </a:r>
            <a:r>
              <a:rPr lang="ru-RU" dirty="0"/>
              <a:t>г. </a:t>
            </a:r>
            <a:r>
              <a:rPr lang="ru-RU" dirty="0" smtClean="0"/>
              <a:t>- 6 </a:t>
            </a:r>
            <a:r>
              <a:rPr lang="ru-RU" dirty="0"/>
              <a:t>место по математике, 3 -</a:t>
            </a:r>
            <a:r>
              <a:rPr lang="ru-RU" dirty="0" smtClean="0"/>
              <a:t> </a:t>
            </a:r>
            <a:r>
              <a:rPr lang="ru-RU" dirty="0"/>
              <a:t>по естествознанию в 4 классе</a:t>
            </a:r>
            <a:r>
              <a:rPr lang="ru-RU" dirty="0" smtClean="0"/>
              <a:t>. </a:t>
            </a:r>
            <a:r>
              <a:rPr lang="ru-RU" dirty="0"/>
              <a:t>То есть в соответствии со стандартами мы учим </a:t>
            </a:r>
            <a:r>
              <a:rPr lang="ru-RU" dirty="0" smtClean="0"/>
              <a:t>хорошо.</a:t>
            </a:r>
            <a:endParaRPr lang="ru-RU" dirty="0"/>
          </a:p>
          <a:p>
            <a:r>
              <a:rPr lang="ru-RU" b="1" dirty="0" smtClean="0"/>
              <a:t>PISA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7030A0"/>
                </a:solidFill>
              </a:rPr>
              <a:t>умение 15-летних школьников использовать знания, которые дети </a:t>
            </a:r>
            <a:r>
              <a:rPr lang="ru-RU" dirty="0" smtClean="0">
                <a:solidFill>
                  <a:srgbClr val="7030A0"/>
                </a:solidFill>
              </a:rPr>
              <a:t>получили </a:t>
            </a:r>
            <a:r>
              <a:rPr lang="ru-RU" dirty="0">
                <a:solidFill>
                  <a:srgbClr val="7030A0"/>
                </a:solidFill>
              </a:rPr>
              <a:t>на практике</a:t>
            </a:r>
            <a:r>
              <a:rPr lang="ru-RU" dirty="0"/>
              <a:t>. Они содержат необычные задания. Требуют широкого кругозора, связи предмета с реальной </a:t>
            </a:r>
            <a:r>
              <a:rPr lang="ru-RU" dirty="0" smtClean="0"/>
              <a:t>жизнью</a:t>
            </a:r>
            <a:r>
              <a:rPr lang="ru-RU" dirty="0"/>
              <a:t>, понимания </a:t>
            </a:r>
            <a:r>
              <a:rPr lang="ru-RU" dirty="0" err="1"/>
              <a:t>межпредметных</a:t>
            </a:r>
            <a:r>
              <a:rPr lang="ru-RU" dirty="0"/>
              <a:t> </a:t>
            </a:r>
            <a:r>
              <a:rPr lang="ru-RU" dirty="0" smtClean="0"/>
              <a:t>связей, практической ориентации </a:t>
            </a:r>
            <a:r>
              <a:rPr lang="ru-RU" dirty="0"/>
              <a:t>и опыта </a:t>
            </a:r>
            <a:r>
              <a:rPr lang="ru-RU" dirty="0" smtClean="0"/>
              <a:t>применения знаний.  Это слабое место. </a:t>
            </a:r>
            <a:r>
              <a:rPr lang="ru-RU" dirty="0"/>
              <a:t>Дети с практическими задачами плохо справляются.  ОГЭ прошлого года подтвердили это.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521" y="0"/>
            <a:ext cx="929937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8E0000"/>
                </a:solidFill>
              </a:rPr>
              <a:t>ГЛОБАЛЬНОЕ ПОРУЧЕНИЕ  ПО  ВХОЖДЕНИЮ  РОССИИ  В  </a:t>
            </a:r>
            <a:r>
              <a:rPr lang="ru-RU" altLang="ru-RU" sz="4400" b="1" dirty="0" smtClean="0">
                <a:solidFill>
                  <a:srgbClr val="8E0000"/>
                </a:solidFill>
              </a:rPr>
              <a:t>10</a:t>
            </a:r>
            <a:r>
              <a:rPr lang="ru-RU" altLang="ru-RU" b="1" dirty="0" smtClean="0">
                <a:solidFill>
                  <a:srgbClr val="8E0000"/>
                </a:solidFill>
              </a:rPr>
              <a:t>  ВЕДУЩИХ  СТРАН  МИРА  </a:t>
            </a:r>
            <a:br>
              <a:rPr lang="ru-RU" altLang="ru-RU" b="1" dirty="0" smtClean="0">
                <a:solidFill>
                  <a:srgbClr val="8E0000"/>
                </a:solidFill>
              </a:rPr>
            </a:br>
            <a:r>
              <a:rPr lang="ru-RU" altLang="ru-RU" b="1" dirty="0" smtClean="0">
                <a:solidFill>
                  <a:srgbClr val="8E0000"/>
                </a:solidFill>
              </a:rPr>
              <a:t>ПО  КАЧЕСТВУ  ОБЩЕГО 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00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612" y="1520162"/>
            <a:ext cx="8874387" cy="533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Повышение функциональной грамотности</a:t>
            </a:r>
            <a:r>
              <a:rPr lang="ru-RU" sz="3600" b="1" dirty="0"/>
              <a:t> </a:t>
            </a:r>
            <a:r>
              <a:rPr lang="ru-RU" sz="3600" dirty="0"/>
              <a:t>– </a:t>
            </a:r>
            <a:r>
              <a:rPr lang="ru-RU" sz="3600" dirty="0">
                <a:solidFill>
                  <a:srgbClr val="C00000"/>
                </a:solidFill>
              </a:rPr>
              <a:t>задача </a:t>
            </a:r>
            <a:r>
              <a:rPr lang="ru-RU" sz="3600" dirty="0" smtClean="0">
                <a:solidFill>
                  <a:srgbClr val="C00000"/>
                </a:solidFill>
              </a:rPr>
              <a:t>№1 </a:t>
            </a:r>
            <a:r>
              <a:rPr lang="ru-RU" sz="3600" dirty="0">
                <a:solidFill>
                  <a:srgbClr val="C00000"/>
                </a:solidFill>
              </a:rPr>
              <a:t>на ближайшие годы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dirty="0" smtClean="0"/>
              <a:t>Будет </a:t>
            </a:r>
            <a:r>
              <a:rPr lang="ru-RU" b="1" dirty="0" smtClean="0"/>
              <a:t>методическое </a:t>
            </a:r>
            <a:r>
              <a:rPr lang="ru-RU" b="1" dirty="0"/>
              <a:t>письмо </a:t>
            </a:r>
            <a:r>
              <a:rPr lang="ru-RU" dirty="0"/>
              <a:t>с ссылкой на </a:t>
            </a:r>
            <a:r>
              <a:rPr lang="ru-RU" dirty="0" smtClean="0"/>
              <a:t>сайт  ИСРО (</a:t>
            </a:r>
            <a:r>
              <a:rPr lang="ru-RU" dirty="0"/>
              <a:t>института стратегии развития </a:t>
            </a:r>
            <a:r>
              <a:rPr lang="ru-RU" dirty="0" smtClean="0"/>
              <a:t>образования) и </a:t>
            </a:r>
            <a:r>
              <a:rPr lang="ru-RU" b="1" dirty="0" smtClean="0"/>
              <a:t>метод рекомендации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использованию </a:t>
            </a:r>
            <a:r>
              <a:rPr lang="ru-RU" dirty="0"/>
              <a:t>этих материалов в практической деятельности педагогов.</a:t>
            </a:r>
          </a:p>
          <a:p>
            <a:r>
              <a:rPr lang="ru-RU" dirty="0"/>
              <a:t>В каждом регионе будет </a:t>
            </a:r>
            <a:r>
              <a:rPr lang="ru-RU" b="1" dirty="0"/>
              <a:t>план по развитию функциональной грамотности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Воссоздается единая система. </a:t>
            </a:r>
            <a:r>
              <a:rPr lang="ru-RU" dirty="0" smtClean="0"/>
              <a:t>Это процесс длительный.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359154"/>
            <a:ext cx="6707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8E0000"/>
                </a:solidFill>
              </a:rPr>
              <a:t>ЗАДАЧИ  ОБРАЗОВАНИЯ  НА  БЛИЖАЙШИЕ  ГОДЫ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02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effectLst/>
              </a:rPr>
              <a:t>Личностные</a:t>
            </a:r>
          </a:p>
          <a:p>
            <a:pPr>
              <a:defRPr/>
            </a:pPr>
            <a:r>
              <a:rPr lang="ru-RU" sz="3200" b="1" dirty="0" err="1" smtClean="0">
                <a:effectLst/>
              </a:rPr>
              <a:t>Метапредметные</a:t>
            </a:r>
            <a:endParaRPr lang="ru-RU" sz="3200" b="1" dirty="0" smtClean="0">
              <a:effectLst/>
            </a:endParaRPr>
          </a:p>
          <a:p>
            <a:pPr>
              <a:defRPr/>
            </a:pPr>
            <a:r>
              <a:rPr lang="ru-RU" sz="3200" b="1" dirty="0" smtClean="0">
                <a:effectLst/>
              </a:rPr>
              <a:t>Предметные </a:t>
            </a: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effectLst/>
              </a:rPr>
              <a:t>        Научно-методологической </a:t>
            </a:r>
            <a:r>
              <a:rPr lang="ru-RU" sz="3200" b="1" dirty="0">
                <a:effectLst/>
              </a:rPr>
              <a:t>основой </a:t>
            </a:r>
            <a:r>
              <a:rPr lang="ru-RU" sz="3200" dirty="0">
                <a:effectLst/>
              </a:rPr>
              <a:t>для разработки требований к личностным, </a:t>
            </a:r>
            <a:r>
              <a:rPr lang="ru-RU" sz="3200" dirty="0" err="1">
                <a:effectLst/>
              </a:rPr>
              <a:t>метапредметным</a:t>
            </a:r>
            <a:r>
              <a:rPr lang="ru-RU" sz="3200" dirty="0">
                <a:effectLst/>
              </a:rPr>
              <a:t> и предметным результатам обучающихся, освоивших программу начального общего образования, является 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системно-деятельностный подход</a:t>
            </a:r>
            <a:r>
              <a:rPr lang="ru-RU" sz="3200" b="1" dirty="0">
                <a:effectLst/>
              </a:rPr>
              <a:t>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30" y="230562"/>
            <a:ext cx="777686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8E0000"/>
                </a:solidFill>
              </a:rPr>
              <a:t>ТРЕБОВАНИЯ  К  РЕЗУЛЬТАТАМ  ОСВОЕНИЯ   ПРОГРАММЫ  НОО</a:t>
            </a:r>
            <a:r>
              <a:rPr lang="ru-RU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68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38157"/>
            <a:ext cx="864096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2400" dirty="0" smtClean="0">
                <a:effectLst/>
                <a:latin typeface="Arial" pitchFamily="34" charset="0"/>
              </a:rPr>
              <a:t>	</a:t>
            </a:r>
            <a:r>
              <a:rPr lang="ru-RU" altLang="ru-RU" sz="2800" dirty="0" smtClean="0">
                <a:effectLst/>
                <a:latin typeface="Arial" pitchFamily="34" charset="0"/>
              </a:rPr>
              <a:t>Обновлённые </a:t>
            </a:r>
            <a:r>
              <a:rPr lang="ru-RU" altLang="ru-RU" sz="2800" dirty="0">
                <a:effectLst/>
                <a:latin typeface="Arial" pitchFamily="34" charset="0"/>
              </a:rPr>
              <a:t>ФГОС описывают систему требований к условиям реализации общеобразовательных программ, соблюдение которых обеспечивает </a:t>
            </a:r>
            <a:r>
              <a:rPr lang="ru-RU" altLang="ru-RU" sz="2800" b="1" dirty="0">
                <a:solidFill>
                  <a:srgbClr val="00B050"/>
                </a:solidFill>
                <a:effectLst/>
                <a:latin typeface="Arial" pitchFamily="34" charset="0"/>
              </a:rPr>
              <a:t>равенство возможностей получения качественного образования </a:t>
            </a:r>
            <a:r>
              <a:rPr lang="ru-RU" altLang="ru-RU" sz="2800" dirty="0">
                <a:effectLst/>
                <a:latin typeface="Arial" pitchFamily="34" charset="0"/>
              </a:rPr>
              <a:t>для всех детей независимо от места жительства и дохода семьи. </a:t>
            </a:r>
            <a:endParaRPr lang="ru-RU" altLang="ru-RU" sz="2800" dirty="0" smtClean="0">
              <a:effectLst/>
              <a:latin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2800" dirty="0">
                <a:effectLst/>
                <a:latin typeface="Arial" pitchFamily="34" charset="0"/>
              </a:rPr>
              <a:t>	</a:t>
            </a:r>
            <a:r>
              <a:rPr lang="ru-RU" altLang="ru-RU" sz="2800" dirty="0" smtClean="0">
                <a:effectLst/>
                <a:latin typeface="Arial" pitchFamily="34" charset="0"/>
              </a:rPr>
              <a:t>Благодаря </a:t>
            </a:r>
            <a:r>
              <a:rPr lang="ru-RU" altLang="ru-RU" sz="2800" dirty="0">
                <a:effectLst/>
                <a:latin typeface="Arial" pitchFamily="34" charset="0"/>
              </a:rPr>
              <a:t>обновлённым стандартам школьники получат больше возможностей для того, чтобы заниматься </a:t>
            </a:r>
            <a:r>
              <a:rPr lang="ru-RU" altLang="ru-RU" sz="2800" b="1" dirty="0">
                <a:solidFill>
                  <a:srgbClr val="00B050"/>
                </a:solidFill>
                <a:effectLst/>
                <a:latin typeface="Arial" pitchFamily="34" charset="0"/>
              </a:rPr>
              <a:t>наукой, проводить исследования, используя передовое оборудование.</a:t>
            </a:r>
            <a:endParaRPr lang="ru-RU" altLang="ru-RU" sz="2800" b="1" dirty="0">
              <a:solidFill>
                <a:srgbClr val="00B05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46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effectLst/>
              </a:rPr>
              <a:t>формирование у обучающихся основ российской гражданской идентичности; готовность обучающихся к саморазвитию; мотивацию к познанию и обучению;</a:t>
            </a:r>
          </a:p>
          <a:p>
            <a:pPr>
              <a:defRPr/>
            </a:pPr>
            <a:r>
              <a:rPr lang="ru-RU" sz="2800" dirty="0">
                <a:effectLst/>
              </a:rPr>
              <a:t>ценностные установки и социально значимые качества личности;</a:t>
            </a:r>
          </a:p>
          <a:p>
            <a:pPr>
              <a:defRPr/>
            </a:pPr>
            <a:r>
              <a:rPr lang="ru-RU" sz="2800" dirty="0">
                <a:effectLst/>
              </a:rPr>
              <a:t>активное участие в социально значимой </a:t>
            </a:r>
            <a:r>
              <a:rPr lang="ru-RU" sz="2800" dirty="0" smtClean="0">
                <a:effectLst/>
              </a:rPr>
              <a:t>деятельности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</a:rPr>
              <a:t>	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    Отсутствует портрет выпускника начальной школы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853"/>
            <a:ext cx="751594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E0000"/>
                </a:solidFill>
              </a:rPr>
              <a:t>ЛИЧНОСТНЫЕ  РЕЗУЛЬТАТЫ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09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1547664" y="1484784"/>
            <a:ext cx="69127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Базовый принцип системы российского образования – справедливость, т.е. качественное образование должно быть доступным для каждого ребенка.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i="1" dirty="0" err="1">
                <a:latin typeface="Arial" panose="020B0604020202020204" pitchFamily="34" charset="0"/>
              </a:rPr>
              <a:t>В.В.Путин</a:t>
            </a:r>
            <a:endParaRPr lang="ru-RU" altLang="ru-RU" sz="2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171400"/>
            <a:ext cx="636381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8E0000"/>
                </a:solidFill>
              </a:rPr>
              <a:t>ЛИЧНОСТНЫЕ  РЕЗУЛЬТАТЫ</a:t>
            </a:r>
            <a:r>
              <a:rPr lang="ru-RU" sz="4000" dirty="0"/>
              <a:t> 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647700" y="1417638"/>
            <a:ext cx="8343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/>
              <a:t>Обновлённые ФГОС также обеспечивают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/>
              <a:t>личностное развитие учащихся</a:t>
            </a:r>
            <a:r>
              <a:rPr lang="ru-RU" altLang="ru-RU" dirty="0">
                <a:solidFill>
                  <a:srgbClr val="00B050"/>
                </a:solidFill>
              </a:rPr>
              <a:t>, </a:t>
            </a:r>
            <a:r>
              <a:rPr lang="ru-RU" altLang="ru-RU" dirty="0"/>
              <a:t>включая</a:t>
            </a:r>
            <a:r>
              <a:rPr lang="ru-RU" altLang="ru-RU" dirty="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- гражданско-патриотическое,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- духовно-нравственное,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- эстетическое,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- физическое,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B050"/>
                </a:solidFill>
              </a:rPr>
              <a:t>- трудовое</a:t>
            </a:r>
            <a:r>
              <a:rPr lang="ru-RU" altLang="ru-RU" b="1" dirty="0"/>
              <a:t>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B050"/>
                </a:solidFill>
              </a:rPr>
              <a:t>- экологическое</a:t>
            </a:r>
            <a:r>
              <a:rPr lang="ru-RU" altLang="ru-RU" b="1" dirty="0"/>
              <a:t> воспитание,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B050"/>
                </a:solidFill>
              </a:rPr>
              <a:t>- воспитание ценностей научного познания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460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600" dirty="0">
                <a:effectLst/>
              </a:rPr>
              <a:t>У</a:t>
            </a:r>
            <a:r>
              <a:rPr lang="ru-RU" sz="3600" dirty="0" smtClean="0">
                <a:effectLst/>
              </a:rPr>
              <a:t>ниверсальные учебные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</a:t>
            </a:r>
            <a:r>
              <a:rPr lang="ru-RU" sz="3600" dirty="0" smtClean="0">
                <a:effectLst/>
              </a:rPr>
              <a:t>действия:</a:t>
            </a:r>
          </a:p>
          <a:p>
            <a:pPr marL="0" indent="0">
              <a:buFontTx/>
              <a:buNone/>
              <a:defRPr/>
            </a:pPr>
            <a:r>
              <a:rPr lang="ru-RU" sz="3600" b="1" dirty="0" smtClean="0">
                <a:solidFill>
                  <a:srgbClr val="FF2121"/>
                </a:solidFill>
                <a:effectLst/>
              </a:rPr>
              <a:t>Не указаны </a:t>
            </a:r>
            <a:r>
              <a:rPr lang="ru-RU" sz="3600" b="1" dirty="0" err="1" smtClean="0">
                <a:solidFill>
                  <a:srgbClr val="FF2121"/>
                </a:solidFill>
                <a:effectLst/>
              </a:rPr>
              <a:t>общеучебные</a:t>
            </a:r>
            <a:r>
              <a:rPr lang="ru-RU" sz="3600" b="1" dirty="0" smtClean="0">
                <a:solidFill>
                  <a:srgbClr val="FF2121"/>
                </a:solidFill>
                <a:effectLst/>
              </a:rPr>
              <a:t> действия</a:t>
            </a:r>
            <a:endParaRPr lang="ru-RU" sz="3600" b="1" dirty="0">
              <a:solidFill>
                <a:srgbClr val="FF2121"/>
              </a:solidFill>
              <a:effectLst/>
            </a:endParaRPr>
          </a:p>
          <a:p>
            <a:pPr>
              <a:defRPr/>
            </a:pPr>
            <a:r>
              <a:rPr lang="ru-RU" sz="3600" dirty="0">
                <a:effectLst/>
              </a:rPr>
              <a:t>1) базовые логические </a:t>
            </a:r>
            <a:r>
              <a:rPr lang="ru-RU" sz="3600" dirty="0" smtClean="0">
                <a:effectLst/>
              </a:rPr>
              <a:t>действия</a:t>
            </a:r>
            <a:endParaRPr lang="ru-RU" sz="3600" dirty="0">
              <a:effectLst/>
            </a:endParaRPr>
          </a:p>
          <a:p>
            <a:pPr>
              <a:defRPr/>
            </a:pPr>
            <a:r>
              <a:rPr lang="ru-RU" sz="3600" dirty="0" smtClean="0">
                <a:effectLst/>
              </a:rPr>
              <a:t>2) </a:t>
            </a:r>
            <a:r>
              <a:rPr lang="ru-RU" sz="3600" b="1" dirty="0" smtClean="0">
                <a:solidFill>
                  <a:srgbClr val="00B050"/>
                </a:solidFill>
                <a:effectLst/>
              </a:rPr>
              <a:t>базовые </a:t>
            </a:r>
            <a:r>
              <a:rPr lang="ru-RU" sz="3600" b="1" dirty="0">
                <a:solidFill>
                  <a:srgbClr val="00B050"/>
                </a:solidFill>
                <a:effectLst/>
              </a:rPr>
              <a:t>исследовательские </a:t>
            </a:r>
            <a:r>
              <a:rPr lang="ru-RU" sz="3600" b="1" dirty="0" smtClean="0">
                <a:solidFill>
                  <a:srgbClr val="00B050"/>
                </a:solidFill>
                <a:effectLst/>
              </a:rPr>
              <a:t>действия</a:t>
            </a:r>
            <a:endParaRPr lang="ru-RU" sz="3600" b="1" dirty="0">
              <a:solidFill>
                <a:srgbClr val="00B050"/>
              </a:solidFill>
              <a:effectLst/>
            </a:endParaRPr>
          </a:p>
          <a:p>
            <a:pPr>
              <a:defRPr/>
            </a:pPr>
            <a:r>
              <a:rPr lang="ru-RU" sz="3600" dirty="0">
                <a:effectLst/>
              </a:rPr>
              <a:t>3) работа с </a:t>
            </a:r>
            <a:r>
              <a:rPr lang="ru-RU" sz="3600" dirty="0" smtClean="0">
                <a:effectLst/>
              </a:rPr>
              <a:t>информацией</a:t>
            </a:r>
          </a:p>
          <a:p>
            <a:pPr marL="0" indent="0"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/>
              </a:rPr>
              <a:t>Не указаны способы работы с информацией 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134" y="24836"/>
            <a:ext cx="766386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8E0000"/>
                </a:solidFill>
              </a:rPr>
              <a:t>МЕТАПРЕДМЕТНЫЕ  </a:t>
            </a:r>
            <a:r>
              <a:rPr lang="ru-RU" sz="4000" b="1" dirty="0">
                <a:solidFill>
                  <a:srgbClr val="8E0000"/>
                </a:solidFill>
              </a:rPr>
              <a:t>РЕЗУЛЬТАТЫ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50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58200" cy="478112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600" dirty="0">
                <a:effectLst/>
              </a:rPr>
              <a:t>У</a:t>
            </a:r>
            <a:r>
              <a:rPr lang="ru-RU" sz="3600" dirty="0" smtClean="0">
                <a:effectLst/>
              </a:rPr>
              <a:t>ниверсальные учебные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</a:t>
            </a:r>
            <a:r>
              <a:rPr lang="ru-RU" sz="3600" dirty="0" smtClean="0">
                <a:effectLst/>
              </a:rPr>
              <a:t>е действия:</a:t>
            </a:r>
          </a:p>
          <a:p>
            <a:pPr marL="0" indent="0">
              <a:buFontTx/>
              <a:buNone/>
              <a:defRPr/>
            </a:pPr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>1) общение</a:t>
            </a:r>
          </a:p>
          <a:p>
            <a:pPr marL="0" indent="0">
              <a:buFontTx/>
              <a:buNone/>
              <a:defRPr/>
            </a:pPr>
            <a:r>
              <a:rPr lang="ru-RU" sz="3600" dirty="0" smtClean="0">
                <a:effectLst/>
              </a:rPr>
              <a:t> 2</a:t>
            </a:r>
            <a:r>
              <a:rPr lang="ru-RU" sz="3600" dirty="0">
                <a:effectLst/>
              </a:rPr>
              <a:t>) совместная </a:t>
            </a:r>
            <a:r>
              <a:rPr lang="ru-RU" sz="3600" dirty="0" smtClean="0">
                <a:effectLst/>
              </a:rPr>
              <a:t>деятельность</a:t>
            </a:r>
          </a:p>
          <a:p>
            <a:pPr marL="0" indent="0">
              <a:buFontTx/>
              <a:buNone/>
              <a:defRPr/>
            </a:pPr>
            <a:r>
              <a:rPr lang="ru-RU" sz="3600" dirty="0">
                <a:effectLst/>
              </a:rPr>
              <a:t>	</a:t>
            </a:r>
            <a:endParaRPr lang="ru-RU" sz="3600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effectLst/>
              </a:rPr>
              <a:t>Дано более четкое описание данных УУД 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8E0000"/>
                </a:solidFill>
              </a:rPr>
              <a:t>МЕТАПРЕДМЕТНЫЕ  РЕЗУЛЬТАТЫ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890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3600" dirty="0" smtClean="0">
                <a:effectLst/>
              </a:rPr>
              <a:t>Универсальные учебные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 </a:t>
            </a:r>
            <a:r>
              <a:rPr lang="ru-RU" sz="3600" dirty="0" smtClean="0">
                <a:effectLst/>
              </a:rPr>
              <a:t>действия:</a:t>
            </a:r>
            <a:endParaRPr lang="ru-RU" sz="3600" dirty="0">
              <a:effectLst/>
            </a:endParaRPr>
          </a:p>
          <a:p>
            <a:pPr>
              <a:defRPr/>
            </a:pPr>
            <a:r>
              <a:rPr lang="ru-RU" sz="3600" dirty="0" smtClean="0">
                <a:effectLst/>
              </a:rPr>
              <a:t>1</a:t>
            </a:r>
            <a:r>
              <a:rPr lang="ru-RU" sz="3600" dirty="0">
                <a:effectLst/>
              </a:rPr>
              <a:t>) </a:t>
            </a:r>
            <a:r>
              <a:rPr lang="ru-RU" sz="3600" dirty="0" smtClean="0">
                <a:effectLst/>
              </a:rPr>
              <a:t>самоорганизация</a:t>
            </a:r>
          </a:p>
          <a:p>
            <a:pPr>
              <a:defRPr/>
            </a:pPr>
            <a:r>
              <a:rPr lang="ru-RU" sz="3600" dirty="0" smtClean="0">
                <a:effectLst/>
              </a:rPr>
              <a:t>2) самоконтроль</a:t>
            </a:r>
          </a:p>
          <a:p>
            <a:pPr marL="0" indent="0">
              <a:buFontTx/>
              <a:buNone/>
              <a:defRPr/>
            </a:pPr>
            <a:r>
              <a:rPr lang="ru-RU" sz="3600" dirty="0">
                <a:effectLst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Отсутствует более подробная классификация регулятивных УУД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33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8E0000"/>
                </a:solidFill>
              </a:rPr>
              <a:t>МЕТАПРЕДМЕТНЫЕ  РЕЗУЛЬТАТЫ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17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9001000" cy="5445224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sz="2800" dirty="0" smtClean="0"/>
              <a:t>     </a:t>
            </a:r>
            <a:r>
              <a:rPr lang="ru-RU" sz="2800" dirty="0" smtClean="0">
                <a:effectLst/>
              </a:rPr>
              <a:t>Предметные </a:t>
            </a:r>
            <a:r>
              <a:rPr lang="ru-RU" sz="2800" dirty="0">
                <a:effectLst/>
              </a:rPr>
              <a:t>результаты освоения программы начального общего образования с учетом специфики содержания предметных областей, включающих конкретные учебные предметы (учебные модули), </a:t>
            </a:r>
            <a:r>
              <a:rPr lang="ru-RU" sz="2800" b="1" dirty="0">
                <a:effectLst/>
              </a:rPr>
              <a:t>ориентированы на применение знаний, умений и навыков обучающимися в учебных ситуациях и реальных жизненных </a:t>
            </a:r>
            <a:r>
              <a:rPr lang="ru-RU" sz="2800" b="1" dirty="0" smtClean="0">
                <a:effectLst/>
              </a:rPr>
              <a:t>условиях, а </a:t>
            </a:r>
            <a:r>
              <a:rPr lang="ru-RU" sz="2800" b="1" dirty="0">
                <a:effectLst/>
              </a:rPr>
              <a:t>также на успешное обучение на уровне начального общего </a:t>
            </a:r>
            <a:r>
              <a:rPr lang="ru-RU" sz="2800" b="1" dirty="0" smtClean="0">
                <a:effectLst/>
              </a:rPr>
              <a:t>образования</a:t>
            </a: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/>
                <a:latin typeface="Arial" charset="0"/>
              </a:rPr>
              <a:t>Детализированные и конкретизированные требования к предметным результатам.</a:t>
            </a:r>
          </a:p>
          <a:p>
            <a:pPr marL="0" indent="0"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     Это позволяет ответить </a:t>
            </a:r>
            <a:r>
              <a:rPr lang="ru-RU" altLang="ru-RU" dirty="0">
                <a:latin typeface="Arial" panose="020B0604020202020204" pitchFamily="34" charset="0"/>
              </a:rPr>
              <a:t>на вопросы: </a:t>
            </a:r>
            <a:r>
              <a:rPr lang="ru-RU" altLang="ru-RU" i="1" dirty="0">
                <a:solidFill>
                  <a:srgbClr val="0000CC"/>
                </a:solidFill>
                <a:latin typeface="Arial" panose="020B0604020202020204" pitchFamily="34" charset="0"/>
              </a:rPr>
              <a:t>что конкретно школьник будет знать, чем овладеет и что освоит</a:t>
            </a:r>
            <a:r>
              <a:rPr lang="ru-RU" altLang="ru-RU" dirty="0">
                <a:latin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rgbClr val="00B050"/>
                </a:solidFill>
                <a:effectLst/>
                <a:latin typeface="Arial" charset="0"/>
              </a:rPr>
              <a:t> </a:t>
            </a:r>
            <a:endParaRPr lang="ru-RU" sz="2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9336"/>
            <a:ext cx="6863680" cy="8422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8E0000"/>
                </a:solidFill>
              </a:rPr>
              <a:t>ПРЕДМЕТНЫЕ  </a:t>
            </a:r>
            <a:r>
              <a:rPr lang="ru-RU" sz="4000" b="1" dirty="0">
                <a:solidFill>
                  <a:srgbClr val="8E0000"/>
                </a:solidFill>
              </a:rPr>
              <a:t>РЕЗУЛЬТАТЫ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29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2400" dirty="0" smtClean="0">
                <a:effectLst/>
                <a:latin typeface="Arial" pitchFamily="34" charset="0"/>
              </a:rPr>
              <a:t>	</a:t>
            </a:r>
            <a:endParaRPr lang="ru-RU" dirty="0"/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38112" y="667407"/>
            <a:ext cx="9206036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     </a:t>
            </a:r>
            <a:r>
              <a:rPr lang="ru-RU" altLang="ru-RU" dirty="0" smtClean="0">
                <a:latin typeface="Arial" panose="020B0604020202020204" pitchFamily="34" charset="0"/>
              </a:rPr>
              <a:t>    В обновленных </a:t>
            </a:r>
            <a:r>
              <a:rPr lang="ru-RU" altLang="ru-RU" dirty="0">
                <a:latin typeface="Arial" panose="020B0604020202020204" pitchFamily="34" charset="0"/>
              </a:rPr>
              <a:t>ФГОС требования к результатам разделили на </a:t>
            </a:r>
            <a:r>
              <a:rPr lang="ru-RU" altLang="ru-RU" b="1" dirty="0">
                <a:solidFill>
                  <a:srgbClr val="0033CC"/>
                </a:solidFill>
                <a:latin typeface="Arial" panose="020B0604020202020204" pitchFamily="34" charset="0"/>
              </a:rPr>
              <a:t>тематические модули по предметам</a:t>
            </a:r>
            <a:r>
              <a:rPr lang="ru-RU" altLang="ru-RU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     Во ФГОС НОО тематические модули указали для учебных предметов </a:t>
            </a:r>
            <a:r>
              <a:rPr lang="ru-RU" altLang="ru-RU" dirty="0">
                <a:solidFill>
                  <a:srgbClr val="00B050"/>
                </a:solidFill>
                <a:latin typeface="Arial" panose="020B0604020202020204" pitchFamily="34" charset="0"/>
              </a:rPr>
              <a:t>«Изобразительное искусство», «Музыка», «Технология», «Физическая культура», «ОРКСЭ»</a:t>
            </a:r>
            <a:r>
              <a:rPr lang="ru-RU" altLang="ru-RU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ФГОС определяют обязательные для изучения модули. В них описали модули, которые можно изучать, если есть определенные природно-климатические условия, материально-техническое обеспечение и контингент учеников. Например, к ним отнесли «Растениеводство», «Животноводство» учебного предмета «Технология». Для физкультуры такими модулями стали «Зимние виды спорта» и «Плавание».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05038"/>
            <a:ext cx="1143000" cy="7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35" y="766608"/>
            <a:ext cx="9073318" cy="6021288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sz="2400" dirty="0" smtClean="0">
                <a:effectLst/>
                <a:latin typeface="Arial" pitchFamily="34" charset="0"/>
              </a:rPr>
              <a:t>		</a:t>
            </a:r>
            <a:r>
              <a:rPr lang="ru-RU" sz="4000" b="1" dirty="0" smtClean="0">
                <a:solidFill>
                  <a:srgbClr val="8E0000"/>
                </a:solidFill>
              </a:rPr>
              <a:t>ВАЖНЕЙШИМИ  ОСОБЕННОСТЯМИ  ОБНОВЛЕННЫХ  ОБРАЗОВАТЕЛЬНЫХ  СТАНДАРТОВ  СТАНУТ</a:t>
            </a:r>
            <a:endParaRPr lang="ru-RU" sz="4000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Arial" charset="0"/>
              </a:rPr>
              <a:t>1) </a:t>
            </a:r>
            <a:r>
              <a:rPr lang="ru-RU" b="1" dirty="0">
                <a:solidFill>
                  <a:srgbClr val="0033CC"/>
                </a:solidFill>
                <a:latin typeface="Arial" charset="0"/>
              </a:rPr>
              <a:t>ясные критерии оценок результатов учащихся</a:t>
            </a:r>
            <a:endParaRPr lang="ru-RU" dirty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ru-RU" sz="2800" dirty="0" smtClean="0">
              <a:effectLst/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33CC"/>
                </a:solidFill>
                <a:effectLst/>
                <a:latin typeface="Arial" charset="0"/>
              </a:rPr>
              <a:t>2) разделение учебного процесса не на годы обучения, как это было раньше, а на </a:t>
            </a:r>
            <a:r>
              <a:rPr lang="ru-RU" sz="2800" b="1" dirty="0" smtClean="0">
                <a:solidFill>
                  <a:srgbClr val="0033CC"/>
                </a:solidFill>
                <a:effectLst/>
                <a:latin typeface="Arial" charset="0"/>
              </a:rPr>
              <a:t>этапы</a:t>
            </a:r>
          </a:p>
          <a:p>
            <a:pPr eaLnBrk="1" hangingPunct="1">
              <a:defRPr/>
            </a:pPr>
            <a:endParaRPr lang="ru-RU" sz="2800" dirty="0" smtClean="0">
              <a:effectLst/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dirty="0" smtClean="0">
                <a:effectLst/>
                <a:latin typeface="Arial" charset="0"/>
              </a:rPr>
              <a:t>Для большинства школ предложенные в стандартах этапы будут равняться годам. Однако </a:t>
            </a:r>
            <a:r>
              <a:rPr lang="ru-RU" sz="1800" b="1" dirty="0" smtClean="0">
                <a:effectLst/>
                <a:latin typeface="Arial" charset="0"/>
              </a:rPr>
              <a:t>образовательное учреждение теперь вправе самостоятельно определить продолжительность освоения каждой части по каждой предметной области.</a:t>
            </a:r>
            <a:endParaRPr lang="ru-RU" sz="1800" dirty="0" smtClean="0">
              <a:effectLst/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dirty="0" smtClean="0">
                <a:effectLst/>
                <a:latin typeface="Arial" charset="0"/>
              </a:rPr>
              <a:t>То есть, к примеру, теперь стандарт позволяет пройти необходимую программу не за год, а за полгода, а в дальнейшем предоставить детям дополнительные знания. Это будет особенно полезно школам для </a:t>
            </a:r>
            <a:r>
              <a:rPr lang="ru-RU" sz="1800" b="1" dirty="0" smtClean="0">
                <a:effectLst/>
                <a:latin typeface="Arial" charset="0"/>
              </a:rPr>
              <a:t>одаренных детей.</a:t>
            </a:r>
          </a:p>
          <a:p>
            <a:pPr eaLnBrk="1" hangingPunct="1">
              <a:defRPr/>
            </a:pPr>
            <a:endParaRPr lang="ru-RU" sz="1800" dirty="0" smtClean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0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34" y="1412776"/>
            <a:ext cx="8839200" cy="662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effectLst/>
                <a:latin typeface="Arial" pitchFamily="34" charset="0"/>
              </a:rPr>
              <a:t>            </a:t>
            </a:r>
            <a:r>
              <a:rPr lang="ru-RU" sz="2800" dirty="0" smtClean="0">
                <a:effectLst/>
                <a:latin typeface="Arial" charset="0"/>
              </a:rPr>
              <a:t>Структура новых ФГОС позволяет существенно </a:t>
            </a:r>
            <a:r>
              <a:rPr lang="ru-RU" sz="2800" b="1" dirty="0" smtClean="0">
                <a:solidFill>
                  <a:srgbClr val="0070C0"/>
                </a:solidFill>
                <a:effectLst/>
                <a:latin typeface="Arial" charset="0"/>
              </a:rPr>
              <a:t>сни</a:t>
            </a:r>
            <a:r>
              <a:rPr lang="ru-RU" sz="2800" b="1" dirty="0" smtClean="0">
                <a:solidFill>
                  <a:srgbClr val="0033CC"/>
                </a:solidFill>
                <a:effectLst/>
                <a:latin typeface="Arial" charset="0"/>
              </a:rPr>
              <a:t>зить нагрузку по отчетности</a:t>
            </a:r>
            <a:r>
              <a:rPr lang="ru-RU" sz="2800" dirty="0" smtClean="0">
                <a:effectLst/>
                <a:latin typeface="Arial" charset="0"/>
              </a:rPr>
              <a:t>, которая ранее тяжелым грузом ложилась на плечи педагогов. Так, </a:t>
            </a:r>
            <a:r>
              <a:rPr lang="ru-RU" sz="2800" b="1" dirty="0" smtClean="0">
                <a:effectLst/>
                <a:latin typeface="Arial" charset="0"/>
              </a:rPr>
              <a:t>количество бумажных отчетов будет снижено на 30%</a:t>
            </a:r>
            <a:r>
              <a:rPr lang="ru-RU" sz="2800" dirty="0" smtClean="0">
                <a:effectLst/>
                <a:latin typeface="Arial" charset="0"/>
              </a:rPr>
              <a:t>,</a:t>
            </a:r>
            <a:r>
              <a:rPr lang="ru-RU" sz="2800" b="1" dirty="0" smtClean="0">
                <a:effectLst/>
                <a:latin typeface="Arial" charset="0"/>
              </a:rPr>
              <a:t> </a:t>
            </a:r>
            <a:r>
              <a:rPr lang="ru-RU" sz="2800" dirty="0" smtClean="0">
                <a:effectLst/>
                <a:latin typeface="Arial" charset="0"/>
              </a:rPr>
              <a:t>заверили в министерстве.</a:t>
            </a:r>
          </a:p>
          <a:p>
            <a:pPr eaLnBrk="1" hangingPunct="1"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33CC"/>
                </a:solidFill>
                <a:effectLst/>
                <a:latin typeface="Arial" charset="0"/>
              </a:rPr>
              <a:t>3)</a:t>
            </a:r>
            <a:r>
              <a:rPr lang="ru-RU" sz="2800" dirty="0" smtClean="0">
                <a:effectLst/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В новом учебном плане на 2021 год, предлагается и такое новшество, как </a:t>
            </a:r>
            <a:r>
              <a:rPr lang="ru-RU" b="1" dirty="0">
                <a:solidFill>
                  <a:srgbClr val="0000CC"/>
                </a:solidFill>
                <a:latin typeface="Arial" charset="0"/>
              </a:rPr>
              <a:t>измененная структура воспитательной работы среди школьников, ее направления</a:t>
            </a:r>
            <a:r>
              <a:rPr lang="ru-RU" b="1" dirty="0">
                <a:latin typeface="Arial" charset="0"/>
              </a:rPr>
              <a:t>.</a:t>
            </a:r>
            <a:endParaRPr lang="ru-RU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</a:rPr>
              <a:t>   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Arial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>
              <a:effectLst/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ru-RU" altLang="ru-RU" sz="2800" dirty="0">
              <a:solidFill>
                <a:srgbClr val="0070C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9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8" y="836712"/>
            <a:ext cx="8991600" cy="583264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effectLst/>
                <a:latin typeface="Arial" pitchFamily="34" charset="0"/>
              </a:rPr>
              <a:t>	В обновленных ФГОС </a:t>
            </a:r>
            <a:r>
              <a:rPr lang="ru-RU" altLang="ru-RU" sz="2400" dirty="0" smtClean="0">
                <a:solidFill>
                  <a:srgbClr val="990033"/>
                </a:solidFill>
                <a:effectLst/>
                <a:latin typeface="Arial" pitchFamily="34" charset="0"/>
              </a:rPr>
              <a:t>подробнее описаны </a:t>
            </a:r>
            <a:r>
              <a:rPr lang="ru-RU" altLang="ru-RU" sz="2400" dirty="0" smtClean="0">
                <a:solidFill>
                  <a:srgbClr val="0000CC"/>
                </a:solidFill>
                <a:effectLst/>
                <a:latin typeface="Arial" pitchFamily="34" charset="0"/>
              </a:rPr>
              <a:t>результаты освоения программы.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altLang="ru-RU" sz="2400" dirty="0" smtClean="0"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/>
                <a:latin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0033CC"/>
                </a:solidFill>
                <a:effectLst/>
                <a:latin typeface="Arial" pitchFamily="34" charset="0"/>
              </a:rPr>
              <a:t>Требования к пояснительной записке </a:t>
            </a:r>
            <a:r>
              <a:rPr lang="ru-RU" altLang="ru-RU" sz="2400" dirty="0" smtClean="0">
                <a:effectLst/>
                <a:latin typeface="Arial" pitchFamily="34" charset="0"/>
              </a:rPr>
              <a:t>стали </a:t>
            </a:r>
            <a:r>
              <a:rPr lang="ru-RU" altLang="ru-RU" sz="2400" dirty="0" smtClean="0">
                <a:solidFill>
                  <a:srgbClr val="990033"/>
                </a:solidFill>
                <a:effectLst/>
                <a:latin typeface="Arial" pitchFamily="34" charset="0"/>
              </a:rPr>
              <a:t>едиными</a:t>
            </a:r>
            <a:r>
              <a:rPr lang="ru-RU" altLang="ru-RU" sz="2400" dirty="0" smtClean="0">
                <a:effectLst/>
                <a:latin typeface="Arial" pitchFamily="34" charset="0"/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400" dirty="0" smtClean="0">
                <a:effectLst/>
                <a:latin typeface="Arial" pitchFamily="34" charset="0"/>
              </a:rPr>
              <a:t>(Теперь на уровне НОО </a:t>
            </a:r>
            <a:r>
              <a:rPr lang="ru-RU" altLang="ru-RU" sz="2400" dirty="0" smtClean="0">
                <a:solidFill>
                  <a:srgbClr val="990033"/>
                </a:solidFill>
                <a:effectLst/>
                <a:latin typeface="Arial" pitchFamily="34" charset="0"/>
              </a:rPr>
              <a:t>не надо указывать </a:t>
            </a:r>
            <a:r>
              <a:rPr lang="ru-RU" altLang="ru-RU" sz="2400" dirty="0" smtClean="0">
                <a:effectLst/>
                <a:latin typeface="Arial" pitchFamily="34" charset="0"/>
              </a:rPr>
              <a:t>в записке </a:t>
            </a:r>
            <a:r>
              <a:rPr lang="ru-RU" altLang="ru-RU" sz="2400" dirty="0" smtClean="0">
                <a:solidFill>
                  <a:srgbClr val="0033CC"/>
                </a:solidFill>
                <a:effectLst/>
                <a:latin typeface="Arial" pitchFamily="34" charset="0"/>
              </a:rPr>
              <a:t>состав участников образовательных отношений и общие подходы к организации внеурочной деятельности</a:t>
            </a:r>
            <a:r>
              <a:rPr lang="ru-RU" altLang="ru-RU" sz="2400" dirty="0" smtClean="0">
                <a:effectLst/>
                <a:latin typeface="Arial" pitchFamily="34" charset="0"/>
              </a:rPr>
              <a:t>. А на уровне ООО придется </a:t>
            </a:r>
            <a:r>
              <a:rPr lang="ru-RU" altLang="ru-RU" sz="2400" dirty="0" smtClean="0">
                <a:solidFill>
                  <a:srgbClr val="990033"/>
                </a:solidFill>
                <a:effectLst/>
                <a:latin typeface="Arial" pitchFamily="34" charset="0"/>
              </a:rPr>
              <a:t>добавить</a:t>
            </a:r>
            <a:r>
              <a:rPr lang="ru-RU" altLang="ru-RU" sz="2400" dirty="0" smtClean="0">
                <a:effectLst/>
                <a:latin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0000CC"/>
                </a:solidFill>
                <a:effectLst/>
                <a:latin typeface="Arial" pitchFamily="34" charset="0"/>
              </a:rPr>
              <a:t>общую характеристику программы</a:t>
            </a:r>
            <a:r>
              <a:rPr lang="ru-RU" altLang="ru-RU" sz="2400" dirty="0" smtClean="0">
                <a:effectLst/>
                <a:latin typeface="Arial" pitchFamily="34" charset="0"/>
              </a:rPr>
              <a:t>.)</a:t>
            </a:r>
          </a:p>
          <a:p>
            <a:pPr eaLnBrk="1" hangingPunct="1">
              <a:defRPr/>
            </a:pPr>
            <a:endParaRPr lang="ru-RU" altLang="ru-RU" sz="2400" dirty="0" smtClean="0">
              <a:effectLst/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effectLst/>
                <a:latin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0033CC"/>
                </a:solidFill>
                <a:effectLst/>
                <a:latin typeface="Arial" pitchFamily="34" charset="0"/>
              </a:rPr>
              <a:t>Требования к структуре</a:t>
            </a:r>
            <a:r>
              <a:rPr lang="ru-RU" altLang="ru-RU" sz="2400" dirty="0" smtClean="0">
                <a:effectLst/>
                <a:latin typeface="Arial" pitchFamily="34" charset="0"/>
              </a:rPr>
              <a:t> рабочих программ </a:t>
            </a:r>
            <a:r>
              <a:rPr lang="ru-RU" altLang="ru-RU" sz="2400" dirty="0" smtClean="0">
                <a:solidFill>
                  <a:srgbClr val="0033CC"/>
                </a:solidFill>
                <a:effectLst/>
                <a:latin typeface="Arial" pitchFamily="34" charset="0"/>
              </a:rPr>
              <a:t>по предметам и внеурочной деятельности</a:t>
            </a:r>
            <a:r>
              <a:rPr lang="ru-RU" altLang="ru-RU" sz="2400" dirty="0" smtClean="0">
                <a:effectLst/>
                <a:latin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990033"/>
                </a:solidFill>
                <a:effectLst/>
                <a:latin typeface="Arial" pitchFamily="34" charset="0"/>
              </a:rPr>
              <a:t>стали одинаковыми</a:t>
            </a:r>
            <a:r>
              <a:rPr lang="ru-RU" altLang="ru-RU" sz="2400" dirty="0" smtClean="0">
                <a:effectLst/>
                <a:latin typeface="Arial" pitchFamily="34" charset="0"/>
              </a:rPr>
              <a:t>.</a:t>
            </a:r>
          </a:p>
          <a:p>
            <a:pPr eaLnBrk="1" hangingPunct="1">
              <a:defRPr/>
            </a:pPr>
            <a:endParaRPr lang="ru-RU" altLang="ru-RU" sz="2400" dirty="0" smtClean="0">
              <a:effectLst/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effectLst/>
                <a:latin typeface="Arial" pitchFamily="34" charset="0"/>
              </a:rPr>
              <a:t> Разрешили </a:t>
            </a:r>
            <a:r>
              <a:rPr lang="ru-RU" altLang="ru-RU" sz="2400" dirty="0" smtClean="0">
                <a:solidFill>
                  <a:srgbClr val="990033"/>
                </a:solidFill>
                <a:effectLst/>
                <a:latin typeface="Arial" pitchFamily="34" charset="0"/>
              </a:rPr>
              <a:t>уменьшить</a:t>
            </a:r>
            <a:r>
              <a:rPr lang="ru-RU" altLang="ru-RU" sz="2400" dirty="0" smtClean="0">
                <a:effectLst/>
                <a:latin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0000CC"/>
                </a:solidFill>
                <a:effectLst/>
                <a:latin typeface="Arial" pitchFamily="34" charset="0"/>
              </a:rPr>
              <a:t>срок освоения </a:t>
            </a:r>
            <a:r>
              <a:rPr lang="ru-RU" altLang="ru-RU" sz="2400" dirty="0" smtClean="0">
                <a:effectLst/>
                <a:latin typeface="Arial" pitchFamily="34" charset="0"/>
              </a:rPr>
              <a:t>программы, если вводится ускоренное обучение по индивидуальному учебному плану.</a:t>
            </a:r>
            <a:endParaRPr lang="ru-RU" altLang="ru-RU" sz="2800" dirty="0">
              <a:solidFill>
                <a:srgbClr val="00B05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14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0" t="33682" r="14224" b="41841"/>
          <a:stretch>
            <a:fillRect/>
          </a:stretch>
        </p:blipFill>
        <p:spPr>
          <a:xfrm>
            <a:off x="838200" y="2209800"/>
            <a:ext cx="8001000" cy="226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762000" y="909161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990033"/>
                </a:solidFill>
                <a:latin typeface="Arial" panose="020B0604020202020204" pitchFamily="34" charset="0"/>
              </a:rPr>
              <a:t>Изменили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33CC"/>
                </a:solidFill>
                <a:latin typeface="Arial" panose="020B0604020202020204" pitchFamily="34" charset="0"/>
              </a:rPr>
              <a:t>объем часов аудиторной нагрузки</a:t>
            </a:r>
            <a:r>
              <a:rPr lang="ru-RU" altLang="ru-RU" sz="2400" dirty="0">
                <a:latin typeface="Arial" panose="020B0604020202020204" pitchFamily="34" charset="0"/>
              </a:rPr>
              <a:t>: увеличили минимальный порог и уменьшили верхнюю границу. 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381000" y="48006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990033"/>
                </a:solidFill>
                <a:latin typeface="Arial" panose="020B0604020202020204" pitchFamily="34" charset="0"/>
              </a:rPr>
              <a:t>Уменьшили</a:t>
            </a:r>
            <a:r>
              <a:rPr lang="ru-RU" altLang="ru-RU" sz="2400">
                <a:latin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0000CC"/>
                </a:solidFill>
                <a:latin typeface="Arial" panose="020B0604020202020204" pitchFamily="34" charset="0"/>
              </a:rPr>
              <a:t>объем внеурочной деятельности</a:t>
            </a:r>
            <a:r>
              <a:rPr lang="ru-RU" altLang="ru-RU" sz="2400">
                <a:latin typeface="Arial" panose="020B0604020202020204" pitchFamily="34" charset="0"/>
              </a:rPr>
              <a:t>. Теперь вместо 1350 можно запланировать до 1320 часов за четыре года.</a:t>
            </a:r>
          </a:p>
        </p:txBody>
      </p:sp>
    </p:spTree>
    <p:extLst>
      <p:ext uri="{BB962C8B-B14F-4D97-AF65-F5344CB8AC3E}">
        <p14:creationId xmlns:p14="http://schemas.microsoft.com/office/powerpoint/2010/main" val="389826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81460" y="1268760"/>
            <a:ext cx="6478772" cy="54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altLang="ru-RU" sz="2000" b="1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ru-RU" altLang="ru-RU" sz="3200" b="1" dirty="0" smtClean="0">
                <a:effectLst/>
              </a:rPr>
              <a:t>Федеральный государственный образовательный стандарт</a:t>
            </a:r>
            <a:br>
              <a:rPr lang="ru-RU" altLang="ru-RU" sz="3200" b="1" dirty="0" smtClean="0">
                <a:effectLst/>
              </a:rPr>
            </a:br>
            <a:r>
              <a:rPr lang="ru-RU" altLang="ru-RU" sz="3200" b="1" dirty="0" smtClean="0">
                <a:effectLst/>
              </a:rPr>
              <a:t>начального общего образования</a:t>
            </a:r>
          </a:p>
          <a:p>
            <a:pPr>
              <a:defRPr/>
            </a:pPr>
            <a:r>
              <a:rPr lang="ru-RU" altLang="ru-RU" sz="3200" dirty="0" smtClean="0">
                <a:effectLst/>
              </a:rPr>
              <a:t>УТВЕРЖДЕН  приказом Министерства просвещения Российской Федерации </a:t>
            </a:r>
          </a:p>
          <a:p>
            <a:pPr marL="0" indent="0">
              <a:buNone/>
              <a:defRPr/>
            </a:pPr>
            <a:r>
              <a:rPr lang="ru-RU" altLang="ru-RU" sz="3200" dirty="0"/>
              <a:t> </a:t>
            </a:r>
            <a:r>
              <a:rPr lang="ru-RU" altLang="ru-RU" sz="3200" dirty="0" smtClean="0"/>
              <a:t>   </a:t>
            </a:r>
            <a:r>
              <a:rPr lang="ru-RU" altLang="ru-RU" sz="3200" dirty="0" smtClean="0">
                <a:effectLst/>
              </a:rPr>
              <a:t>от 31 мая 2021 г. № 286</a:t>
            </a:r>
          </a:p>
          <a:p>
            <a:pPr>
              <a:defRPr/>
            </a:pPr>
            <a:r>
              <a:rPr lang="ru-RU" altLang="ru-RU" sz="3200" dirty="0" smtClean="0">
                <a:effectLst/>
              </a:rPr>
              <a:t>ЗАРЕГИСТРИРОВАН в Минюсте РФ 5 июля 2021 г.</a:t>
            </a:r>
            <a:br>
              <a:rPr lang="ru-RU" altLang="ru-RU" sz="3200" dirty="0" smtClean="0">
                <a:effectLst/>
              </a:rPr>
            </a:br>
            <a:r>
              <a:rPr lang="ru-RU" altLang="ru-RU" sz="3200" dirty="0" smtClean="0">
                <a:effectLst/>
              </a:rPr>
              <a:t>Регистрационный № 64100</a:t>
            </a:r>
          </a:p>
          <a:p>
            <a:pPr marL="0" indent="0">
              <a:buNone/>
              <a:defRPr/>
            </a:pPr>
            <a:endParaRPr lang="ru-RU" altLang="ru-RU" sz="2000" dirty="0" smtClean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5152"/>
            <a:ext cx="810039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8E0000"/>
                </a:solidFill>
              </a:rPr>
              <a:t>ОБНОВЛЕННЫЙ  СТАНДАРТ  </a:t>
            </a:r>
            <a:br>
              <a:rPr lang="ru-RU" altLang="ru-RU" sz="4000" b="1" dirty="0" smtClean="0">
                <a:solidFill>
                  <a:srgbClr val="8E0000"/>
                </a:solidFill>
              </a:rPr>
            </a:br>
            <a:r>
              <a:rPr lang="ru-RU" altLang="ru-RU" sz="4000" b="1" dirty="0" smtClean="0">
                <a:solidFill>
                  <a:srgbClr val="8E0000"/>
                </a:solidFill>
              </a:rPr>
              <a:t>НОО  </a:t>
            </a:r>
            <a:r>
              <a:rPr lang="ru-RU" altLang="ru-RU" sz="4900" b="1" dirty="0" smtClean="0">
                <a:solidFill>
                  <a:srgbClr val="8E0000"/>
                </a:solidFill>
              </a:rPr>
              <a:t>202</a:t>
            </a:r>
            <a:r>
              <a:rPr lang="en-US" altLang="ru-RU" sz="4900" b="1" dirty="0" smtClean="0">
                <a:solidFill>
                  <a:srgbClr val="8E0000"/>
                </a:solidFill>
              </a:rPr>
              <a:t>1 </a:t>
            </a:r>
            <a:r>
              <a:rPr lang="ru-RU" altLang="ru-RU" sz="4000" b="1" dirty="0" smtClean="0">
                <a:solidFill>
                  <a:srgbClr val="8E0000"/>
                </a:solidFill>
              </a:rPr>
              <a:t>г.</a:t>
            </a:r>
            <a:endParaRPr lang="ru-RU" sz="4000" dirty="0">
              <a:solidFill>
                <a:srgbClr val="8E000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11925" r="18542" b="9195"/>
          <a:stretch>
            <a:fillRect/>
          </a:stretch>
        </p:blipFill>
        <p:spPr bwMode="auto">
          <a:xfrm>
            <a:off x="6398096" y="2411825"/>
            <a:ext cx="274590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56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24056" cy="511256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altLang="ru-RU" sz="2400" dirty="0" smtClean="0">
              <a:effectLst/>
              <a:latin typeface="Arial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2800" dirty="0" smtClean="0">
                <a:effectLst/>
                <a:latin typeface="Arial" pitchFamily="34" charset="0"/>
              </a:rPr>
              <a:t>     </a:t>
            </a:r>
            <a:r>
              <a:rPr lang="ru-RU" altLang="ru-RU" sz="3600" dirty="0" smtClean="0">
                <a:effectLst/>
                <a:latin typeface="Arial" pitchFamily="34" charset="0"/>
              </a:rPr>
              <a:t>Теперь </a:t>
            </a:r>
            <a:r>
              <a:rPr lang="ru-RU" altLang="ru-RU" sz="3600" dirty="0" smtClean="0">
                <a:solidFill>
                  <a:srgbClr val="FF0000"/>
                </a:solidFill>
                <a:effectLst/>
                <a:latin typeface="Arial" pitchFamily="34" charset="0"/>
              </a:rPr>
              <a:t>изучение родного и второго иностранного </a:t>
            </a:r>
            <a:r>
              <a:rPr lang="ru-RU" altLang="ru-RU" sz="3600" dirty="0" smtClean="0">
                <a:effectLst/>
                <a:latin typeface="Arial" pitchFamily="34" charset="0"/>
              </a:rPr>
              <a:t>языков можно организовать, если для этого есть условия в школе. При этом также надо получить заявления родителей.</a:t>
            </a:r>
            <a:endParaRPr lang="ru-RU" altLang="ru-RU" sz="3600" b="1" dirty="0" smtClean="0"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3600" b="1" dirty="0" smtClean="0">
                <a:solidFill>
                  <a:srgbClr val="0000CC"/>
                </a:solidFill>
                <a:effectLst/>
                <a:latin typeface="Arial" pitchFamily="34" charset="0"/>
              </a:rPr>
              <a:t>      </a:t>
            </a:r>
            <a:endParaRPr lang="ru-RU" altLang="ru-RU" sz="3600" dirty="0" smtClean="0">
              <a:effectLst/>
              <a:latin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ru-RU" altLang="ru-RU" sz="2800" dirty="0">
              <a:solidFill>
                <a:srgbClr val="00B05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0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effectLst/>
              </a:rPr>
              <a:t>Комплексный </a:t>
            </a:r>
            <a:r>
              <a:rPr lang="ru-RU" sz="3200" b="1" dirty="0">
                <a:effectLst/>
              </a:rPr>
              <a:t>анализ существующих подходов </a:t>
            </a:r>
            <a:r>
              <a:rPr lang="ru-RU" sz="3200" b="1" u="sng" dirty="0">
                <a:effectLst/>
              </a:rPr>
              <a:t>к  </a:t>
            </a:r>
            <a:r>
              <a:rPr lang="ru-RU" sz="3200" b="1" u="sng" dirty="0">
                <a:effectLst/>
                <a:hlinkClick r:id="rId2" action="ppaction://hlinksldjump"/>
              </a:rPr>
              <a:t>профессиональному</a:t>
            </a:r>
            <a:r>
              <a:rPr lang="ru-RU" sz="3200" b="1" u="sng" dirty="0">
                <a:effectLst/>
              </a:rPr>
              <a:t> саморазвитию педагога </a:t>
            </a:r>
            <a:r>
              <a:rPr lang="ru-RU" sz="3200" b="1" dirty="0">
                <a:effectLst/>
              </a:rPr>
              <a:t>в условиях внедрения ФГОС.</a:t>
            </a:r>
          </a:p>
          <a:p>
            <a:pPr>
              <a:defRPr/>
            </a:pPr>
            <a:r>
              <a:rPr lang="ru-RU" sz="3200" b="1" dirty="0" smtClean="0">
                <a:effectLst/>
              </a:rPr>
              <a:t>Наличие	коммуникативной, </a:t>
            </a:r>
          </a:p>
          <a:p>
            <a:pPr marL="0" indent="0">
              <a:buFont typeface="Brush Script MT" panose="03060802040406070304" pitchFamily="66" charset="0"/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3200" b="1" dirty="0" err="1" smtClean="0">
                <a:effectLst/>
              </a:rPr>
              <a:t>квалитологической</a:t>
            </a:r>
            <a:r>
              <a:rPr lang="ru-RU" sz="3200" b="1" dirty="0" smtClean="0">
                <a:effectLst/>
              </a:rPr>
              <a:t>, </a:t>
            </a:r>
          </a:p>
          <a:p>
            <a:pPr marL="0" indent="0">
              <a:buFont typeface="Brush Script MT" panose="03060802040406070304" pitchFamily="66" charset="0"/>
              <a:buNone/>
              <a:defRPr/>
            </a:pPr>
            <a:r>
              <a:rPr lang="ru-RU" sz="3200" b="1" dirty="0" smtClean="0"/>
              <a:t>    </a:t>
            </a:r>
            <a:r>
              <a:rPr lang="ru-RU" sz="3200" b="1" dirty="0" smtClean="0">
                <a:effectLst/>
              </a:rPr>
              <a:t>аксиологической компетентности, </a:t>
            </a:r>
          </a:p>
          <a:p>
            <a:pPr marL="0" indent="0">
              <a:buFont typeface="Brush Script MT" panose="03060802040406070304" pitchFamily="66" charset="0"/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3200" b="1" dirty="0" smtClean="0">
                <a:effectLst/>
              </a:rPr>
              <a:t>информационной культуры педагога</a:t>
            </a:r>
            <a:endParaRPr lang="ru-RU" sz="3200" b="1" dirty="0">
              <a:effectLst/>
            </a:endParaRPr>
          </a:p>
          <a:p>
            <a:pPr>
              <a:defRPr/>
            </a:pPr>
            <a:r>
              <a:rPr lang="ru-RU" sz="3200" b="1" dirty="0" smtClean="0">
                <a:effectLst/>
              </a:rPr>
              <a:t>Профессиональное саморазвитие </a:t>
            </a:r>
            <a:r>
              <a:rPr lang="ru-RU" sz="3200" b="1" dirty="0">
                <a:effectLst/>
              </a:rPr>
              <a:t>педагога  </a:t>
            </a:r>
            <a:endParaRPr lang="ru-RU" sz="3200" dirty="0">
              <a:effectLst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78863" y="230562"/>
            <a:ext cx="682406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E0000"/>
                </a:solidFill>
              </a:rPr>
              <a:t>КАДРОВОЕ  ОБЕСПЕЧЕНИЕ  РЕАЛИЗАЦИИ  ФГОС  НОО</a:t>
            </a:r>
            <a:endParaRPr lang="ru-RU" altLang="ru-RU" sz="4000" dirty="0" smtClean="0">
              <a:solidFill>
                <a:srgbClr val="C92B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9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900755" y="1030659"/>
            <a:ext cx="4805536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C92B1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3600" b="1" dirty="0">
                <a:solidFill>
                  <a:srgbClr val="C92B11"/>
                </a:solidFill>
                <a:latin typeface="Arial" panose="020B0604020202020204" pitchFamily="34" charset="0"/>
              </a:rPr>
              <a:t>Не здание, а учитель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C92B11"/>
                </a:solidFill>
                <a:latin typeface="Arial" panose="020B0604020202020204" pitchFamily="34" charset="0"/>
              </a:rPr>
              <a:t>есть школа</a:t>
            </a:r>
            <a:r>
              <a:rPr lang="ru-RU" altLang="ru-RU" sz="3600" dirty="0">
                <a:solidFill>
                  <a:srgbClr val="C92B11"/>
                </a:solidFill>
                <a:latin typeface="Arial" panose="020B0604020202020204" pitchFamily="34" charset="0"/>
              </a:rPr>
              <a:t>»    </a:t>
            </a:r>
            <a:r>
              <a:rPr lang="ru-RU" altLang="ru-RU" sz="3600" dirty="0">
                <a:latin typeface="Arial" panose="020B0604020202020204" pitchFamily="34" charset="0"/>
              </a:rPr>
              <a:t>          </a:t>
            </a:r>
            <a:r>
              <a:rPr lang="ru-RU" altLang="ru-RU" sz="2800" i="1" dirty="0" err="1">
                <a:latin typeface="Arial" panose="020B0604020202020204" pitchFamily="34" charset="0"/>
              </a:rPr>
              <a:t>К.Д.Ушинский</a:t>
            </a:r>
            <a:endParaRPr lang="ru-RU" altLang="ru-RU" sz="2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i="1" dirty="0">
                <a:solidFill>
                  <a:srgbClr val="FF0000"/>
                </a:solidFill>
                <a:latin typeface="Arial" panose="020B0604020202020204" pitchFamily="34" charset="0"/>
              </a:rPr>
              <a:t>2023 год объявлен Годом педагога</a:t>
            </a:r>
            <a:endParaRPr lang="ru-RU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503" y="4437112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/>
              <a:t>Воспитать «крылатого» ребёнка может только «крылатый» учитель, счастливого человека – только счастливый человек, ориентированного на успех человека будущего может воспитать только современный во всех отношениях, устремлённый в будущее педагог.</a:t>
            </a:r>
          </a:p>
        </p:txBody>
      </p:sp>
    </p:spTree>
    <p:extLst>
      <p:ext uri="{BB962C8B-B14F-4D97-AF65-F5344CB8AC3E}">
        <p14:creationId xmlns:p14="http://schemas.microsoft.com/office/powerpoint/2010/main" val="22084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914400" y="1500188"/>
            <a:ext cx="8229600" cy="45259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effectLst/>
                <a:cs typeface="Calibri" pitchFamily="34" charset="0"/>
              </a:rPr>
              <a:t>- </a:t>
            </a:r>
            <a:r>
              <a:rPr lang="ru-RU" altLang="ru-RU" sz="3600" b="1" dirty="0" smtClean="0">
                <a:effectLst/>
                <a:cs typeface="Calibri" pitchFamily="34" charset="0"/>
              </a:rPr>
              <a:t>региональных, национальных и этнокультурных особенностей</a:t>
            </a:r>
            <a:endParaRPr lang="ru-RU" altLang="ru-RU" sz="3600" dirty="0" smtClean="0">
              <a:effectLst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 smtClean="0">
                <a:effectLst/>
                <a:cs typeface="Calibri" pitchFamily="34" charset="0"/>
              </a:rPr>
              <a:t>- инновационной экономики</a:t>
            </a:r>
            <a:endParaRPr lang="ru-RU" altLang="ru-RU" sz="3600" dirty="0" smtClean="0">
              <a:effectLst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 smtClean="0">
                <a:effectLst/>
                <a:cs typeface="Calibri" pitchFamily="34" charset="0"/>
              </a:rPr>
              <a:t>- стратегии научно-технологического развития</a:t>
            </a:r>
            <a:endParaRPr lang="ru-RU" altLang="ru-RU" sz="3600" dirty="0" smtClean="0">
              <a:effectLst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 smtClean="0">
                <a:effectLst/>
                <a:cs typeface="Calibri" pitchFamily="34" charset="0"/>
              </a:rPr>
              <a:t>- ориентирован на изучение цивилизационного наследия России</a:t>
            </a:r>
            <a:endParaRPr lang="ru-RU" altLang="ru-RU" sz="3600" dirty="0" smtClean="0">
              <a:effectLst/>
            </a:endParaRPr>
          </a:p>
          <a:p>
            <a:pPr marL="0" indent="0"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669"/>
            <a:ext cx="7200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E0000"/>
                </a:solidFill>
              </a:rPr>
              <a:t>ФГОС  РАЗРАБОТАН  С  УЧЕТОМ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163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3"/>
          <p:cNvSpPr>
            <a:spLocks noEditPoints="1"/>
          </p:cNvSpPr>
          <p:nvPr/>
        </p:nvSpPr>
        <p:spPr bwMode="gray">
          <a:xfrm rot="-1358056">
            <a:off x="134938" y="1358900"/>
            <a:ext cx="8413750" cy="4627563"/>
          </a:xfrm>
          <a:custGeom>
            <a:avLst/>
            <a:gdLst>
              <a:gd name="T0" fmla="*/ 2147483646 w 4040"/>
              <a:gd name="T1" fmla="*/ 2147483646 h 1888"/>
              <a:gd name="T2" fmla="*/ 2147483646 w 4040"/>
              <a:gd name="T3" fmla="*/ 2147483646 h 1888"/>
              <a:gd name="T4" fmla="*/ 2147483646 w 4040"/>
              <a:gd name="T5" fmla="*/ 2147483646 h 1888"/>
              <a:gd name="T6" fmla="*/ 2147483646 w 4040"/>
              <a:gd name="T7" fmla="*/ 2147483646 h 1888"/>
              <a:gd name="T8" fmla="*/ 2147483646 w 4040"/>
              <a:gd name="T9" fmla="*/ 2147483646 h 1888"/>
              <a:gd name="T10" fmla="*/ 2147483646 w 4040"/>
              <a:gd name="T11" fmla="*/ 2147483646 h 1888"/>
              <a:gd name="T12" fmla="*/ 0 w 4040"/>
              <a:gd name="T13" fmla="*/ 2147483646 h 1888"/>
              <a:gd name="T14" fmla="*/ 2147483646 w 4040"/>
              <a:gd name="T15" fmla="*/ 2147483646 h 1888"/>
              <a:gd name="T16" fmla="*/ 2147483646 w 4040"/>
              <a:gd name="T17" fmla="*/ 2147483646 h 1888"/>
              <a:gd name="T18" fmla="*/ 2147483646 w 4040"/>
              <a:gd name="T19" fmla="*/ 2147483646 h 1888"/>
              <a:gd name="T20" fmla="*/ 2147483646 w 4040"/>
              <a:gd name="T21" fmla="*/ 2147483646 h 1888"/>
              <a:gd name="T22" fmla="*/ 2147483646 w 4040"/>
              <a:gd name="T23" fmla="*/ 2147483646 h 1888"/>
              <a:gd name="T24" fmla="*/ 2147483646 w 4040"/>
              <a:gd name="T25" fmla="*/ 2147483646 h 1888"/>
              <a:gd name="T26" fmla="*/ 2147483646 w 4040"/>
              <a:gd name="T27" fmla="*/ 2147483646 h 1888"/>
              <a:gd name="T28" fmla="*/ 2147483646 w 4040"/>
              <a:gd name="T29" fmla="*/ 2147483646 h 1888"/>
              <a:gd name="T30" fmla="*/ 2147483646 w 4040"/>
              <a:gd name="T31" fmla="*/ 2147483646 h 1888"/>
              <a:gd name="T32" fmla="*/ 2147483646 w 4040"/>
              <a:gd name="T33" fmla="*/ 2147483646 h 1888"/>
              <a:gd name="T34" fmla="*/ 2147483646 w 4040"/>
              <a:gd name="T35" fmla="*/ 2147483646 h 1888"/>
              <a:gd name="T36" fmla="*/ 2147483646 w 4040"/>
              <a:gd name="T37" fmla="*/ 2147483646 h 1888"/>
              <a:gd name="T38" fmla="*/ 2147483646 w 4040"/>
              <a:gd name="T39" fmla="*/ 2147483646 h 1888"/>
              <a:gd name="T40" fmla="*/ 2147483646 w 4040"/>
              <a:gd name="T41" fmla="*/ 2147483646 h 1888"/>
              <a:gd name="T42" fmla="*/ 2147483646 w 4040"/>
              <a:gd name="T43" fmla="*/ 2147483646 h 1888"/>
              <a:gd name="T44" fmla="*/ 2147483646 w 4040"/>
              <a:gd name="T45" fmla="*/ 2147483646 h 1888"/>
              <a:gd name="T46" fmla="*/ 2147483646 w 4040"/>
              <a:gd name="T47" fmla="*/ 2147483646 h 1888"/>
              <a:gd name="T48" fmla="*/ 2147483646 w 4040"/>
              <a:gd name="T49" fmla="*/ 2147483646 h 1888"/>
              <a:gd name="T50" fmla="*/ 2147483646 w 4040"/>
              <a:gd name="T51" fmla="*/ 2147483646 h 1888"/>
              <a:gd name="T52" fmla="*/ 2147483646 w 4040"/>
              <a:gd name="T53" fmla="*/ 0 h 1888"/>
              <a:gd name="T54" fmla="*/ 2147483646 w 4040"/>
              <a:gd name="T55" fmla="*/ 2147483646 h 1888"/>
              <a:gd name="T56" fmla="*/ 2147483646 w 4040"/>
              <a:gd name="T57" fmla="*/ 2147483646 h 1888"/>
              <a:gd name="T58" fmla="*/ 2147483646 w 4040"/>
              <a:gd name="T59" fmla="*/ 2147483646 h 1888"/>
              <a:gd name="T60" fmla="*/ 2147483646 w 4040"/>
              <a:gd name="T61" fmla="*/ 2147483646 h 1888"/>
              <a:gd name="T62" fmla="*/ 2147483646 w 4040"/>
              <a:gd name="T63" fmla="*/ 2147483646 h 1888"/>
              <a:gd name="T64" fmla="*/ 2147483646 w 4040"/>
              <a:gd name="T65" fmla="*/ 2147483646 h 1888"/>
              <a:gd name="T66" fmla="*/ 2147483646 w 4040"/>
              <a:gd name="T67" fmla="*/ 2147483646 h 1888"/>
              <a:gd name="T68" fmla="*/ 2147483646 w 4040"/>
              <a:gd name="T69" fmla="*/ 2147483646 h 1888"/>
              <a:gd name="T70" fmla="*/ 2147483646 w 4040"/>
              <a:gd name="T71" fmla="*/ 2147483646 h 1888"/>
              <a:gd name="T72" fmla="*/ 2147483646 w 4040"/>
              <a:gd name="T73" fmla="*/ 2147483646 h 1888"/>
              <a:gd name="T74" fmla="*/ 2147483646 w 4040"/>
              <a:gd name="T75" fmla="*/ 2147483646 h 1888"/>
              <a:gd name="T76" fmla="*/ 2147483646 w 4040"/>
              <a:gd name="T77" fmla="*/ 2147483646 h 1888"/>
              <a:gd name="T78" fmla="*/ 2147483646 w 4040"/>
              <a:gd name="T79" fmla="*/ 2147483646 h 1888"/>
              <a:gd name="T80" fmla="*/ 2147483646 w 4040"/>
              <a:gd name="T81" fmla="*/ 2147483646 h 1888"/>
              <a:gd name="T82" fmla="*/ 2147483646 w 4040"/>
              <a:gd name="T83" fmla="*/ 2147483646 h 1888"/>
              <a:gd name="T84" fmla="*/ 2147483646 w 4040"/>
              <a:gd name="T85" fmla="*/ 2147483646 h 1888"/>
              <a:gd name="T86" fmla="*/ 2147483646 w 4040"/>
              <a:gd name="T87" fmla="*/ 2147483646 h 1888"/>
              <a:gd name="T88" fmla="*/ 2147483646 w 4040"/>
              <a:gd name="T89" fmla="*/ 2147483646 h 1888"/>
              <a:gd name="T90" fmla="*/ 2147483646 w 4040"/>
              <a:gd name="T91" fmla="*/ 2147483646 h 1888"/>
              <a:gd name="T92" fmla="*/ 2147483646 w 4040"/>
              <a:gd name="T93" fmla="*/ 2147483646 h 1888"/>
              <a:gd name="T94" fmla="*/ 2147483646 w 4040"/>
              <a:gd name="T95" fmla="*/ 2147483646 h 1888"/>
              <a:gd name="T96" fmla="*/ 2147483646 w 4040"/>
              <a:gd name="T97" fmla="*/ 2147483646 h 1888"/>
              <a:gd name="T98" fmla="*/ 2147483646 w 4040"/>
              <a:gd name="T99" fmla="*/ 2147483646 h 1888"/>
              <a:gd name="T100" fmla="*/ 2147483646 w 4040"/>
              <a:gd name="T101" fmla="*/ 2147483646 h 1888"/>
              <a:gd name="T102" fmla="*/ 2147483646 w 4040"/>
              <a:gd name="T103" fmla="*/ 2147483646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656565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gray">
          <a:xfrm>
            <a:off x="2314575" y="3076575"/>
            <a:ext cx="454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НОО 2021 г.</a:t>
            </a:r>
            <a:endParaRPr lang="en-US" altLang="ru-RU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3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2117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16"/>
          <p:cNvSpPr>
            <a:spLocks noChangeArrowheads="1"/>
          </p:cNvSpPr>
          <p:nvPr/>
        </p:nvSpPr>
        <p:spPr bwMode="gray">
          <a:xfrm>
            <a:off x="428625" y="1452563"/>
            <a:ext cx="2667000" cy="13779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prstShdw prst="shdw12" dist="12700" dir="10800000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8198" name="Picture 27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504950"/>
            <a:ext cx="100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8"/>
          <p:cNvSpPr txBox="1">
            <a:spLocks noChangeArrowheads="1"/>
          </p:cNvSpPr>
          <p:nvPr/>
        </p:nvSpPr>
        <p:spPr bwMode="gray">
          <a:xfrm>
            <a:off x="724196" y="1943240"/>
            <a:ext cx="2132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Теоретическое обоснование</a:t>
            </a:r>
            <a:endParaRPr lang="en-US" altLang="ru-RU" sz="2000" b="1" dirty="0"/>
          </a:p>
        </p:txBody>
      </p:sp>
      <p:sp>
        <p:nvSpPr>
          <p:cNvPr id="15371" name="Oval 20"/>
          <p:cNvSpPr>
            <a:spLocks noChangeArrowheads="1"/>
          </p:cNvSpPr>
          <p:nvPr/>
        </p:nvSpPr>
        <p:spPr bwMode="gray">
          <a:xfrm>
            <a:off x="6334125" y="3733800"/>
            <a:ext cx="2286000" cy="1301750"/>
          </a:xfrm>
          <a:prstGeom prst="ellipse">
            <a:avLst/>
          </a:prstGeom>
          <a:solidFill>
            <a:schemeClr val="bg1">
              <a:lumMod val="90000"/>
            </a:schemeClr>
          </a:solidFill>
          <a:ln w="9525">
            <a:noFill/>
            <a:round/>
            <a:headEnd/>
            <a:tailEnd/>
          </a:ln>
          <a:effectLst>
            <a:prstShdw prst="shdw12" dist="635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201" name="Picture 3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87775"/>
            <a:ext cx="100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22"/>
          <p:cNvSpPr txBox="1">
            <a:spLocks noChangeArrowheads="1"/>
          </p:cNvSpPr>
          <p:nvPr/>
        </p:nvSpPr>
        <p:spPr bwMode="gray">
          <a:xfrm>
            <a:off x="6338887" y="3234978"/>
            <a:ext cx="24336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Обновленные требования к результатам образования</a:t>
            </a:r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gray">
          <a:xfrm>
            <a:off x="6019800" y="1628775"/>
            <a:ext cx="2743200" cy="1447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8204" name="Picture 3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901825"/>
            <a:ext cx="100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1"/>
          <p:cNvSpPr txBox="1">
            <a:spLocks noChangeArrowheads="1"/>
          </p:cNvSpPr>
          <p:nvPr/>
        </p:nvSpPr>
        <p:spPr bwMode="gray">
          <a:xfrm>
            <a:off x="5892800" y="1895475"/>
            <a:ext cx="327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Обновленное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содержание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образование</a:t>
            </a: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gray">
          <a:xfrm>
            <a:off x="3275013" y="5076825"/>
            <a:ext cx="2895600" cy="1447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8207" name="Picture 33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914900"/>
            <a:ext cx="100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6"/>
          <p:cNvSpPr txBox="1">
            <a:spLocks noChangeArrowheads="1"/>
          </p:cNvSpPr>
          <p:nvPr/>
        </p:nvSpPr>
        <p:spPr bwMode="gray">
          <a:xfrm>
            <a:off x="3846512" y="4988092"/>
            <a:ext cx="25397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/>
              <a:t> </a:t>
            </a:r>
            <a:r>
              <a:rPr lang="ru-RU" altLang="ru-RU" sz="2000" b="1" dirty="0"/>
              <a:t>Обновленные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требования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к участникам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образовательных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отношений </a:t>
            </a:r>
          </a:p>
        </p:txBody>
      </p:sp>
      <p:sp>
        <p:nvSpPr>
          <p:cNvPr id="15380" name="Oval 16"/>
          <p:cNvSpPr>
            <a:spLocks noChangeArrowheads="1"/>
          </p:cNvSpPr>
          <p:nvPr/>
        </p:nvSpPr>
        <p:spPr bwMode="gray">
          <a:xfrm>
            <a:off x="654050" y="4076700"/>
            <a:ext cx="2571750" cy="1282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gray">
          <a:xfrm>
            <a:off x="724196" y="3869492"/>
            <a:ext cx="22288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/>
              <a:t>Новые технологии образования</a:t>
            </a:r>
            <a:endParaRPr lang="en-US" altLang="ru-RU" sz="2000" b="1" dirty="0"/>
          </a:p>
        </p:txBody>
      </p:sp>
      <p:sp>
        <p:nvSpPr>
          <p:cNvPr id="15382" name="Oval 9"/>
          <p:cNvSpPr>
            <a:spLocks noChangeArrowheads="1"/>
          </p:cNvSpPr>
          <p:nvPr/>
        </p:nvSpPr>
        <p:spPr bwMode="gray">
          <a:xfrm>
            <a:off x="3225800" y="608013"/>
            <a:ext cx="2667000" cy="1447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000" b="1" dirty="0"/>
              <a:t>Обновленные</a:t>
            </a:r>
          </a:p>
          <a:p>
            <a:pPr algn="ctr" eaLnBrk="1" hangingPunct="1">
              <a:defRPr/>
            </a:pPr>
            <a:r>
              <a:rPr lang="ru-RU" altLang="ru-RU" sz="2000" b="1" dirty="0"/>
              <a:t>цели и задачи </a:t>
            </a:r>
          </a:p>
          <a:p>
            <a:pPr algn="ctr" eaLnBrk="1" hangingPunct="1">
              <a:defRPr/>
            </a:pPr>
            <a:endParaRPr lang="ru-RU" altLang="ru-RU" sz="1600" b="1" dirty="0"/>
          </a:p>
        </p:txBody>
      </p:sp>
      <p:pic>
        <p:nvPicPr>
          <p:cNvPr id="8212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356225"/>
            <a:ext cx="1304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290888"/>
            <a:ext cx="1304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4445000" y="2352675"/>
            <a:ext cx="0" cy="831850"/>
          </a:xfrm>
          <a:prstGeom prst="straightConnector1">
            <a:avLst/>
          </a:prstGeom>
          <a:ln w="57150">
            <a:solidFill>
              <a:srgbClr val="B2B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743200" y="2732088"/>
            <a:ext cx="582613" cy="544512"/>
          </a:xfrm>
          <a:prstGeom prst="straightConnector1">
            <a:avLst/>
          </a:prstGeom>
          <a:ln w="57150">
            <a:solidFill>
              <a:srgbClr val="B2B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588000" y="2862263"/>
            <a:ext cx="582613" cy="463550"/>
          </a:xfrm>
          <a:prstGeom prst="straightConnector1">
            <a:avLst/>
          </a:prstGeom>
          <a:ln w="57150">
            <a:solidFill>
              <a:srgbClr val="B2B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760663" y="4138613"/>
            <a:ext cx="582612" cy="587375"/>
          </a:xfrm>
          <a:prstGeom prst="straightConnector1">
            <a:avLst/>
          </a:prstGeom>
          <a:ln w="57150">
            <a:solidFill>
              <a:srgbClr val="B2B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75300" y="4076700"/>
            <a:ext cx="635000" cy="422275"/>
          </a:xfrm>
          <a:prstGeom prst="straightConnector1">
            <a:avLst/>
          </a:prstGeom>
          <a:ln w="57150">
            <a:solidFill>
              <a:srgbClr val="B2B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45000" y="4090988"/>
            <a:ext cx="55563" cy="852487"/>
          </a:xfrm>
          <a:prstGeom prst="straightConnector1">
            <a:avLst/>
          </a:prstGeom>
          <a:ln w="57150">
            <a:solidFill>
              <a:srgbClr val="B2B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70" y="1556792"/>
            <a:ext cx="8893630" cy="563245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buNone/>
              <a:defRPr/>
            </a:pPr>
            <a:r>
              <a:rPr lang="ru-RU" altLang="ru-RU" dirty="0" smtClean="0"/>
              <a:t>            </a:t>
            </a:r>
            <a:r>
              <a:rPr lang="ru-RU" altLang="ru-RU" b="1" dirty="0" smtClean="0">
                <a:effectLst/>
              </a:rPr>
              <a:t>Обновленные ФГОС начнут действовать </a:t>
            </a:r>
          </a:p>
          <a:p>
            <a:pPr algn="l">
              <a:spcBef>
                <a:spcPct val="0"/>
              </a:spcBef>
              <a:buNone/>
              <a:defRPr/>
            </a:pPr>
            <a:r>
              <a:rPr lang="ru-RU" altLang="ru-RU" b="1" dirty="0"/>
              <a:t> </a:t>
            </a:r>
            <a:r>
              <a:rPr lang="ru-RU" altLang="ru-RU" b="1" dirty="0" smtClean="0"/>
              <a:t>    </a:t>
            </a:r>
            <a:r>
              <a:rPr lang="ru-RU" altLang="ru-RU" b="1" dirty="0" smtClean="0">
                <a:effectLst/>
              </a:rPr>
              <a:t>с </a:t>
            </a:r>
            <a:r>
              <a:rPr lang="ru-RU" altLang="ru-RU" b="1" dirty="0" smtClean="0">
                <a:solidFill>
                  <a:srgbClr val="0000CC"/>
                </a:solidFill>
                <a:effectLst/>
              </a:rPr>
              <a:t>1 сентября 2022 </a:t>
            </a:r>
            <a:r>
              <a:rPr lang="ru-RU" altLang="ru-RU" b="1" dirty="0" smtClean="0">
                <a:effectLst/>
              </a:rPr>
              <a:t>года в каждой школе. </a:t>
            </a:r>
            <a:r>
              <a:rPr lang="ru-RU" altLang="ru-RU" b="1" dirty="0" smtClean="0"/>
              <a:t>Принимать </a:t>
            </a:r>
            <a:r>
              <a:rPr lang="ru-RU" altLang="ru-RU" b="1" dirty="0"/>
              <a:t>детей на обучение в соответствии с новыми ФГОС НОО можно уже </a:t>
            </a:r>
            <a:r>
              <a:rPr lang="ru-RU" altLang="ru-RU" b="1" dirty="0">
                <a:solidFill>
                  <a:srgbClr val="7030A0"/>
                </a:solidFill>
              </a:rPr>
              <a:t>с 16.07.2021</a:t>
            </a:r>
            <a:r>
              <a:rPr lang="ru-RU" altLang="ru-RU" b="1" dirty="0"/>
              <a:t>. </a:t>
            </a:r>
            <a:endParaRPr lang="ru-RU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effectLst/>
              </a:rPr>
              <a:t>		Обучающиеся, которые будут приняты на обучение в 1 и 5 классы в 2022 году, будут учиться уже по обновленным ФГОС.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effectLst/>
              </a:rPr>
              <a:t>          	Для обучающихся, зачисленных на обучение до вступления в силу настоящих приказов, возможно обучение по новым ФГОС с согласия их родителей (законных представителей).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16632"/>
            <a:ext cx="7663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8E0000"/>
                </a:solidFill>
              </a:rPr>
              <a:t>ОБНОВЛЕННЫЕ  ФЕДЕРАЛЬНЫЕ  ГОСУДАРСТВЕННЫЕ ОБРАЗОВАТЕЛЬНЫЕ  СТАНДАРТЫ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450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200" y="914400"/>
            <a:ext cx="9410700" cy="594360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</a:rPr>
              <a:t>обеспечение 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единого </a:t>
            </a:r>
            <a:r>
              <a:rPr lang="ru-RU" sz="2400" b="1" dirty="0" smtClean="0">
                <a:solidFill>
                  <a:srgbClr val="7030A0"/>
                </a:solidFill>
                <a:effectLst/>
              </a:rPr>
              <a:t>образовательного пространства </a:t>
            </a:r>
            <a:r>
              <a:rPr lang="ru-RU" sz="2400" b="1" dirty="0">
                <a:effectLst/>
              </a:rPr>
              <a:t>на территории Российской </a:t>
            </a:r>
            <a:r>
              <a:rPr lang="ru-RU" sz="2400" b="1" dirty="0" smtClean="0">
                <a:effectLst/>
              </a:rPr>
              <a:t>Федерации</a:t>
            </a:r>
          </a:p>
          <a:p>
            <a:pPr>
              <a:defRPr/>
            </a:pPr>
            <a:r>
              <a:rPr lang="ru-RU" sz="2400" b="1" dirty="0">
                <a:effectLst/>
              </a:rPr>
              <a:t>обеспечение 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лидирующих позиций России </a:t>
            </a:r>
            <a:r>
              <a:rPr lang="ru-RU" sz="2400" b="1" dirty="0">
                <a:effectLst/>
              </a:rPr>
              <a:t>в области фундаментального математического образования, физики, химии, биологии, технических наук</a:t>
            </a:r>
            <a:r>
              <a:rPr lang="ru-RU" sz="2400" b="1" dirty="0" smtClean="0">
                <a:effectLst/>
              </a:rPr>
              <a:t>, гуманитарных </a:t>
            </a:r>
            <a:r>
              <a:rPr lang="ru-RU" sz="2400" b="1" dirty="0">
                <a:effectLst/>
              </a:rPr>
              <a:t>и социальных </a:t>
            </a:r>
            <a:r>
              <a:rPr lang="ru-RU" sz="2400" b="1" dirty="0" smtClean="0">
                <a:effectLst/>
              </a:rPr>
              <a:t>наук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effectLst/>
              </a:rPr>
              <a:t>повышение роли школы в воспитании молодежи </a:t>
            </a:r>
            <a:r>
              <a:rPr lang="ru-RU" sz="2400" b="1" dirty="0" smtClean="0">
                <a:effectLst/>
              </a:rPr>
              <a:t>как ответственных </a:t>
            </a:r>
            <a:r>
              <a:rPr lang="ru-RU" sz="2400" b="1" dirty="0">
                <a:effectLst/>
              </a:rPr>
              <a:t>граждан России на </a:t>
            </a:r>
            <a:r>
              <a:rPr lang="ru-RU" sz="2400" b="1" dirty="0" smtClean="0">
                <a:effectLst/>
              </a:rPr>
              <a:t>основе традиционных </a:t>
            </a:r>
            <a:r>
              <a:rPr lang="ru-RU" sz="2400" b="1" dirty="0">
                <a:effectLst/>
              </a:rPr>
              <a:t>российских духовно-нравственных и культурно-исторических ценностей, а </a:t>
            </a:r>
            <a:r>
              <a:rPr lang="ru-RU" sz="2400" b="1" dirty="0" smtClean="0">
                <a:effectLst/>
              </a:rPr>
              <a:t>также в </a:t>
            </a:r>
            <a:r>
              <a:rPr lang="ru-RU" sz="2400" b="1" dirty="0">
                <a:effectLst/>
              </a:rPr>
              <a:t>профилактике экстремизма и радикальной </a:t>
            </a:r>
            <a:r>
              <a:rPr lang="ru-RU" sz="2400" b="1" dirty="0" smtClean="0">
                <a:effectLst/>
              </a:rPr>
              <a:t>идеологии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effectLst/>
              </a:rPr>
              <a:t>повышение качества преподавания </a:t>
            </a:r>
            <a:r>
              <a:rPr lang="ru-RU" sz="2400" b="1" dirty="0">
                <a:effectLst/>
              </a:rPr>
              <a:t>русского языка, литературы</a:t>
            </a:r>
            <a:r>
              <a:rPr lang="ru-RU" sz="2400" b="1" dirty="0" smtClean="0">
                <a:effectLst/>
              </a:rPr>
              <a:t>, отечественной </a:t>
            </a:r>
            <a:r>
              <a:rPr lang="ru-RU" sz="2400" b="1" dirty="0">
                <a:effectLst/>
              </a:rPr>
              <a:t>истории, основ светской этики, традиционных </a:t>
            </a:r>
            <a:r>
              <a:rPr lang="ru-RU" sz="2400" b="1" dirty="0" smtClean="0">
                <a:effectLst/>
              </a:rPr>
              <a:t>религий</a:t>
            </a:r>
          </a:p>
          <a:p>
            <a:pPr>
              <a:defRPr/>
            </a:pPr>
            <a:r>
              <a:rPr lang="ru-RU" sz="2400" b="1" dirty="0">
                <a:effectLst/>
              </a:rPr>
              <a:t>сохранение 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глубины </a:t>
            </a:r>
            <a:r>
              <a:rPr lang="ru-RU" sz="2400" b="1" dirty="0" smtClean="0">
                <a:solidFill>
                  <a:srgbClr val="7030A0"/>
                </a:solidFill>
                <a:effectLst/>
              </a:rPr>
              <a:t>и фундаментальности 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отечественного </a:t>
            </a:r>
            <a:r>
              <a:rPr lang="ru-RU" sz="2400" b="1" dirty="0" smtClean="0">
                <a:solidFill>
                  <a:srgbClr val="7030A0"/>
                </a:solidFill>
                <a:effectLst/>
              </a:rPr>
              <a:t>образования</a:t>
            </a:r>
            <a:endParaRPr lang="ru-RU" sz="2000" dirty="0">
              <a:solidFill>
                <a:srgbClr val="7030A0"/>
              </a:solidFill>
              <a:effectLst/>
            </a:endParaRPr>
          </a:p>
          <a:p>
            <a:pPr>
              <a:defRPr/>
            </a:pPr>
            <a:endParaRPr lang="ru-RU" sz="2000" dirty="0">
              <a:effectLst/>
            </a:endParaRPr>
          </a:p>
          <a:p>
            <a:pPr>
              <a:defRPr/>
            </a:pPr>
            <a:endParaRPr lang="ru-RU" sz="2000" dirty="0">
              <a:effectLst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97" y="-114591"/>
            <a:ext cx="8584603" cy="10149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8E0000"/>
                </a:solidFill>
              </a:rPr>
              <a:t>ЦЕЛИ  ОБНОВЛЕНИЯ  ФЕДЕРАЛЬНЫХ  ГОСУДАРСТВЕННЫХ ОБРАЗОВАТЕЛЬНЫХ  СТАНДАРТОВ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436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392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/>
              <a:t> </a:t>
            </a:r>
            <a:r>
              <a:rPr lang="ru-RU" altLang="ru-RU" sz="2800" dirty="0" smtClean="0">
                <a:effectLst/>
              </a:rPr>
              <a:t>Обновлённая редакция ФГОС сохраняет принципы </a:t>
            </a:r>
            <a:r>
              <a:rPr lang="ru-RU" altLang="ru-RU" sz="2800" b="1" dirty="0" smtClean="0">
                <a:solidFill>
                  <a:srgbClr val="0000CC"/>
                </a:solidFill>
                <a:effectLst/>
              </a:rPr>
              <a:t>вариативности</a:t>
            </a:r>
            <a:r>
              <a:rPr lang="ru-RU" altLang="ru-RU" sz="2800" dirty="0" smtClean="0">
                <a:effectLst/>
              </a:rPr>
              <a:t> в формировании школами основных образовательных программ начального общего образования, а также </a:t>
            </a:r>
            <a:r>
              <a:rPr lang="ru-RU" altLang="ru-RU" sz="2800" b="1" dirty="0" smtClean="0">
                <a:solidFill>
                  <a:srgbClr val="0000CC"/>
                </a:solidFill>
                <a:effectLst/>
              </a:rPr>
              <a:t>учёта интересов и возможностей</a:t>
            </a:r>
            <a:r>
              <a:rPr lang="ru-RU" altLang="ru-RU" sz="2800" dirty="0" smtClean="0">
                <a:effectLst/>
              </a:rPr>
              <a:t>, как образовательных организаций, так и их учеников.       </a:t>
            </a:r>
            <a:endParaRPr lang="ru-RU" sz="2800" dirty="0" smtClean="0">
              <a:effectLst/>
            </a:endParaRPr>
          </a:p>
          <a:p>
            <a:pPr>
              <a:defRPr/>
            </a:pPr>
            <a:r>
              <a:rPr lang="ru-RU" sz="2800" dirty="0" smtClean="0">
                <a:effectLst/>
              </a:rPr>
              <a:t>Возможность разработки и реализации </a:t>
            </a:r>
            <a:r>
              <a:rPr lang="ru-RU" sz="2800" b="1" dirty="0" smtClean="0">
                <a:effectLst/>
              </a:rPr>
              <a:t>индивидуальных</a:t>
            </a:r>
            <a:r>
              <a:rPr lang="ru-RU" sz="2800" dirty="0" smtClean="0">
                <a:effectLst/>
              </a:rPr>
              <a:t> учебных планов в порядке, установленном Организацией</a:t>
            </a:r>
          </a:p>
          <a:p>
            <a:pPr>
              <a:defRPr/>
            </a:pPr>
            <a:r>
              <a:rPr lang="ru-RU" sz="2800" dirty="0" smtClean="0">
                <a:effectLst/>
              </a:rPr>
              <a:t>Возможность </a:t>
            </a:r>
            <a:r>
              <a:rPr lang="ru-RU" sz="2800" dirty="0">
                <a:effectLst/>
              </a:rPr>
              <a:t>организации образовательной деятельности </a:t>
            </a:r>
            <a:r>
              <a:rPr lang="ru-RU" sz="2800" dirty="0" smtClean="0">
                <a:effectLst/>
              </a:rPr>
              <a:t>и учета </a:t>
            </a:r>
            <a:r>
              <a:rPr lang="ru-RU" sz="2800" dirty="0">
                <a:effectLst/>
              </a:rPr>
              <a:t>в основной образовательной программе </a:t>
            </a:r>
            <a:r>
              <a:rPr lang="ru-RU" sz="2800" b="1" dirty="0" smtClean="0">
                <a:effectLst/>
              </a:rPr>
              <a:t>дифференциации</a:t>
            </a:r>
            <a:r>
              <a:rPr lang="ru-RU" sz="2800" dirty="0" smtClean="0">
                <a:effectLst/>
              </a:rPr>
              <a:t> содержания</a:t>
            </a:r>
            <a:endParaRPr lang="ru-RU" sz="2800" dirty="0">
              <a:effectLst/>
            </a:endParaRPr>
          </a:p>
          <a:p>
            <a:pPr>
              <a:defRPr/>
            </a:pPr>
            <a:endParaRPr lang="ru-RU" dirty="0">
              <a:effectLst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170" y="43812"/>
            <a:ext cx="8047830" cy="155999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8E0000"/>
                </a:solidFill>
              </a:rPr>
              <a:t>ВОЗМОЖНОСТИ  ИНДИВИДУАЛЬНОГО  И  ДИФФЕРЕНЦИРОВАННОГО 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47214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69232"/>
            <a:ext cx="8748464" cy="4988768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/>
              </a:rPr>
              <a:t>требований </a:t>
            </a:r>
            <a:r>
              <a:rPr lang="ru-RU" sz="2800" dirty="0">
                <a:effectLst/>
              </a:rPr>
              <a:t>к структуре программ начального общего </a:t>
            </a:r>
            <a:r>
              <a:rPr lang="ru-RU" sz="2800" dirty="0" smtClean="0">
                <a:effectLst/>
              </a:rPr>
              <a:t>образования;</a:t>
            </a:r>
          </a:p>
          <a:p>
            <a:pPr>
              <a:defRPr/>
            </a:pPr>
            <a:r>
              <a:rPr lang="ru-RU" sz="2800" dirty="0">
                <a:effectLst/>
              </a:rPr>
              <a:t>возможности разработки и реализации Организацией программ начального общего образования, в том числе предусматривающих углубленное изучение отдельных учебных предметов</a:t>
            </a:r>
            <a:r>
              <a:rPr lang="ru-RU" sz="2800" dirty="0" smtClean="0">
                <a:effectLst/>
              </a:rPr>
              <a:t>;</a:t>
            </a:r>
          </a:p>
          <a:p>
            <a:pPr>
              <a:defRPr/>
            </a:pPr>
            <a:r>
              <a:rPr lang="ru-RU" sz="2800" dirty="0">
                <a:effectLst/>
              </a:rPr>
              <a:t>возможности разработки и реализации Организацией индивидуальных учебных планов, соответствующих образовательным потребностям и интересам обучающихся.</a:t>
            </a:r>
          </a:p>
          <a:p>
            <a:pPr>
              <a:defRPr/>
            </a:pPr>
            <a:endParaRPr lang="ru-RU" sz="2800" dirty="0">
              <a:effectLst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99592" y="130554"/>
            <a:ext cx="8244408" cy="1600200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 smtClean="0">
                <a:solidFill>
                  <a:srgbClr val="8E0000"/>
                </a:solidFill>
              </a:rPr>
              <a:t>ВАРИАТИВНОСТЬ  СОДЕРЖАНИЯ  ПРОГРАММ  НОО  ОБЕСПЕЧИВАЕТСЯ  ЗА  СЧЕТ</a:t>
            </a:r>
            <a:endParaRPr lang="ru-RU" alt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24055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1453</Words>
  <Application>Microsoft Office PowerPoint</Application>
  <PresentationFormat>Экран (4:3)</PresentationFormat>
  <Paragraphs>178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MS PGothic</vt:lpstr>
      <vt:lpstr>Arial</vt:lpstr>
      <vt:lpstr>Brush Script MT</vt:lpstr>
      <vt:lpstr>Calibri</vt:lpstr>
      <vt:lpstr>Corbel</vt:lpstr>
      <vt:lpstr>Garamond</vt:lpstr>
      <vt:lpstr>Impact</vt:lpstr>
      <vt:lpstr>Times New Roman</vt:lpstr>
      <vt:lpstr>Wingdings</vt:lpstr>
      <vt:lpstr>DesignTemplate</vt:lpstr>
      <vt:lpstr>Презентация PowerPoint</vt:lpstr>
      <vt:lpstr>Презентация PowerPoint</vt:lpstr>
      <vt:lpstr>ОБНОВЛЕННЫЙ  СТАНДАРТ   НОО  2021 г.</vt:lpstr>
      <vt:lpstr>ФГОС  РАЗРАБОТАН  С  УЧЕТОМ</vt:lpstr>
      <vt:lpstr>Презентация PowerPoint</vt:lpstr>
      <vt:lpstr>Презентация PowerPoint</vt:lpstr>
      <vt:lpstr>ЦЕЛИ  ОБНОВЛЕНИЯ  ФЕДЕРАЛЬНЫХ  ГОСУДАРСТВЕННЫХ ОБРАЗОВАТЕЛЬНЫХ  СТАНДАРТОВ</vt:lpstr>
      <vt:lpstr>ВОЗМОЖНОСТИ  ИНДИВИДУАЛЬНОГО  И  ДИФФЕРЕНЦИРОВАННОГО  ОБУЧЕНИЯ</vt:lpstr>
      <vt:lpstr>ВАРИАТИВНОСТЬ  СОДЕРЖАНИЯ  ПРОГРАММ  НОО  ОБЕСПЕЧИВАЕТСЯ  ЗА  СЧЕТ</vt:lpstr>
      <vt:lpstr>ВЕБИНАР  ПО  РЕАЛИЗАЦИИ  НОВЫХ  ФГОС  НОО  И  ООО  АКАДЕМИИ  МИНПРОСВЕЩЕНИЯ  «ВЕКТОР  ОБРАЗОВАНИЯ:  ВЫЗОВЫ,  ТРЕНДЫ, ПЕРСПЕКТИВЫ»  (07.09.2021)</vt:lpstr>
      <vt:lpstr>ВОССОЗДАНИЕ  ЕДИНОГО  ОБРАЗОВАТЕЛЬНОГО  ПРОСТРАНСТВА  В  РФ  РЯД ОСОБЕННОСТЕЙ СТАНДАРТА</vt:lpstr>
      <vt:lpstr>ВОССОЗДАНИЕ  ЕДИНОГО  ОБРАЗОВАТЕЛЬНОГО  ПРОСТРАНСТВА  В  РФ  РЯД ОСОБЕННОСТЕЙ СТАНДАРТА</vt:lpstr>
      <vt:lpstr>ВОССОЗДАНИЕ  ЕДИНОГО  ОБРАЗОВАТЕЛЬНОГО  ПРОСТРАНСТВА  В  РФ  РЯД ОСОБЕННОСТЕЙ СТАНДАРТА</vt:lpstr>
      <vt:lpstr>РАЗРАБОТКА  ОБРАЗОВАТЕЛЬНЫХ  ПРОГРАММ</vt:lpstr>
      <vt:lpstr>ГЛОБАЛЬНОЕ ПОРУЧЕНИЕ  ПО  ВХОЖДЕНИЮ  РОССИИ  В  10  ВЕДУЩИХ  СТРАН  МИРА   ПО  КАЧЕСТВУ  ОБЩЕГО  ОБРАЗОВАНИЯ</vt:lpstr>
      <vt:lpstr>ЗАДАЧИ  ОБРАЗОВАНИЯ  НА  БЛИЖАЙШИЕ  ГОДЫ</vt:lpstr>
      <vt:lpstr>ТРЕБОВАНИЯ  К  РЕЗУЛЬТАТАМ  ОСВОЕНИЯ   ПРОГРАММЫ  НОО </vt:lpstr>
      <vt:lpstr>Презентация PowerPoint</vt:lpstr>
      <vt:lpstr>ЛИЧНОСТНЫЕ  РЕЗУЛЬТАТЫ </vt:lpstr>
      <vt:lpstr>ЛИЧНОСТНЫЕ  РЕЗУЛЬТАТЫ </vt:lpstr>
      <vt:lpstr>МЕТАПРЕДМЕТНЫЕ  РЕЗУЛЬТАТЫ </vt:lpstr>
      <vt:lpstr>МЕТАПРЕДМЕТНЫЕ  РЕЗУЛЬТАТЫ </vt:lpstr>
      <vt:lpstr>МЕТАПРЕДМЕТНЫЕ  РЕЗУЛЬТАТЫ </vt:lpstr>
      <vt:lpstr>ПРЕДМЕТНЫЕ  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КАДРОВОЕ  ОБЕСПЕЧЕНИЕ  РЕАЛИЗАЦИИ  ФГОС  НОО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2011-11-16T19:24:45Z</dcterms:created>
  <dcterms:modified xsi:type="dcterms:W3CDTF">2022-05-06T11:52:22Z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